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9" r:id="rId5"/>
    <p:sldId id="292" r:id="rId6"/>
    <p:sldId id="258" r:id="rId7"/>
    <p:sldId id="260" r:id="rId8"/>
    <p:sldId id="261" r:id="rId9"/>
    <p:sldId id="281" r:id="rId10"/>
    <p:sldId id="266" r:id="rId11"/>
    <p:sldId id="262" r:id="rId12"/>
    <p:sldId id="275" r:id="rId13"/>
    <p:sldId id="282" r:id="rId14"/>
    <p:sldId id="264" r:id="rId15"/>
    <p:sldId id="267" r:id="rId16"/>
    <p:sldId id="269" r:id="rId17"/>
    <p:sldId id="278" r:id="rId18"/>
    <p:sldId id="268" r:id="rId19"/>
    <p:sldId id="283" r:id="rId20"/>
    <p:sldId id="272" r:id="rId21"/>
    <p:sldId id="273" r:id="rId22"/>
    <p:sldId id="284" r:id="rId23"/>
    <p:sldId id="274" r:id="rId24"/>
    <p:sldId id="428" r:id="rId25"/>
    <p:sldId id="429" r:id="rId26"/>
    <p:sldId id="430" r:id="rId27"/>
    <p:sldId id="280" r:id="rId28"/>
    <p:sldId id="279" r:id="rId29"/>
    <p:sldId id="426" r:id="rId30"/>
    <p:sldId id="307" r:id="rId31"/>
    <p:sldId id="427" r:id="rId32"/>
    <p:sldId id="421" r:id="rId33"/>
    <p:sldId id="425" r:id="rId34"/>
    <p:sldId id="424" r:id="rId35"/>
    <p:sldId id="25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D4784-566E-3F86-DA15-904C68ABF807}" name="Sara Althauser (Open)&#10;" initials="ASL" userId="Sara Althauser (Open)&#10;" providerId="None"/>
  <p188:author id="{3C7C2C99-6E59-2E0B-F51D-8398E889A75C}" name="Tara (Open)&#10;" initials="TA" userId="Tara (Open)&#10;" providerId="None"/>
  <p188:author id="{27DFFAD7-6EA2-C063-AF9C-2522CB2D85D6}" name="Griffiths, Tina" initials="TG" userId="Griffiths, Tina" providerId="None"/>
  <p188:author id="{781DF1E3-2225-D4E1-984C-962A353A80C3}" name="Advisory Ext Comm" initials="CM" userId="Advisory Ext Comm" providerId="None"/>
  <p188:author id="{6BE29AED-AC38-973E-EC57-116021C37993}" name="Ferguson, Joe" initials="FJ" userId="S::joferguson@deloitte.com::40c186b8-457c-44e8-a0b3-99f0ae0a0f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6"/>
    <a:srgbClr val="00ADEF"/>
    <a:srgbClr val="8DC73F"/>
    <a:srgbClr val="89D8F7"/>
    <a:srgbClr val="3DBDF2"/>
    <a:srgbClr val="0D8FC3"/>
    <a:srgbClr val="0B79A5"/>
    <a:srgbClr val="095F81"/>
    <a:srgbClr val="BCE8FA"/>
    <a:srgbClr val="B6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87698" autoAdjust="0"/>
  </p:normalViewPr>
  <p:slideViewPr>
    <p:cSldViewPr snapToGrid="0" snapToObjects="1">
      <p:cViewPr varScale="1">
        <p:scale>
          <a:sx n="100" d="100"/>
          <a:sy n="100" d="100"/>
        </p:scale>
        <p:origin x="10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481450456991"/>
          <c:y val="0.10969202898550701"/>
          <c:w val="0.67871270080601598"/>
          <c:h val="0.69346732473658201"/>
        </c:manualLayout>
      </c:layout>
      <c:pieChart>
        <c:varyColors val="1"/>
        <c:ser>
          <c:idx val="0"/>
          <c:order val="0"/>
          <c:tx>
            <c:strRef>
              <c:f>Sheet1!$B$1</c:f>
              <c:strCache>
                <c:ptCount val="1"/>
                <c:pt idx="0">
                  <c:v>Q1</c:v>
                </c:pt>
              </c:strCache>
            </c:strRef>
          </c:tx>
          <c:spPr>
            <a:solidFill>
              <a:schemeClr val="accent5"/>
            </a:solidFill>
            <a:ln w="12700">
              <a:solidFill>
                <a:srgbClr val="8DC73F"/>
              </a:solidFill>
            </a:ln>
          </c:spPr>
          <c:dPt>
            <c:idx val="0"/>
            <c:bubble3D val="0"/>
            <c:spPr>
              <a:solidFill>
                <a:srgbClr val="B6DB85"/>
              </a:solidFill>
              <a:ln w="12700">
                <a:solidFill>
                  <a:srgbClr val="8DC73F"/>
                </a:solidFill>
              </a:ln>
            </c:spPr>
            <c:extLst>
              <c:ext xmlns:c16="http://schemas.microsoft.com/office/drawing/2014/chart" uri="{C3380CC4-5D6E-409C-BE32-E72D297353CC}">
                <c16:uniqueId val="{00000001-7FA1-4228-9332-BA9636430CE0}"/>
              </c:ext>
            </c:extLst>
          </c:dPt>
          <c:dPt>
            <c:idx val="1"/>
            <c:bubble3D val="0"/>
            <c:spPr>
              <a:solidFill>
                <a:srgbClr val="F2F2F2"/>
              </a:solidFill>
              <a:ln w="12700">
                <a:solidFill>
                  <a:srgbClr val="8DC73F"/>
                </a:solidFill>
              </a:ln>
            </c:spPr>
            <c:extLst>
              <c:ext xmlns:c16="http://schemas.microsoft.com/office/drawing/2014/chart" uri="{C3380CC4-5D6E-409C-BE32-E72D297353CC}">
                <c16:uniqueId val="{00000003-7FA1-4228-9332-BA9636430CE0}"/>
              </c:ext>
            </c:extLst>
          </c:dPt>
          <c:dPt>
            <c:idx val="2"/>
            <c:bubble3D val="0"/>
            <c:spPr>
              <a:solidFill>
                <a:srgbClr val="425E1C"/>
              </a:solidFill>
              <a:ln w="12700">
                <a:solidFill>
                  <a:srgbClr val="8DC73F"/>
                </a:solidFill>
              </a:ln>
            </c:spPr>
            <c:extLst>
              <c:ext xmlns:c16="http://schemas.microsoft.com/office/drawing/2014/chart" uri="{C3380CC4-5D6E-409C-BE32-E72D297353CC}">
                <c16:uniqueId val="{00000005-7FA1-4228-9332-BA9636430CE0}"/>
              </c:ext>
            </c:extLst>
          </c:dPt>
          <c:dPt>
            <c:idx val="3"/>
            <c:bubble3D val="0"/>
            <c:spPr>
              <a:solidFill>
                <a:srgbClr val="618B29"/>
              </a:solidFill>
              <a:ln w="12700">
                <a:solidFill>
                  <a:srgbClr val="8DC73F"/>
                </a:solidFill>
              </a:ln>
            </c:spPr>
            <c:extLst>
              <c:ext xmlns:c16="http://schemas.microsoft.com/office/drawing/2014/chart" uri="{C3380CC4-5D6E-409C-BE32-E72D297353CC}">
                <c16:uniqueId val="{00000007-7FA1-4228-9332-BA9636430CE0}"/>
              </c:ext>
            </c:extLst>
          </c:dPt>
          <c:dPt>
            <c:idx val="4"/>
            <c:bubble3D val="0"/>
            <c:spPr>
              <a:solidFill>
                <a:srgbClr val="8DC73F"/>
              </a:solidFill>
              <a:ln w="12700">
                <a:solidFill>
                  <a:srgbClr val="8DC73F"/>
                </a:solidFill>
              </a:ln>
            </c:spPr>
            <c:extLst>
              <c:ext xmlns:c16="http://schemas.microsoft.com/office/drawing/2014/chart" uri="{C3380CC4-5D6E-409C-BE32-E72D297353CC}">
                <c16:uniqueId val="{00000009-7FA1-4228-9332-BA9636430CE0}"/>
              </c:ext>
            </c:extLst>
          </c:dPt>
          <c:dPt>
            <c:idx val="5"/>
            <c:bubble3D val="0"/>
            <c:extLst>
              <c:ext xmlns:c16="http://schemas.microsoft.com/office/drawing/2014/chart" uri="{C3380CC4-5D6E-409C-BE32-E72D297353CC}">
                <c16:uniqueId val="{0000000A-7FA1-4228-9332-BA9636430CE0}"/>
              </c:ext>
            </c:extLst>
          </c:dPt>
          <c:dPt>
            <c:idx val="6"/>
            <c:bubble3D val="0"/>
            <c:extLst>
              <c:ext xmlns:c16="http://schemas.microsoft.com/office/drawing/2014/chart" uri="{C3380CC4-5D6E-409C-BE32-E72D297353CC}">
                <c16:uniqueId val="{0000000B-7FA1-4228-9332-BA9636430CE0}"/>
              </c:ext>
            </c:extLst>
          </c:dPt>
          <c:dPt>
            <c:idx val="7"/>
            <c:bubble3D val="0"/>
            <c:extLst>
              <c:ext xmlns:c16="http://schemas.microsoft.com/office/drawing/2014/chart" uri="{C3380CC4-5D6E-409C-BE32-E72D297353CC}">
                <c16:uniqueId val="{0000000C-7FA1-4228-9332-BA9636430CE0}"/>
              </c:ext>
            </c:extLst>
          </c:dPt>
          <c:dPt>
            <c:idx val="8"/>
            <c:bubble3D val="0"/>
            <c:extLst>
              <c:ext xmlns:c16="http://schemas.microsoft.com/office/drawing/2014/chart" uri="{C3380CC4-5D6E-409C-BE32-E72D297353CC}">
                <c16:uniqueId val="{0000000D-7FA1-4228-9332-BA9636430CE0}"/>
              </c:ext>
            </c:extLst>
          </c:dPt>
          <c:cat>
            <c:strRef>
              <c:f>Sheet1!$A$2:$A$6</c:f>
              <c:strCache>
                <c:ptCount val="5"/>
                <c:pt idx="0">
                  <c:v>Label A</c:v>
                </c:pt>
                <c:pt idx="1">
                  <c:v>Label B</c:v>
                </c:pt>
                <c:pt idx="2">
                  <c:v>Label C</c:v>
                </c:pt>
                <c:pt idx="3">
                  <c:v>Label D</c:v>
                </c:pt>
                <c:pt idx="4">
                  <c:v>Label E</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E-7FA1-4228-9332-BA9636430CE0}"/>
            </c:ext>
          </c:extLst>
        </c:ser>
        <c:dLbls>
          <c:showLegendKey val="0"/>
          <c:showVal val="0"/>
          <c:showCatName val="0"/>
          <c:showSerName val="0"/>
          <c:showPercent val="0"/>
          <c:showBubbleSize val="0"/>
          <c:showLeaderLines val="1"/>
        </c:dLbls>
        <c:firstSliceAng val="73"/>
      </c:pieChart>
    </c:plotArea>
    <c:plotVisOnly val="1"/>
    <c:dispBlanksAs val="zero"/>
    <c:showDLblsOverMax val="0"/>
  </c:chart>
  <c:spPr>
    <a:ln>
      <a:noFill/>
    </a:ln>
  </c:spPr>
  <c:txPr>
    <a:bodyPr/>
    <a:lstStyle/>
    <a:p>
      <a:pPr>
        <a:defRPr sz="1000" b="1">
          <a:solidFill>
            <a:schemeClr val="bg1"/>
          </a:solidFil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F9C7C-7DD3-43DE-9EFB-3A5132C42111}" type="datetimeFigureOut">
              <a:rPr lang="en-US" smtClean="0"/>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9C82E-C951-4E85-B29A-5404CD2D10B9}" type="slidenum">
              <a:rPr lang="en-US" smtClean="0"/>
              <a:t>‹#›</a:t>
            </a:fld>
            <a:endParaRPr lang="en-US" dirty="0"/>
          </a:p>
        </p:txBody>
      </p:sp>
    </p:spTree>
    <p:extLst>
      <p:ext uri="{BB962C8B-B14F-4D97-AF65-F5344CB8AC3E}">
        <p14:creationId xmlns:p14="http://schemas.microsoft.com/office/powerpoint/2010/main" val="1726778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C3D99-AC97-4D72-980C-0B1A63A1F080}" type="slidenum">
              <a:rPr lang="en-US" smtClean="0"/>
              <a:t>2</a:t>
            </a:fld>
            <a:endParaRPr lang="en-US"/>
          </a:p>
        </p:txBody>
      </p:sp>
    </p:spTree>
    <p:extLst>
      <p:ext uri="{BB962C8B-B14F-4D97-AF65-F5344CB8AC3E}">
        <p14:creationId xmlns:p14="http://schemas.microsoft.com/office/powerpoint/2010/main" val="80159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20</a:t>
            </a:fld>
            <a:endParaRPr lang="en-US" dirty="0"/>
          </a:p>
        </p:txBody>
      </p:sp>
    </p:spTree>
    <p:extLst>
      <p:ext uri="{BB962C8B-B14F-4D97-AF65-F5344CB8AC3E}">
        <p14:creationId xmlns:p14="http://schemas.microsoft.com/office/powerpoint/2010/main" val="214709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21</a:t>
            </a:fld>
            <a:endParaRPr lang="en-US" dirty="0"/>
          </a:p>
        </p:txBody>
      </p:sp>
    </p:spTree>
    <p:extLst>
      <p:ext uri="{BB962C8B-B14F-4D97-AF65-F5344CB8AC3E}">
        <p14:creationId xmlns:p14="http://schemas.microsoft.com/office/powerpoint/2010/main" val="291324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22</a:t>
            </a:fld>
            <a:endParaRPr lang="en-US" dirty="0"/>
          </a:p>
        </p:txBody>
      </p:sp>
    </p:spTree>
    <p:extLst>
      <p:ext uri="{BB962C8B-B14F-4D97-AF65-F5344CB8AC3E}">
        <p14:creationId xmlns:p14="http://schemas.microsoft.com/office/powerpoint/2010/main" val="1340090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23</a:t>
            </a:fld>
            <a:endParaRPr lang="en-US" dirty="0"/>
          </a:p>
        </p:txBody>
      </p:sp>
    </p:spTree>
    <p:extLst>
      <p:ext uri="{BB962C8B-B14F-4D97-AF65-F5344CB8AC3E}">
        <p14:creationId xmlns:p14="http://schemas.microsoft.com/office/powerpoint/2010/main" val="4074522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24</a:t>
            </a:fld>
            <a:endParaRPr lang="en-US" dirty="0"/>
          </a:p>
        </p:txBody>
      </p:sp>
    </p:spTree>
    <p:extLst>
      <p:ext uri="{BB962C8B-B14F-4D97-AF65-F5344CB8AC3E}">
        <p14:creationId xmlns:p14="http://schemas.microsoft.com/office/powerpoint/2010/main" val="3200532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25</a:t>
            </a:fld>
            <a:endParaRPr lang="en-US" dirty="0"/>
          </a:p>
        </p:txBody>
      </p:sp>
    </p:spTree>
    <p:extLst>
      <p:ext uri="{BB962C8B-B14F-4D97-AF65-F5344CB8AC3E}">
        <p14:creationId xmlns:p14="http://schemas.microsoft.com/office/powerpoint/2010/main" val="408343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8</a:t>
            </a:fld>
            <a:endParaRPr lang="en-US" dirty="0"/>
          </a:p>
        </p:txBody>
      </p:sp>
    </p:spTree>
    <p:extLst>
      <p:ext uri="{BB962C8B-B14F-4D97-AF65-F5344CB8AC3E}">
        <p14:creationId xmlns:p14="http://schemas.microsoft.com/office/powerpoint/2010/main" val="271456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mj-lt"/>
              <a:buAutoNum type="roman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9</a:t>
            </a:fld>
            <a:endParaRPr lang="en-US" dirty="0"/>
          </a:p>
        </p:txBody>
      </p:sp>
    </p:spTree>
    <p:extLst>
      <p:ext uri="{BB962C8B-B14F-4D97-AF65-F5344CB8AC3E}">
        <p14:creationId xmlns:p14="http://schemas.microsoft.com/office/powerpoint/2010/main" val="206489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11</a:t>
            </a:fld>
            <a:endParaRPr lang="en-US" dirty="0"/>
          </a:p>
        </p:txBody>
      </p:sp>
    </p:spTree>
    <p:extLst>
      <p:ext uri="{BB962C8B-B14F-4D97-AF65-F5344CB8AC3E}">
        <p14:creationId xmlns:p14="http://schemas.microsoft.com/office/powerpoint/2010/main" val="70724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13</a:t>
            </a:fld>
            <a:endParaRPr lang="en-US" dirty="0"/>
          </a:p>
        </p:txBody>
      </p:sp>
    </p:spTree>
    <p:extLst>
      <p:ext uri="{BB962C8B-B14F-4D97-AF65-F5344CB8AC3E}">
        <p14:creationId xmlns:p14="http://schemas.microsoft.com/office/powerpoint/2010/main" val="71181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14</a:t>
            </a:fld>
            <a:endParaRPr lang="en-US" dirty="0"/>
          </a:p>
        </p:txBody>
      </p:sp>
    </p:spTree>
    <p:extLst>
      <p:ext uri="{BB962C8B-B14F-4D97-AF65-F5344CB8AC3E}">
        <p14:creationId xmlns:p14="http://schemas.microsoft.com/office/powerpoint/2010/main" val="47454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15</a:t>
            </a:fld>
            <a:endParaRPr lang="en-US" dirty="0"/>
          </a:p>
        </p:txBody>
      </p:sp>
    </p:spTree>
    <p:extLst>
      <p:ext uri="{BB962C8B-B14F-4D97-AF65-F5344CB8AC3E}">
        <p14:creationId xmlns:p14="http://schemas.microsoft.com/office/powerpoint/2010/main" val="76011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C4B9C82E-C951-4E85-B29A-5404CD2D10B9}" type="slidenum">
              <a:rPr lang="en-US" smtClean="0"/>
              <a:t>17</a:t>
            </a:fld>
            <a:endParaRPr lang="en-US" dirty="0"/>
          </a:p>
        </p:txBody>
      </p:sp>
    </p:spTree>
    <p:extLst>
      <p:ext uri="{BB962C8B-B14F-4D97-AF65-F5344CB8AC3E}">
        <p14:creationId xmlns:p14="http://schemas.microsoft.com/office/powerpoint/2010/main" val="335644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4B9C82E-C951-4E85-B29A-5404CD2D10B9}" type="slidenum">
              <a:rPr lang="en-US" smtClean="0"/>
              <a:t>18</a:t>
            </a:fld>
            <a:endParaRPr lang="en-US" dirty="0"/>
          </a:p>
        </p:txBody>
      </p:sp>
    </p:spTree>
    <p:extLst>
      <p:ext uri="{BB962C8B-B14F-4D97-AF65-F5344CB8AC3E}">
        <p14:creationId xmlns:p14="http://schemas.microsoft.com/office/powerpoint/2010/main" val="274692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86EB-D735-8B4F-B9D9-F1DC39F391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0F6C28-82FE-6F4F-9F48-0166D62228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186AEA-5A44-D344-9F45-DE0DEDF2D6C2}"/>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46181B4D-3559-2243-B132-34E9B7F0DC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4D4545-D9F0-E340-A6BC-EA054CE19174}"/>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184400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7F79-A044-004B-AE7F-8995A791AF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C7E3F-CF89-BA4B-B930-C65609C4DB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5BD42-E8C8-0544-9587-D8E647DC37C6}"/>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52B4CBB3-CB13-A043-952A-893663E22A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0F21EF-5FE9-3E48-A947-F4F98FF54721}"/>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340726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9082C-AB5F-6345-97FE-72FCC44261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EF5698-E564-884F-9044-CE185494D6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DDAD5-E925-864D-940F-AFF1F12B3A33}"/>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A3A072F8-A4DF-024E-B511-AAEF8A9451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19A5A8-CD28-024F-AD95-FC4E5B191D0D}"/>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40404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65F6-AC00-5940-A9FF-CD8019D4E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A1440-CE60-8341-A9BB-A95FBCDC05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06842-C336-C641-B855-624D6D4D42B3}"/>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4451AB31-8499-7647-84BB-8B22BE088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1E965F-0E5B-4546-8381-8664F97ADEF0}"/>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400497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92F6-4251-7749-BF69-0E1AC2BBD2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900308-2742-E147-984A-CA6C2A53B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6030C1-A7DF-194B-A18F-C79E1AE16BD8}"/>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AD82C16D-A4FD-F84C-A3D3-0911285F90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11ADBF-6D38-6341-8816-3D279D101979}"/>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249010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E48A-5D0D-C64E-9607-A2B0467C0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2F430-61B7-2441-9B79-D3FF368107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B6CFD6-423A-114B-A313-49EA9C456E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FD683-33DA-A548-AD00-3FF01735F864}"/>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6" name="Footer Placeholder 5">
            <a:extLst>
              <a:ext uri="{FF2B5EF4-FFF2-40B4-BE49-F238E27FC236}">
                <a16:creationId xmlns:a16="http://schemas.microsoft.com/office/drawing/2014/main" id="{36202F56-5EEB-CA4D-826D-0234E45872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3BB008-25B4-4B49-A8B5-4258D5FE31BF}"/>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33380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E58E-2F2D-DE47-8D3C-B5423B58B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C07DC4-8889-4343-84EB-1B55910EC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10DBA1-644C-A643-ABCB-AC28BCAE3D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417E67-80B3-554B-8717-8A281EFC0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091861-E52C-E541-B35C-E3B568A686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2832-6F47-9C4C-A798-6C94F18316B5}"/>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8" name="Footer Placeholder 7">
            <a:extLst>
              <a:ext uri="{FF2B5EF4-FFF2-40B4-BE49-F238E27FC236}">
                <a16:creationId xmlns:a16="http://schemas.microsoft.com/office/drawing/2014/main" id="{ED92E87C-6B46-7C48-A155-F5DC961DE9A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B8A01F-1740-CB4A-8C75-0010493C73F1}"/>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278708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C450-1ACB-7444-92B5-7AC76ABCB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E7129-0F03-A44C-8649-1E30E535C690}"/>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4" name="Footer Placeholder 3">
            <a:extLst>
              <a:ext uri="{FF2B5EF4-FFF2-40B4-BE49-F238E27FC236}">
                <a16:creationId xmlns:a16="http://schemas.microsoft.com/office/drawing/2014/main" id="{59C78ACF-78A5-4B4D-AD94-CD6EEAD151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23ABF1-889C-5842-AE1A-85805B13A492}"/>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213915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E38C8-3223-2A44-84A0-7ED01C969765}"/>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3" name="Footer Placeholder 2">
            <a:extLst>
              <a:ext uri="{FF2B5EF4-FFF2-40B4-BE49-F238E27FC236}">
                <a16:creationId xmlns:a16="http://schemas.microsoft.com/office/drawing/2014/main" id="{0E5F16B5-F609-0141-BD9F-031EFD9512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910E70-221B-014C-BBE3-3BC57136ABC1}"/>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378192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2E6A-1A91-E446-BB65-230AE00B1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F87ECC-F673-A24E-8448-1CE30CAAB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8AD551-1955-D846-A0FB-0EB1BB8FC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10A96-F09D-D849-9121-6597DF4B4261}"/>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6" name="Footer Placeholder 5">
            <a:extLst>
              <a:ext uri="{FF2B5EF4-FFF2-40B4-BE49-F238E27FC236}">
                <a16:creationId xmlns:a16="http://schemas.microsoft.com/office/drawing/2014/main" id="{BCF6BE5F-07C2-6748-9ADA-F5626DCF87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EFF9DD-D27C-274A-856D-941BDF42A7F8}"/>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13450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51E0-72D4-DE4D-9796-08A2C94A4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A45A4F-D568-704A-9B2A-299B56861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D0B2C6-747B-D34E-B5FE-90CE0C5DA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D15F99-81B2-F841-98E2-017C940525EE}"/>
              </a:ext>
            </a:extLst>
          </p:cNvPr>
          <p:cNvSpPr>
            <a:spLocks noGrp="1"/>
          </p:cNvSpPr>
          <p:nvPr>
            <p:ph type="dt" sz="half" idx="10"/>
          </p:nvPr>
        </p:nvSpPr>
        <p:spPr/>
        <p:txBody>
          <a:bodyPr/>
          <a:lstStyle/>
          <a:p>
            <a:fld id="{349E3806-4F3C-4A48-B6D3-E8F8EC5B2179}" type="datetimeFigureOut">
              <a:rPr lang="en-US" smtClean="0"/>
              <a:t>1/18/2023</a:t>
            </a:fld>
            <a:endParaRPr lang="en-US" dirty="0"/>
          </a:p>
        </p:txBody>
      </p:sp>
      <p:sp>
        <p:nvSpPr>
          <p:cNvPr id="6" name="Footer Placeholder 5">
            <a:extLst>
              <a:ext uri="{FF2B5EF4-FFF2-40B4-BE49-F238E27FC236}">
                <a16:creationId xmlns:a16="http://schemas.microsoft.com/office/drawing/2014/main" id="{B59B2467-5F5F-DF46-985A-7A495BDE84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F7351E-BE82-7F46-873D-6E99BEF451C1}"/>
              </a:ext>
            </a:extLst>
          </p:cNvPr>
          <p:cNvSpPr>
            <a:spLocks noGrp="1"/>
          </p:cNvSpPr>
          <p:nvPr>
            <p:ph type="sldNum" sz="quarter" idx="12"/>
          </p:nvPr>
        </p:nvSpPr>
        <p:spPr/>
        <p:txBody>
          <a:bodyPr/>
          <a:lstStyle/>
          <a:p>
            <a:fld id="{5A5718C0-59D2-0D4E-92A9-318B52A89B31}" type="slidenum">
              <a:rPr lang="en-US" smtClean="0"/>
              <a:t>‹#›</a:t>
            </a:fld>
            <a:endParaRPr lang="en-US" dirty="0"/>
          </a:p>
        </p:txBody>
      </p:sp>
    </p:spTree>
    <p:extLst>
      <p:ext uri="{BB962C8B-B14F-4D97-AF65-F5344CB8AC3E}">
        <p14:creationId xmlns:p14="http://schemas.microsoft.com/office/powerpoint/2010/main" val="30676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2124C5-2782-EC42-A3C7-3B44CF6DC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5EB75C-441C-FB48-B4C3-9B0BF7E8C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96A80-3632-B74D-9760-50ECDB6ABE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E3806-4F3C-4A48-B6D3-E8F8EC5B2179}" type="datetimeFigureOut">
              <a:rPr lang="en-US" smtClean="0"/>
              <a:t>1/18/2023</a:t>
            </a:fld>
            <a:endParaRPr lang="en-US" dirty="0"/>
          </a:p>
        </p:txBody>
      </p:sp>
      <p:sp>
        <p:nvSpPr>
          <p:cNvPr id="5" name="Footer Placeholder 4">
            <a:extLst>
              <a:ext uri="{FF2B5EF4-FFF2-40B4-BE49-F238E27FC236}">
                <a16:creationId xmlns:a16="http://schemas.microsoft.com/office/drawing/2014/main" id="{D11DCFD3-373D-9B46-BFA1-28CD50E43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076819-710B-8F48-8CF2-972142CFDE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718C0-59D2-0D4E-92A9-318B52A89B31}" type="slidenum">
              <a:rPr lang="en-US" smtClean="0"/>
              <a:t>‹#›</a:t>
            </a:fld>
            <a:endParaRPr lang="en-US" dirty="0"/>
          </a:p>
        </p:txBody>
      </p:sp>
    </p:spTree>
    <p:extLst>
      <p:ext uri="{BB962C8B-B14F-4D97-AF65-F5344CB8AC3E}">
        <p14:creationId xmlns:p14="http://schemas.microsoft.com/office/powerpoint/2010/main" val="198492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hyperlink" Target="http://www.acua.org/" TargetMode="Externa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hyperlink" Target="mailto:HJWINN@mailbox.sc.edu" TargetMode="External"/><Relationship Id="rId5" Type="http://schemas.openxmlformats.org/officeDocument/2006/relationships/hyperlink" Target="https://acua.org/Audit-Tools/ACUA-Kick-Starters"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s://acua.org/Member-Resources/Mentorship-Program" TargetMode="External"/><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6860-BB80-0F43-8646-DF18CDDF2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95C916-BE3D-4544-A17A-0E6F561E0B7E}"/>
              </a:ext>
            </a:extLst>
          </p:cNvPr>
          <p:cNvSpPr txBox="1"/>
          <p:nvPr/>
        </p:nvSpPr>
        <p:spPr>
          <a:xfrm>
            <a:off x="304801" y="5633127"/>
            <a:ext cx="8290560" cy="1138773"/>
          </a:xfrm>
          <a:prstGeom prst="rect">
            <a:avLst/>
          </a:prstGeom>
          <a:noFill/>
        </p:spPr>
        <p:txBody>
          <a:bodyPr wrap="square" rtlCol="0">
            <a:spAutoFit/>
          </a:bodyPr>
          <a:lstStyle/>
          <a:p>
            <a:r>
              <a:rPr lang="en-US" sz="2400" b="1" dirty="0">
                <a:latin typeface="+mj-lt"/>
              </a:rPr>
              <a:t>Conflicts of interest and commitment</a:t>
            </a:r>
            <a:r>
              <a:rPr lang="en-US" sz="2400" dirty="0">
                <a:latin typeface="+mj-lt"/>
              </a:rPr>
              <a:t>: risk and internal audit considerations to elevate community engagement</a:t>
            </a:r>
          </a:p>
          <a:p>
            <a:r>
              <a:rPr lang="en-US" dirty="0">
                <a:latin typeface="+mj-lt"/>
              </a:rPr>
              <a:t>November 10, 2022</a:t>
            </a:r>
          </a:p>
        </p:txBody>
      </p:sp>
    </p:spTree>
    <p:extLst>
      <p:ext uri="{BB962C8B-B14F-4D97-AF65-F5344CB8AC3E}">
        <p14:creationId xmlns:p14="http://schemas.microsoft.com/office/powerpoint/2010/main" val="328503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Polling Question #2</a:t>
            </a:r>
          </a:p>
        </p:txBody>
      </p:sp>
      <p:sp>
        <p:nvSpPr>
          <p:cNvPr id="10" name="TextBox 9">
            <a:extLst>
              <a:ext uri="{FF2B5EF4-FFF2-40B4-BE49-F238E27FC236}">
                <a16:creationId xmlns:a16="http://schemas.microsoft.com/office/drawing/2014/main" id="{7ED09DC8-3630-4B46-BDFC-FCB348001EDB}"/>
              </a:ext>
            </a:extLst>
          </p:cNvPr>
          <p:cNvSpPr txBox="1"/>
          <p:nvPr/>
        </p:nvSpPr>
        <p:spPr>
          <a:xfrm>
            <a:off x="423607" y="2392927"/>
            <a:ext cx="10009365" cy="1477328"/>
          </a:xfrm>
          <a:prstGeom prst="rect">
            <a:avLst/>
          </a:prstGeom>
          <a:noFill/>
        </p:spPr>
        <p:txBody>
          <a:bodyPr wrap="square" rtlCol="0">
            <a:spAutoFit/>
          </a:bodyPr>
          <a:lstStyle/>
          <a:p>
            <a:pPr marR="0" lvl="0">
              <a:spcBef>
                <a:spcPts val="0"/>
              </a:spcBef>
              <a:spcAft>
                <a:spcPts val="0"/>
              </a:spcAft>
            </a:pPr>
            <a:r>
              <a:rPr lang="en-US" sz="1800" b="1" dirty="0">
                <a:effectLst/>
                <a:ea typeface="Times New Roman" panose="02020603050405020304" pitchFamily="18" charset="0"/>
              </a:rPr>
              <a:t>Which of the following is NOT a risk related to COI and COC?</a:t>
            </a:r>
            <a:endParaRPr lang="en-US" sz="1800" b="1" dirty="0">
              <a:effectLst/>
              <a:ea typeface="Calibri" panose="020F0502020204030204" pitchFamily="34" charset="0"/>
            </a:endParaRP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Reputational risk</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Risk of defunding</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Risk of employees volunteering in the community</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Risk of corruption institutionally or in specific programs</a:t>
            </a:r>
          </a:p>
        </p:txBody>
      </p:sp>
    </p:spTree>
    <p:extLst>
      <p:ext uri="{BB962C8B-B14F-4D97-AF65-F5344CB8AC3E}">
        <p14:creationId xmlns:p14="http://schemas.microsoft.com/office/powerpoint/2010/main" val="24366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Internal</a:t>
            </a:r>
            <a:r>
              <a:rPr lang="en-US" sz="2400" dirty="0">
                <a:solidFill>
                  <a:srgbClr val="FF0000"/>
                </a:solidFill>
                <a:latin typeface="+mj-lt"/>
              </a:rPr>
              <a:t> </a:t>
            </a:r>
            <a:r>
              <a:rPr lang="en-US" sz="2400" dirty="0">
                <a:latin typeface="+mj-lt"/>
              </a:rPr>
              <a:t>Controls Related to COI &amp; COC</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5190309" cy="338554"/>
          </a:xfrm>
          <a:prstGeom prst="rect">
            <a:avLst/>
          </a:prstGeom>
          <a:noFill/>
        </p:spPr>
        <p:txBody>
          <a:bodyPr wrap="square" rtlCol="0">
            <a:spAutoFit/>
          </a:bodyPr>
          <a:lstStyle/>
          <a:p>
            <a:r>
              <a:rPr lang="en-US" sz="1600" b="1" dirty="0">
                <a:solidFill>
                  <a:schemeClr val="bg1"/>
                </a:solidFill>
                <a:latin typeface="+mj-lt"/>
              </a:rPr>
              <a:t>Overview</a:t>
            </a:r>
            <a:endParaRPr lang="en-US" b="1" dirty="0">
              <a:solidFill>
                <a:schemeClr val="bg1"/>
              </a:solidFill>
              <a:latin typeface="+mj-lt"/>
            </a:endParaRPr>
          </a:p>
        </p:txBody>
      </p:sp>
      <p:sp>
        <p:nvSpPr>
          <p:cNvPr id="14" name="TextBox 13">
            <a:extLst>
              <a:ext uri="{FF2B5EF4-FFF2-40B4-BE49-F238E27FC236}">
                <a16:creationId xmlns:a16="http://schemas.microsoft.com/office/drawing/2014/main" id="{6504C24B-8CFC-44D6-83C6-F0B18AC6672A}"/>
              </a:ext>
            </a:extLst>
          </p:cNvPr>
          <p:cNvSpPr txBox="1"/>
          <p:nvPr/>
        </p:nvSpPr>
        <p:spPr>
          <a:xfrm>
            <a:off x="8672049" y="2070408"/>
            <a:ext cx="2576785" cy="747462"/>
          </a:xfrm>
          <a:prstGeom prst="rect">
            <a:avLst/>
          </a:prstGeom>
          <a:noFill/>
          <a:ln>
            <a:solidFill>
              <a:schemeClr val="tx1"/>
            </a:solidFill>
          </a:ln>
        </p:spPr>
        <p:txBody>
          <a:bodyPr wrap="square" lIns="274320" rIns="91440" rtlCol="0" anchor="ctr">
            <a:noAutofit/>
          </a:bodyPr>
          <a:lstStyle>
            <a:defPPr>
              <a:defRPr lang="en-US"/>
            </a:defPPr>
            <a:lvl1pPr marR="0" lvl="0" indent="0" defTabSz="914400" fontAlgn="auto">
              <a:spcBef>
                <a:spcPts val="0"/>
              </a:spcBef>
              <a:spcAft>
                <a:spcPts val="0"/>
              </a:spcAft>
              <a:buClrTx/>
              <a:buSzTx/>
              <a:buFontTx/>
              <a:buNone/>
              <a:tabLst/>
              <a:defRPr kumimoji="0" sz="1400" b="0" i="0" u="none" strike="noStrike" kern="0" cap="none" spc="0" normalizeH="0" baseline="0">
                <a:ln>
                  <a:noFill/>
                </a:ln>
                <a:effectLst/>
                <a:uLnTx/>
                <a:uFillTx/>
                <a:latin typeface="Verdana"/>
                <a:ea typeface="Verdana" panose="020B0604030504040204" pitchFamily="34" charset="0"/>
                <a:cs typeface="Verdana" panose="020B0604030504040204" pitchFamily="34" charset="0"/>
              </a:defRPr>
            </a:lvl1p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800" b="1" i="0" u="none" strike="noStrike" kern="1200" cap="none" spc="0" normalizeH="0" baseline="0" noProof="0" dirty="0">
                <a:ln>
                  <a:noFill/>
                </a:ln>
                <a:effectLst/>
                <a:uLnTx/>
                <a:uFillTx/>
                <a:latin typeface="+mn-lt"/>
                <a:ea typeface="+mn-ea"/>
                <a:cs typeface="+mn-cs"/>
              </a:rPr>
              <a:t>Vendor selection </a:t>
            </a:r>
            <a:r>
              <a:rPr lang="en-US" sz="1800" b="1" kern="1200" dirty="0">
                <a:latin typeface="+mn-lt"/>
                <a:ea typeface="+mn-ea"/>
                <a:cs typeface="+mn-cs"/>
              </a:rPr>
              <a:t>p</a:t>
            </a:r>
            <a:r>
              <a:rPr kumimoji="0" lang="en-US" sz="1800" b="1" i="0" u="none" strike="noStrike" kern="1200" cap="none" spc="0" normalizeH="0" baseline="0" noProof="0" dirty="0" err="1">
                <a:ln>
                  <a:noFill/>
                </a:ln>
                <a:effectLst/>
                <a:uLnTx/>
                <a:uFillTx/>
                <a:latin typeface="+mn-lt"/>
                <a:ea typeface="+mn-ea"/>
                <a:cs typeface="+mn-cs"/>
              </a:rPr>
              <a:t>rocess</a:t>
            </a:r>
            <a:endParaRPr kumimoji="0" lang="en-US" sz="1800" b="1" i="0" u="none" strike="noStrike" kern="1200" cap="none" spc="0" normalizeH="0" baseline="0" noProof="0" dirty="0">
              <a:ln>
                <a:noFill/>
              </a:ln>
              <a:effectLst/>
              <a:uLnTx/>
              <a:uFillTx/>
              <a:latin typeface="+mn-lt"/>
              <a:ea typeface="+mn-ea"/>
              <a:cs typeface="+mn-cs"/>
            </a:endParaRPr>
          </a:p>
        </p:txBody>
      </p:sp>
      <p:sp>
        <p:nvSpPr>
          <p:cNvPr id="15" name="TextBox 14">
            <a:extLst>
              <a:ext uri="{FF2B5EF4-FFF2-40B4-BE49-F238E27FC236}">
                <a16:creationId xmlns:a16="http://schemas.microsoft.com/office/drawing/2014/main" id="{53263E83-5C1B-4389-A30F-7D529646C888}"/>
              </a:ext>
            </a:extLst>
          </p:cNvPr>
          <p:cNvSpPr txBox="1"/>
          <p:nvPr/>
        </p:nvSpPr>
        <p:spPr>
          <a:xfrm>
            <a:off x="968847" y="2073257"/>
            <a:ext cx="2721734" cy="747462"/>
          </a:xfrm>
          <a:prstGeom prst="rect">
            <a:avLst/>
          </a:prstGeom>
          <a:noFill/>
          <a:ln>
            <a:solidFill>
              <a:schemeClr val="tx1"/>
            </a:solidFill>
          </a:ln>
        </p:spPr>
        <p:txBody>
          <a:bodyPr wrap="square" rIns="274320" rtlCol="0" anchor="ctr">
            <a:noAutofit/>
          </a:body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b="1" i="0" u="none" strike="noStrike" kern="1200" cap="none" spc="0" normalizeH="0" baseline="0" noProof="0" dirty="0">
                <a:ln>
                  <a:noFill/>
                </a:ln>
                <a:effectLst/>
                <a:uLnTx/>
                <a:uFillTx/>
                <a:ea typeface="+mn-ea"/>
                <a:cs typeface="+mn-cs"/>
              </a:rPr>
              <a:t>COI &amp; COC disclosures</a:t>
            </a:r>
          </a:p>
        </p:txBody>
      </p:sp>
      <p:sp>
        <p:nvSpPr>
          <p:cNvPr id="16" name="TextBox 15">
            <a:extLst>
              <a:ext uri="{FF2B5EF4-FFF2-40B4-BE49-F238E27FC236}">
                <a16:creationId xmlns:a16="http://schemas.microsoft.com/office/drawing/2014/main" id="{62E422DD-6A0D-4F43-BF63-1AAC34013935}"/>
              </a:ext>
            </a:extLst>
          </p:cNvPr>
          <p:cNvSpPr txBox="1"/>
          <p:nvPr/>
        </p:nvSpPr>
        <p:spPr>
          <a:xfrm>
            <a:off x="979378" y="3170757"/>
            <a:ext cx="2721734" cy="954107"/>
          </a:xfrm>
          <a:prstGeom prst="rect">
            <a:avLst/>
          </a:prstGeom>
          <a:noFill/>
          <a:ln>
            <a:solidFill>
              <a:schemeClr val="tx1"/>
            </a:solidFill>
          </a:ln>
        </p:spPr>
        <p:txBody>
          <a:bodyPr wrap="square" rIns="274320" rtlCol="0" anchor="ctr">
            <a:noAutofit/>
          </a:bodyPr>
          <a:lstStyle>
            <a:defPPr>
              <a:defRPr lang="en-US"/>
            </a:defPPr>
            <a:lvl1pPr marR="0" lvl="0" indent="0" defTabSz="914400" fontAlgn="auto">
              <a:spcBef>
                <a:spcPts val="0"/>
              </a:spcBef>
              <a:spcAft>
                <a:spcPts val="0"/>
              </a:spcAft>
              <a:buClrTx/>
              <a:buSzTx/>
              <a:buFontTx/>
              <a:buNone/>
              <a:tabLst/>
              <a:defRPr kumimoji="0" sz="1400" b="0" i="0" u="none" strike="noStrike" kern="0" cap="none" spc="0" normalizeH="0" baseline="0">
                <a:ln>
                  <a:noFill/>
                </a:ln>
                <a:effectLst/>
                <a:uLnTx/>
                <a:uFillTx/>
                <a:latin typeface="Verdana"/>
                <a:ea typeface="Verdana" panose="020B0604030504040204" pitchFamily="34" charset="0"/>
                <a:cs typeface="Verdana" panose="020B0604030504040204" pitchFamily="34" charset="0"/>
              </a:defRPr>
            </a:lvl1p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800" b="1" i="0" u="none" strike="noStrike" kern="1200" cap="none" spc="0" normalizeH="0" baseline="0" noProof="0" dirty="0">
                <a:ln>
                  <a:noFill/>
                </a:ln>
                <a:effectLst/>
                <a:uLnTx/>
                <a:uFillTx/>
                <a:latin typeface="+mn-lt"/>
                <a:ea typeface="+mn-ea"/>
                <a:cs typeface="+mn-cs"/>
              </a:rPr>
              <a:t>Approval requirements</a:t>
            </a:r>
          </a:p>
        </p:txBody>
      </p:sp>
      <p:cxnSp>
        <p:nvCxnSpPr>
          <p:cNvPr id="17" name="Straight Connector 17">
            <a:extLst>
              <a:ext uri="{FF2B5EF4-FFF2-40B4-BE49-F238E27FC236}">
                <a16:creationId xmlns:a16="http://schemas.microsoft.com/office/drawing/2014/main" id="{5D50C505-2135-4500-98B8-981005B44619}"/>
              </a:ext>
            </a:extLst>
          </p:cNvPr>
          <p:cNvCxnSpPr>
            <a:cxnSpLocks/>
          </p:cNvCxnSpPr>
          <p:nvPr/>
        </p:nvCxnSpPr>
        <p:spPr>
          <a:xfrm flipV="1">
            <a:off x="7549893" y="2444125"/>
            <a:ext cx="919023" cy="1243122"/>
          </a:xfrm>
          <a:prstGeom prst="bentConnector3">
            <a:avLst>
              <a:gd name="adj1" fmla="val 50000"/>
            </a:avLst>
          </a:prstGeom>
          <a:noFill/>
          <a:ln w="6350" cap="flat" cmpd="sng" algn="ctr">
            <a:solidFill>
              <a:schemeClr val="tx1"/>
            </a:solidFill>
            <a:prstDash val="solid"/>
          </a:ln>
          <a:effectLst/>
        </p:spPr>
      </p:cxnSp>
      <p:cxnSp>
        <p:nvCxnSpPr>
          <p:cNvPr id="18" name="Straight Connector 19">
            <a:extLst>
              <a:ext uri="{FF2B5EF4-FFF2-40B4-BE49-F238E27FC236}">
                <a16:creationId xmlns:a16="http://schemas.microsoft.com/office/drawing/2014/main" id="{938E7991-1BD3-4FDE-A9C5-816463C61FB4}"/>
              </a:ext>
            </a:extLst>
          </p:cNvPr>
          <p:cNvCxnSpPr>
            <a:cxnSpLocks/>
          </p:cNvCxnSpPr>
          <p:nvPr/>
        </p:nvCxnSpPr>
        <p:spPr>
          <a:xfrm rot="10800000">
            <a:off x="3853208" y="2459600"/>
            <a:ext cx="775840" cy="1230496"/>
          </a:xfrm>
          <a:prstGeom prst="bentConnector3">
            <a:avLst>
              <a:gd name="adj1" fmla="val 50000"/>
            </a:avLst>
          </a:prstGeom>
          <a:noFill/>
          <a:ln w="6350" cap="flat" cmpd="sng" algn="ctr">
            <a:solidFill>
              <a:schemeClr val="tx1"/>
            </a:solidFill>
            <a:prstDash val="solid"/>
          </a:ln>
          <a:effectLst/>
        </p:spPr>
      </p:cxnSp>
      <p:cxnSp>
        <p:nvCxnSpPr>
          <p:cNvPr id="19" name="Straight Connector 20">
            <a:extLst>
              <a:ext uri="{FF2B5EF4-FFF2-40B4-BE49-F238E27FC236}">
                <a16:creationId xmlns:a16="http://schemas.microsoft.com/office/drawing/2014/main" id="{96E22718-3C90-45B8-8F7D-69F86A030088}"/>
              </a:ext>
            </a:extLst>
          </p:cNvPr>
          <p:cNvCxnSpPr>
            <a:cxnSpLocks/>
          </p:cNvCxnSpPr>
          <p:nvPr/>
        </p:nvCxnSpPr>
        <p:spPr>
          <a:xfrm rot="10800000">
            <a:off x="7549894" y="3687248"/>
            <a:ext cx="919023" cy="1170511"/>
          </a:xfrm>
          <a:prstGeom prst="bentConnector3">
            <a:avLst>
              <a:gd name="adj1" fmla="val 50000"/>
            </a:avLst>
          </a:prstGeom>
          <a:noFill/>
          <a:ln w="6350" cap="flat" cmpd="sng" algn="ctr">
            <a:solidFill>
              <a:schemeClr val="tx1"/>
            </a:solidFill>
            <a:prstDash val="solid"/>
          </a:ln>
          <a:effectLst/>
        </p:spPr>
      </p:cxnSp>
      <p:cxnSp>
        <p:nvCxnSpPr>
          <p:cNvPr id="20" name="Straight Connector 21">
            <a:extLst>
              <a:ext uri="{FF2B5EF4-FFF2-40B4-BE49-F238E27FC236}">
                <a16:creationId xmlns:a16="http://schemas.microsoft.com/office/drawing/2014/main" id="{0ABCAF9D-858F-4E13-9417-1DB621267D20}"/>
              </a:ext>
            </a:extLst>
          </p:cNvPr>
          <p:cNvCxnSpPr>
            <a:cxnSpLocks/>
          </p:cNvCxnSpPr>
          <p:nvPr/>
        </p:nvCxnSpPr>
        <p:spPr>
          <a:xfrm flipV="1">
            <a:off x="3853208" y="3690096"/>
            <a:ext cx="775840" cy="1168725"/>
          </a:xfrm>
          <a:prstGeom prst="bentConnector3">
            <a:avLst>
              <a:gd name="adj1" fmla="val 50000"/>
            </a:avLst>
          </a:prstGeom>
          <a:noFill/>
          <a:ln w="6350" cap="flat" cmpd="sng" algn="ctr">
            <a:solidFill>
              <a:schemeClr val="tx1"/>
            </a:solidFill>
            <a:prstDash val="solid"/>
          </a:ln>
          <a:effectLst/>
        </p:spPr>
      </p:cxnSp>
      <p:cxnSp>
        <p:nvCxnSpPr>
          <p:cNvPr id="21" name="Straight Connector 22">
            <a:extLst>
              <a:ext uri="{FF2B5EF4-FFF2-40B4-BE49-F238E27FC236}">
                <a16:creationId xmlns:a16="http://schemas.microsoft.com/office/drawing/2014/main" id="{5EE0643D-E127-4DA0-BC96-DA9FA6966476}"/>
              </a:ext>
            </a:extLst>
          </p:cNvPr>
          <p:cNvCxnSpPr>
            <a:cxnSpLocks/>
          </p:cNvCxnSpPr>
          <p:nvPr/>
        </p:nvCxnSpPr>
        <p:spPr>
          <a:xfrm>
            <a:off x="3873460" y="3690110"/>
            <a:ext cx="363419" cy="0"/>
          </a:xfrm>
          <a:prstGeom prst="straightConnector1">
            <a:avLst/>
          </a:prstGeom>
          <a:noFill/>
          <a:ln w="6350" cap="flat" cmpd="sng" algn="ctr">
            <a:solidFill>
              <a:schemeClr val="tx1"/>
            </a:solidFill>
            <a:prstDash val="solid"/>
          </a:ln>
          <a:effectLst/>
        </p:spPr>
      </p:cxnSp>
      <p:cxnSp>
        <p:nvCxnSpPr>
          <p:cNvPr id="22" name="Straight Connector 23">
            <a:extLst>
              <a:ext uri="{FF2B5EF4-FFF2-40B4-BE49-F238E27FC236}">
                <a16:creationId xmlns:a16="http://schemas.microsoft.com/office/drawing/2014/main" id="{F79762C1-1DE9-44A8-B2E2-8E6C7B55A223}"/>
              </a:ext>
            </a:extLst>
          </p:cNvPr>
          <p:cNvCxnSpPr>
            <a:cxnSpLocks/>
          </p:cNvCxnSpPr>
          <p:nvPr/>
        </p:nvCxnSpPr>
        <p:spPr>
          <a:xfrm>
            <a:off x="8029657" y="3687261"/>
            <a:ext cx="506602" cy="0"/>
          </a:xfrm>
          <a:prstGeom prst="straightConnector1">
            <a:avLst/>
          </a:prstGeom>
          <a:noFill/>
          <a:ln w="6350" cap="flat" cmpd="sng" algn="ctr">
            <a:solidFill>
              <a:schemeClr val="tx1"/>
            </a:solidFill>
            <a:prstDash val="solid"/>
          </a:ln>
          <a:effectLst/>
        </p:spPr>
      </p:cxnSp>
      <p:sp>
        <p:nvSpPr>
          <p:cNvPr id="23" name="TextBox 22">
            <a:extLst>
              <a:ext uri="{FF2B5EF4-FFF2-40B4-BE49-F238E27FC236}">
                <a16:creationId xmlns:a16="http://schemas.microsoft.com/office/drawing/2014/main" id="{094FBBC8-40A9-4D0D-ACD6-028397FBC478}"/>
              </a:ext>
            </a:extLst>
          </p:cNvPr>
          <p:cNvSpPr txBox="1"/>
          <p:nvPr/>
        </p:nvSpPr>
        <p:spPr>
          <a:xfrm>
            <a:off x="8672050" y="3167908"/>
            <a:ext cx="2576785" cy="954107"/>
          </a:xfrm>
          <a:prstGeom prst="rect">
            <a:avLst/>
          </a:prstGeom>
          <a:noFill/>
          <a:ln>
            <a:solidFill>
              <a:schemeClr val="tx1"/>
            </a:solidFill>
          </a:ln>
        </p:spPr>
        <p:txBody>
          <a:bodyPr wrap="square" lIns="274320" rIns="91440" rtlCol="0" anchor="ctr">
            <a:noAutofit/>
          </a:bodyPr>
          <a:lstStyle>
            <a:defPPr>
              <a:defRPr lang="en-US"/>
            </a:defPPr>
            <a:lvl1pPr marR="0" lvl="0" indent="0" defTabSz="914400" fontAlgn="auto">
              <a:spcBef>
                <a:spcPts val="0"/>
              </a:spcBef>
              <a:spcAft>
                <a:spcPts val="0"/>
              </a:spcAft>
              <a:buClrTx/>
              <a:buSzTx/>
              <a:buFontTx/>
              <a:buNone/>
              <a:tabLst/>
              <a:defRPr kumimoji="0" sz="1400" b="0" i="0" u="none" strike="noStrike" kern="0" cap="none" spc="0" normalizeH="0" baseline="0">
                <a:ln>
                  <a:noFill/>
                </a:ln>
                <a:effectLst/>
                <a:uLnTx/>
                <a:uFillTx/>
                <a:latin typeface="Verdana"/>
                <a:ea typeface="Verdana" panose="020B0604030504040204" pitchFamily="34" charset="0"/>
                <a:cs typeface="Verdana" panose="020B0604030504040204" pitchFamily="34" charset="0"/>
              </a:defRPr>
            </a:lvl1p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800" b="1" i="0" u="none" strike="noStrike" kern="1200" cap="none" spc="0" normalizeH="0" baseline="0" noProof="0" dirty="0">
                <a:ln>
                  <a:noFill/>
                </a:ln>
                <a:effectLst/>
                <a:uLnTx/>
                <a:uFillTx/>
                <a:latin typeface="+mn-lt"/>
                <a:ea typeface="+mn-ea"/>
                <a:cs typeface="+mn-cs"/>
              </a:rPr>
              <a:t>Hiring process</a:t>
            </a:r>
          </a:p>
        </p:txBody>
      </p:sp>
      <p:sp>
        <p:nvSpPr>
          <p:cNvPr id="24" name="TextBox 23">
            <a:extLst>
              <a:ext uri="{FF2B5EF4-FFF2-40B4-BE49-F238E27FC236}">
                <a16:creationId xmlns:a16="http://schemas.microsoft.com/office/drawing/2014/main" id="{2BBAA41C-F157-492E-9292-4D28DBE59937}"/>
              </a:ext>
            </a:extLst>
          </p:cNvPr>
          <p:cNvSpPr txBox="1"/>
          <p:nvPr/>
        </p:nvSpPr>
        <p:spPr>
          <a:xfrm>
            <a:off x="979377" y="4489503"/>
            <a:ext cx="2721735" cy="742236"/>
          </a:xfrm>
          <a:prstGeom prst="rect">
            <a:avLst/>
          </a:prstGeom>
          <a:noFill/>
          <a:ln>
            <a:solidFill>
              <a:schemeClr val="tx1"/>
            </a:solidFill>
          </a:ln>
        </p:spPr>
        <p:txBody>
          <a:bodyPr wrap="square" rIns="274320" rtlCol="0" anchor="ctr">
            <a:noAutofit/>
          </a:bodyPr>
          <a:lstStyle>
            <a:defPPr>
              <a:defRPr lang="en-US"/>
            </a:defPPr>
            <a:lvl1pPr marR="0" lvl="0" indent="0" defTabSz="914400" fontAlgn="auto">
              <a:spcBef>
                <a:spcPts val="0"/>
              </a:spcBef>
              <a:spcAft>
                <a:spcPts val="0"/>
              </a:spcAft>
              <a:buClrTx/>
              <a:buSzTx/>
              <a:buFontTx/>
              <a:buNone/>
              <a:tabLst/>
              <a:defRPr kumimoji="0" sz="1400" b="0" i="0" u="none" strike="noStrike" kern="0" cap="none" spc="0" normalizeH="0" baseline="0">
                <a:ln>
                  <a:noFill/>
                </a:ln>
                <a:effectLst/>
                <a:uLnTx/>
                <a:uFillTx/>
                <a:latin typeface="Verdana"/>
                <a:ea typeface="Verdana" panose="020B0604030504040204" pitchFamily="34" charset="0"/>
                <a:cs typeface="Verdana" panose="020B0604030504040204" pitchFamily="34" charset="0"/>
              </a:defRPr>
            </a:lvl1p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800" b="1" i="0" u="none" strike="noStrike" kern="1200" cap="none" spc="0" normalizeH="0" baseline="0" noProof="0" dirty="0">
                <a:ln>
                  <a:noFill/>
                </a:ln>
                <a:effectLst/>
                <a:uLnTx/>
                <a:uFillTx/>
                <a:latin typeface="+mn-lt"/>
                <a:ea typeface="+mn-ea"/>
                <a:cs typeface="+mn-cs"/>
              </a:rPr>
              <a:t>Segregation of duties</a:t>
            </a:r>
          </a:p>
        </p:txBody>
      </p:sp>
      <p:sp>
        <p:nvSpPr>
          <p:cNvPr id="25" name="TextBox 24">
            <a:extLst>
              <a:ext uri="{FF2B5EF4-FFF2-40B4-BE49-F238E27FC236}">
                <a16:creationId xmlns:a16="http://schemas.microsoft.com/office/drawing/2014/main" id="{DB7C2066-F301-4614-A99A-18594D632D6C}"/>
              </a:ext>
            </a:extLst>
          </p:cNvPr>
          <p:cNvSpPr txBox="1"/>
          <p:nvPr/>
        </p:nvSpPr>
        <p:spPr>
          <a:xfrm>
            <a:off x="8672050" y="4486654"/>
            <a:ext cx="2576785" cy="742236"/>
          </a:xfrm>
          <a:prstGeom prst="rect">
            <a:avLst/>
          </a:prstGeom>
          <a:noFill/>
          <a:ln>
            <a:solidFill>
              <a:schemeClr val="tx1"/>
            </a:solidFill>
          </a:ln>
        </p:spPr>
        <p:txBody>
          <a:bodyPr wrap="square" lIns="274320" rIns="91440" rtlCol="0" anchor="ctr">
            <a:noAutofit/>
          </a:bodyPr>
          <a:lstStyle>
            <a:defPPr>
              <a:defRPr lang="en-US"/>
            </a:defPPr>
            <a:lvl1pPr marR="0" lvl="0" indent="0" defTabSz="914400" fontAlgn="auto">
              <a:spcBef>
                <a:spcPts val="0"/>
              </a:spcBef>
              <a:spcAft>
                <a:spcPts val="0"/>
              </a:spcAft>
              <a:buClrTx/>
              <a:buSzTx/>
              <a:buFontTx/>
              <a:buNone/>
              <a:tabLst/>
              <a:defRPr kumimoji="0" sz="1400" b="0" i="0" u="none" strike="noStrike" kern="0" cap="none" spc="0" normalizeH="0" baseline="0">
                <a:ln>
                  <a:noFill/>
                </a:ln>
                <a:effectLst/>
                <a:uLnTx/>
                <a:uFillTx/>
                <a:latin typeface="Verdana"/>
                <a:ea typeface="Verdana" panose="020B0604030504040204" pitchFamily="34" charset="0"/>
                <a:cs typeface="Verdana" panose="020B0604030504040204" pitchFamily="34" charset="0"/>
              </a:defRPr>
            </a:lvl1pP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800" b="1" i="0" u="none" strike="noStrike" kern="1200" cap="none" spc="0" normalizeH="0" baseline="0" noProof="0" dirty="0">
                <a:ln>
                  <a:noFill/>
                </a:ln>
                <a:effectLst/>
                <a:uLnTx/>
                <a:uFillTx/>
                <a:latin typeface="+mn-lt"/>
                <a:ea typeface="+mn-ea"/>
                <a:cs typeface="+mn-cs"/>
              </a:rPr>
              <a:t>Recusal process</a:t>
            </a:r>
          </a:p>
        </p:txBody>
      </p:sp>
      <p:sp>
        <p:nvSpPr>
          <p:cNvPr id="26" name="Oval 25">
            <a:extLst>
              <a:ext uri="{FF2B5EF4-FFF2-40B4-BE49-F238E27FC236}">
                <a16:creationId xmlns:a16="http://schemas.microsoft.com/office/drawing/2014/main" id="{ADFE44D9-2469-4E6E-899B-ACB1107FE0C6}"/>
              </a:ext>
            </a:extLst>
          </p:cNvPr>
          <p:cNvSpPr/>
          <p:nvPr/>
        </p:nvSpPr>
        <p:spPr bwMode="gray">
          <a:xfrm>
            <a:off x="3507701" y="2276734"/>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spcBef>
                <a:spcPts val="0"/>
              </a:spcBef>
              <a:spcAft>
                <a:spcPts val="0"/>
              </a:spcAft>
              <a:buClrTx/>
              <a:buSzTx/>
              <a:buFont typeface="Wingdings 2" pitchFamily="18" charset="2"/>
              <a:buNone/>
              <a:tabLst/>
              <a:defRPr/>
            </a:pPr>
            <a:r>
              <a:rPr kumimoji="0" lang="en-US" b="1" i="0" u="none" strike="noStrike" kern="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rPr>
              <a:t>1</a:t>
            </a:r>
          </a:p>
        </p:txBody>
      </p:sp>
      <p:sp>
        <p:nvSpPr>
          <p:cNvPr id="27" name="Oval 26">
            <a:extLst>
              <a:ext uri="{FF2B5EF4-FFF2-40B4-BE49-F238E27FC236}">
                <a16:creationId xmlns:a16="http://schemas.microsoft.com/office/drawing/2014/main" id="{59F996C8-41AB-4F81-B8B7-739DA24DD2FB}"/>
              </a:ext>
            </a:extLst>
          </p:cNvPr>
          <p:cNvSpPr/>
          <p:nvPr/>
        </p:nvSpPr>
        <p:spPr bwMode="gray">
          <a:xfrm>
            <a:off x="8489169" y="4674892"/>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algn="ctr" defTabSz="914400"/>
            <a:r>
              <a:rPr lang="en-US" b="1" kern="0" dirty="0">
                <a:solidFill>
                  <a:prstClr val="white"/>
                </a:solidFill>
                <a:ea typeface="Open Sans" panose="020B0606030504020204" pitchFamily="34" charset="0"/>
                <a:cs typeface="Open Sans" panose="020B0606030504020204" pitchFamily="34" charset="0"/>
              </a:rPr>
              <a:t>6</a:t>
            </a:r>
          </a:p>
        </p:txBody>
      </p:sp>
      <p:sp>
        <p:nvSpPr>
          <p:cNvPr id="28" name="Oval 27">
            <a:extLst>
              <a:ext uri="{FF2B5EF4-FFF2-40B4-BE49-F238E27FC236}">
                <a16:creationId xmlns:a16="http://schemas.microsoft.com/office/drawing/2014/main" id="{918D67C9-F235-4AD4-960F-A55D0239D12D}"/>
              </a:ext>
            </a:extLst>
          </p:cNvPr>
          <p:cNvSpPr/>
          <p:nvPr/>
        </p:nvSpPr>
        <p:spPr bwMode="gray">
          <a:xfrm>
            <a:off x="8489169" y="3462081"/>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algn="ctr" defTabSz="914400"/>
            <a:r>
              <a:rPr lang="en-US" b="1" kern="0" dirty="0">
                <a:solidFill>
                  <a:prstClr val="white"/>
                </a:solidFill>
                <a:ea typeface="Open Sans" panose="020B0606030504020204" pitchFamily="34" charset="0"/>
                <a:cs typeface="Open Sans" panose="020B0606030504020204" pitchFamily="34" charset="0"/>
              </a:rPr>
              <a:t>5</a:t>
            </a:r>
          </a:p>
        </p:txBody>
      </p:sp>
      <p:sp>
        <p:nvSpPr>
          <p:cNvPr id="29" name="Oval 28">
            <a:extLst>
              <a:ext uri="{FF2B5EF4-FFF2-40B4-BE49-F238E27FC236}">
                <a16:creationId xmlns:a16="http://schemas.microsoft.com/office/drawing/2014/main" id="{0866A343-F793-4DB8-8AF2-50A84720C59A}"/>
              </a:ext>
            </a:extLst>
          </p:cNvPr>
          <p:cNvSpPr/>
          <p:nvPr/>
        </p:nvSpPr>
        <p:spPr bwMode="gray">
          <a:xfrm>
            <a:off x="3507701" y="4675955"/>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algn="ctr" defTabSz="914400"/>
            <a:r>
              <a:rPr lang="en-US" b="1" kern="0" dirty="0">
                <a:solidFill>
                  <a:prstClr val="white"/>
                </a:solidFill>
                <a:ea typeface="Open Sans" panose="020B0606030504020204" pitchFamily="34" charset="0"/>
                <a:cs typeface="Open Sans" panose="020B0606030504020204" pitchFamily="34" charset="0"/>
              </a:rPr>
              <a:t>3</a:t>
            </a:r>
          </a:p>
        </p:txBody>
      </p:sp>
      <p:sp>
        <p:nvSpPr>
          <p:cNvPr id="30" name="Oval 29">
            <a:extLst>
              <a:ext uri="{FF2B5EF4-FFF2-40B4-BE49-F238E27FC236}">
                <a16:creationId xmlns:a16="http://schemas.microsoft.com/office/drawing/2014/main" id="{50BAA1BD-FCF8-4D23-B3ED-ED5E0B12FF46}"/>
              </a:ext>
            </a:extLst>
          </p:cNvPr>
          <p:cNvSpPr/>
          <p:nvPr/>
        </p:nvSpPr>
        <p:spPr bwMode="gray">
          <a:xfrm>
            <a:off x="8489169" y="2261259"/>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algn="ctr" defTabSz="914400"/>
            <a:r>
              <a:rPr lang="en-US" b="1" kern="0" dirty="0">
                <a:solidFill>
                  <a:prstClr val="white"/>
                </a:solidFill>
                <a:ea typeface="Open Sans" panose="020B0606030504020204" pitchFamily="34" charset="0"/>
                <a:cs typeface="Open Sans" panose="020B0606030504020204" pitchFamily="34" charset="0"/>
              </a:rPr>
              <a:t>4</a:t>
            </a:r>
          </a:p>
        </p:txBody>
      </p:sp>
      <p:sp>
        <p:nvSpPr>
          <p:cNvPr id="31" name="Oval 30">
            <a:extLst>
              <a:ext uri="{FF2B5EF4-FFF2-40B4-BE49-F238E27FC236}">
                <a16:creationId xmlns:a16="http://schemas.microsoft.com/office/drawing/2014/main" id="{A2F5E9C8-98CF-4049-8F6A-4ADA8FABFEEC}"/>
              </a:ext>
            </a:extLst>
          </p:cNvPr>
          <p:cNvSpPr/>
          <p:nvPr/>
        </p:nvSpPr>
        <p:spPr bwMode="gray">
          <a:xfrm>
            <a:off x="3507701" y="3464930"/>
            <a:ext cx="365760" cy="365760"/>
          </a:xfrm>
          <a:prstGeom prst="ellipse">
            <a:avLst/>
          </a:prstGeom>
          <a:solidFill>
            <a:srgbClr val="EF4136"/>
          </a:solidFill>
          <a:ln w="19050" algn="ctr">
            <a:noFill/>
            <a:miter lim="800000"/>
            <a:headEnd/>
            <a:tailEnd/>
          </a:ln>
        </p:spPr>
        <p:txBody>
          <a:bodyPr wrap="square" lIns="88900" tIns="88900" rIns="88900" bIns="88900" rtlCol="0" anchor="ctr"/>
          <a:lstStyle/>
          <a:p>
            <a:pPr algn="ctr" defTabSz="914400"/>
            <a:r>
              <a:rPr lang="en-US" b="1" kern="0" dirty="0">
                <a:solidFill>
                  <a:prstClr val="white"/>
                </a:solidFill>
                <a:ea typeface="Open Sans" panose="020B0606030504020204" pitchFamily="34" charset="0"/>
                <a:cs typeface="Open Sans" panose="020B0606030504020204" pitchFamily="34" charset="0"/>
              </a:rPr>
              <a:t>2</a:t>
            </a:r>
          </a:p>
        </p:txBody>
      </p:sp>
      <p:sp>
        <p:nvSpPr>
          <p:cNvPr id="33" name="Freeform 627">
            <a:extLst>
              <a:ext uri="{FF2B5EF4-FFF2-40B4-BE49-F238E27FC236}">
                <a16:creationId xmlns:a16="http://schemas.microsoft.com/office/drawing/2014/main" id="{F628BB55-1AA4-40F5-A0E4-D432236191FB}"/>
              </a:ext>
            </a:extLst>
          </p:cNvPr>
          <p:cNvSpPr>
            <a:spLocks noChangeAspect="1" noEditPoints="1"/>
          </p:cNvSpPr>
          <p:nvPr/>
        </p:nvSpPr>
        <p:spPr bwMode="auto">
          <a:xfrm>
            <a:off x="4639686" y="2229687"/>
            <a:ext cx="2920845" cy="2920845"/>
          </a:xfrm>
          <a:custGeom>
            <a:avLst/>
            <a:gdLst>
              <a:gd name="T0" fmla="*/ 330 w 512"/>
              <a:gd name="T1" fmla="*/ 245 h 512"/>
              <a:gd name="T2" fmla="*/ 181 w 512"/>
              <a:gd name="T3" fmla="*/ 245 h 512"/>
              <a:gd name="T4" fmla="*/ 181 w 512"/>
              <a:gd name="T5" fmla="*/ 192 h 512"/>
              <a:gd name="T6" fmla="*/ 256 w 512"/>
              <a:gd name="T7" fmla="*/ 117 h 512"/>
              <a:gd name="T8" fmla="*/ 330 w 512"/>
              <a:gd name="T9" fmla="*/ 192 h 512"/>
              <a:gd name="T10" fmla="*/ 330 w 512"/>
              <a:gd name="T11" fmla="*/ 245 h 512"/>
              <a:gd name="T12" fmla="*/ 160 w 512"/>
              <a:gd name="T13" fmla="*/ 394 h 512"/>
              <a:gd name="T14" fmla="*/ 352 w 512"/>
              <a:gd name="T15" fmla="*/ 394 h 512"/>
              <a:gd name="T16" fmla="*/ 352 w 512"/>
              <a:gd name="T17" fmla="*/ 266 h 512"/>
              <a:gd name="T18" fmla="*/ 160 w 512"/>
              <a:gd name="T19" fmla="*/ 266 h 512"/>
              <a:gd name="T20" fmla="*/ 160 w 512"/>
              <a:gd name="T21" fmla="*/ 394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373 w 512"/>
              <a:gd name="T33" fmla="*/ 256 h 512"/>
              <a:gd name="T34" fmla="*/ 362 w 512"/>
              <a:gd name="T35" fmla="*/ 245 h 512"/>
              <a:gd name="T36" fmla="*/ 352 w 512"/>
              <a:gd name="T37" fmla="*/ 245 h 512"/>
              <a:gd name="T38" fmla="*/ 352 w 512"/>
              <a:gd name="T39" fmla="*/ 192 h 512"/>
              <a:gd name="T40" fmla="*/ 256 w 512"/>
              <a:gd name="T41" fmla="*/ 96 h 512"/>
              <a:gd name="T42" fmla="*/ 160 w 512"/>
              <a:gd name="T43" fmla="*/ 192 h 512"/>
              <a:gd name="T44" fmla="*/ 160 w 512"/>
              <a:gd name="T45" fmla="*/ 245 h 512"/>
              <a:gd name="T46" fmla="*/ 149 w 512"/>
              <a:gd name="T47" fmla="*/ 245 h 512"/>
              <a:gd name="T48" fmla="*/ 138 w 512"/>
              <a:gd name="T49" fmla="*/ 256 h 512"/>
              <a:gd name="T50" fmla="*/ 138 w 512"/>
              <a:gd name="T51" fmla="*/ 405 h 512"/>
              <a:gd name="T52" fmla="*/ 149 w 512"/>
              <a:gd name="T53" fmla="*/ 416 h 512"/>
              <a:gd name="T54" fmla="*/ 362 w 512"/>
              <a:gd name="T55" fmla="*/ 416 h 512"/>
              <a:gd name="T56" fmla="*/ 373 w 512"/>
              <a:gd name="T57" fmla="*/ 405 h 512"/>
              <a:gd name="T58" fmla="*/ 373 w 512"/>
              <a:gd name="T59"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512">
                <a:moveTo>
                  <a:pt x="330" y="245"/>
                </a:moveTo>
                <a:cubicBezTo>
                  <a:pt x="181" y="245"/>
                  <a:pt x="181" y="245"/>
                  <a:pt x="181" y="245"/>
                </a:cubicBezTo>
                <a:cubicBezTo>
                  <a:pt x="181" y="192"/>
                  <a:pt x="181" y="192"/>
                  <a:pt x="181" y="192"/>
                </a:cubicBezTo>
                <a:cubicBezTo>
                  <a:pt x="181" y="150"/>
                  <a:pt x="214" y="117"/>
                  <a:pt x="256" y="117"/>
                </a:cubicBezTo>
                <a:cubicBezTo>
                  <a:pt x="297" y="117"/>
                  <a:pt x="330" y="150"/>
                  <a:pt x="330" y="192"/>
                </a:cubicBezTo>
                <a:lnTo>
                  <a:pt x="330" y="245"/>
                </a:lnTo>
                <a:close/>
                <a:moveTo>
                  <a:pt x="160" y="394"/>
                </a:moveTo>
                <a:cubicBezTo>
                  <a:pt x="352" y="394"/>
                  <a:pt x="352" y="394"/>
                  <a:pt x="352" y="394"/>
                </a:cubicBezTo>
                <a:cubicBezTo>
                  <a:pt x="352" y="266"/>
                  <a:pt x="352" y="266"/>
                  <a:pt x="352" y="266"/>
                </a:cubicBezTo>
                <a:cubicBezTo>
                  <a:pt x="160" y="266"/>
                  <a:pt x="160" y="266"/>
                  <a:pt x="160" y="266"/>
                </a:cubicBezTo>
                <a:lnTo>
                  <a:pt x="160" y="39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73" y="256"/>
                </a:moveTo>
                <a:cubicBezTo>
                  <a:pt x="373" y="250"/>
                  <a:pt x="368" y="245"/>
                  <a:pt x="362" y="245"/>
                </a:cubicBezTo>
                <a:cubicBezTo>
                  <a:pt x="352" y="245"/>
                  <a:pt x="352" y="245"/>
                  <a:pt x="352" y="245"/>
                </a:cubicBezTo>
                <a:cubicBezTo>
                  <a:pt x="352" y="192"/>
                  <a:pt x="352" y="192"/>
                  <a:pt x="352" y="192"/>
                </a:cubicBezTo>
                <a:cubicBezTo>
                  <a:pt x="352" y="139"/>
                  <a:pt x="309" y="96"/>
                  <a:pt x="256" y="96"/>
                </a:cubicBezTo>
                <a:cubicBezTo>
                  <a:pt x="203" y="96"/>
                  <a:pt x="160" y="139"/>
                  <a:pt x="160" y="192"/>
                </a:cubicBezTo>
                <a:cubicBezTo>
                  <a:pt x="160" y="245"/>
                  <a:pt x="160" y="245"/>
                  <a:pt x="160" y="245"/>
                </a:cubicBezTo>
                <a:cubicBezTo>
                  <a:pt x="149" y="245"/>
                  <a:pt x="149" y="245"/>
                  <a:pt x="149" y="245"/>
                </a:cubicBezTo>
                <a:cubicBezTo>
                  <a:pt x="143" y="245"/>
                  <a:pt x="138" y="250"/>
                  <a:pt x="138" y="256"/>
                </a:cubicBezTo>
                <a:cubicBezTo>
                  <a:pt x="138" y="405"/>
                  <a:pt x="138" y="405"/>
                  <a:pt x="138" y="405"/>
                </a:cubicBezTo>
                <a:cubicBezTo>
                  <a:pt x="138" y="411"/>
                  <a:pt x="143" y="416"/>
                  <a:pt x="149" y="416"/>
                </a:cubicBezTo>
                <a:cubicBezTo>
                  <a:pt x="362" y="416"/>
                  <a:pt x="362" y="416"/>
                  <a:pt x="362" y="416"/>
                </a:cubicBezTo>
                <a:cubicBezTo>
                  <a:pt x="368" y="416"/>
                  <a:pt x="373" y="411"/>
                  <a:pt x="373" y="405"/>
                </a:cubicBezTo>
                <a:lnTo>
                  <a:pt x="373" y="256"/>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269141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99A3E0C-D993-46E5-929E-A696AC04E4E8}"/>
              </a:ext>
            </a:extLst>
          </p:cNvPr>
          <p:cNvSpPr/>
          <p:nvPr/>
        </p:nvSpPr>
        <p:spPr>
          <a:xfrm>
            <a:off x="191588" y="2157548"/>
            <a:ext cx="7149737" cy="2542903"/>
          </a:xfrm>
          <a:prstGeom prst="rect">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D09DC8-3630-4B46-BDFC-FCB348001EDB}"/>
              </a:ext>
            </a:extLst>
          </p:cNvPr>
          <p:cNvSpPr txBox="1"/>
          <p:nvPr/>
        </p:nvSpPr>
        <p:spPr>
          <a:xfrm>
            <a:off x="423608" y="3075057"/>
            <a:ext cx="4981829" cy="1323439"/>
          </a:xfrm>
          <a:prstGeom prst="rect">
            <a:avLst/>
          </a:prstGeom>
          <a:noFill/>
        </p:spPr>
        <p:txBody>
          <a:bodyPr wrap="square" rtlCol="0">
            <a:spAutoFit/>
          </a:bodyPr>
          <a:lstStyle/>
          <a:p>
            <a:r>
              <a:rPr lang="en-US" sz="4000" b="1" dirty="0">
                <a:solidFill>
                  <a:schemeClr val="bg1"/>
                </a:solidFill>
                <a:latin typeface="+mj-lt"/>
              </a:rPr>
              <a:t>Internal Audit Workplan Considerations</a:t>
            </a:r>
          </a:p>
        </p:txBody>
      </p:sp>
    </p:spTree>
    <p:extLst>
      <p:ext uri="{BB962C8B-B14F-4D97-AF65-F5344CB8AC3E}">
        <p14:creationId xmlns:p14="http://schemas.microsoft.com/office/powerpoint/2010/main" val="142267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61" name="Straight Arrow Connector 60">
            <a:extLst>
              <a:ext uri="{FF2B5EF4-FFF2-40B4-BE49-F238E27FC236}">
                <a16:creationId xmlns:a16="http://schemas.microsoft.com/office/drawing/2014/main" id="{0F25C4C1-F476-43E1-8EE9-4D907222C402}"/>
              </a:ext>
            </a:extLst>
          </p:cNvPr>
          <p:cNvCxnSpPr>
            <a:cxnSpLocks/>
          </p:cNvCxnSpPr>
          <p:nvPr/>
        </p:nvCxnSpPr>
        <p:spPr>
          <a:xfrm>
            <a:off x="681813" y="3429000"/>
            <a:ext cx="10945417" cy="0"/>
          </a:xfrm>
          <a:prstGeom prst="straightConnector1">
            <a:avLst/>
          </a:prstGeom>
          <a:ln w="127000">
            <a:solidFill>
              <a:schemeClr val="bg1">
                <a:lumMod val="75000"/>
                <a:alpha val="7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Questions to Consider</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5190309" cy="338554"/>
          </a:xfrm>
          <a:prstGeom prst="rect">
            <a:avLst/>
          </a:prstGeom>
          <a:noFill/>
        </p:spPr>
        <p:txBody>
          <a:bodyPr wrap="square" rtlCol="0">
            <a:spAutoFit/>
          </a:bodyPr>
          <a:lstStyle/>
          <a:p>
            <a:r>
              <a:rPr lang="en-US" sz="1600" b="1" dirty="0">
                <a:solidFill>
                  <a:schemeClr val="bg1"/>
                </a:solidFill>
                <a:latin typeface="+mj-lt"/>
              </a:rPr>
              <a:t>Internal Audit Workplan Considerations</a:t>
            </a:r>
          </a:p>
        </p:txBody>
      </p:sp>
      <p:sp>
        <p:nvSpPr>
          <p:cNvPr id="6" name="Title 1">
            <a:extLst>
              <a:ext uri="{FF2B5EF4-FFF2-40B4-BE49-F238E27FC236}">
                <a16:creationId xmlns:a16="http://schemas.microsoft.com/office/drawing/2014/main" id="{A03510B6-9D3E-4D7C-905A-D2DE5B1959CF}"/>
              </a:ext>
            </a:extLst>
          </p:cNvPr>
          <p:cNvSpPr txBox="1">
            <a:spLocks/>
          </p:cNvSpPr>
          <p:nvPr/>
        </p:nvSpPr>
        <p:spPr bwMode="gray">
          <a:xfrm>
            <a:off x="1319247" y="3076873"/>
            <a:ext cx="2551814" cy="704253"/>
          </a:xfrm>
          <a:prstGeom prst="rect">
            <a:avLst/>
          </a:prstGeom>
          <a:solidFill>
            <a:schemeClr val="bg1"/>
          </a:solidFill>
        </p:spPr>
        <p:txBody>
          <a:bodyPr vert="horz" lIns="0" tIns="0" rIns="0" bIns="0" rtlCol="0" anchor="ctr" anchorCtr="0">
            <a:noAutofit/>
          </a:bodyPr>
          <a:lstStyle>
            <a:lvl1pPr algn="l" defTabSz="914400" rtl="0" eaLnBrk="1" latinLnBrk="0" hangingPunct="1">
              <a:spcBef>
                <a:spcPct val="0"/>
              </a:spcBef>
              <a:buNone/>
              <a:defRPr sz="2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800" dirty="0">
                <a:latin typeface="+mn-lt"/>
                <a:ea typeface="Chronicle Display Light" charset="0"/>
                <a:cs typeface="Chronicle Display Light" charset="0"/>
              </a:rPr>
              <a:t>Governance</a:t>
            </a:r>
            <a:endParaRPr lang="en-US" sz="4400" dirty="0">
              <a:latin typeface="+mn-lt"/>
              <a:ea typeface="Chronicle Display Light" charset="0"/>
              <a:cs typeface="Chronicle Display Light" charset="0"/>
            </a:endParaRPr>
          </a:p>
        </p:txBody>
      </p:sp>
      <p:sp>
        <p:nvSpPr>
          <p:cNvPr id="8" name="Rectangle 7">
            <a:extLst>
              <a:ext uri="{FF2B5EF4-FFF2-40B4-BE49-F238E27FC236}">
                <a16:creationId xmlns:a16="http://schemas.microsoft.com/office/drawing/2014/main" id="{C1683906-5FF6-4710-96CD-DA0C5A93F2C1}"/>
              </a:ext>
            </a:extLst>
          </p:cNvPr>
          <p:cNvSpPr/>
          <p:nvPr/>
        </p:nvSpPr>
        <p:spPr>
          <a:xfrm>
            <a:off x="896977" y="4530118"/>
            <a:ext cx="3396354" cy="939424"/>
          </a:xfrm>
          <a:prstGeom prst="rect">
            <a:avLst/>
          </a:prstGeom>
          <a:solidFill>
            <a:schemeClr val="bg1"/>
          </a:solidFill>
          <a:ln w="57150">
            <a:solidFill>
              <a:srgbClr val="00ADEF"/>
            </a:solidFill>
          </a:ln>
        </p:spPr>
        <p:txBody>
          <a:bodyPr wrap="square" lIns="182880" tIns="182880" rIns="182880" bIns="182880">
            <a:spAutoFit/>
          </a:bodyPr>
          <a:lstStyle/>
          <a:p>
            <a:pPr marL="0" marR="0" lvl="0" indent="0" algn="l" defTabSz="914400" rtl="0" eaLnBrk="1" fontAlgn="auto" latinLnBrk="0" hangingPunct="1">
              <a:lnSpc>
                <a:spcPct val="120000"/>
              </a:lnSpc>
              <a:spcBef>
                <a:spcPts val="0"/>
              </a:spcBef>
              <a:spcAft>
                <a:spcPts val="400"/>
              </a:spcAft>
              <a:buClr>
                <a:srgbClr val="787878"/>
              </a:buClr>
              <a:buSzTx/>
              <a:buFontTx/>
              <a:buNone/>
              <a:tabLst/>
              <a:defRPr/>
            </a:pPr>
            <a:r>
              <a:rPr kumimoji="0" lang="en-US" sz="1600" b="1" i="0" u="none" strike="noStrike" kern="1200" cap="none" spc="0" normalizeH="0" baseline="0" noProof="0" dirty="0">
                <a:ln>
                  <a:noFill/>
                </a:ln>
                <a:solidFill>
                  <a:srgbClr val="000000"/>
                </a:solidFill>
                <a:effectLst/>
                <a:uLnTx/>
                <a:uFillTx/>
                <a:ea typeface="Open Sans" charset="0"/>
                <a:cs typeface="Open Sans" charset="0"/>
              </a:rPr>
              <a:t>Are policies and procedures over COI &amp; COC sufficient?</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9" name="Rectangle 8">
            <a:extLst>
              <a:ext uri="{FF2B5EF4-FFF2-40B4-BE49-F238E27FC236}">
                <a16:creationId xmlns:a16="http://schemas.microsoft.com/office/drawing/2014/main" id="{C335DA2D-FFCE-4966-8237-33B2725CC5B6}"/>
              </a:ext>
            </a:extLst>
          </p:cNvPr>
          <p:cNvSpPr/>
          <p:nvPr/>
        </p:nvSpPr>
        <p:spPr>
          <a:xfrm>
            <a:off x="4737766" y="1449692"/>
            <a:ext cx="2716467" cy="1234890"/>
          </a:xfrm>
          <a:prstGeom prst="rect">
            <a:avLst/>
          </a:prstGeom>
          <a:solidFill>
            <a:schemeClr val="bg1"/>
          </a:solidFill>
          <a:ln w="57150">
            <a:solidFill>
              <a:srgbClr val="00ADEF"/>
            </a:solidFill>
          </a:ln>
        </p:spPr>
        <p:txBody>
          <a:bodyPr wrap="square" lIns="182880" tIns="182880" rIns="182880" bIns="182880">
            <a:spAutoFit/>
          </a:bodyPr>
          <a:lstStyle/>
          <a:p>
            <a:pPr marL="0" marR="0" lvl="0" indent="0" algn="l" defTabSz="914400" rtl="0" eaLnBrk="1" fontAlgn="auto" latinLnBrk="0" hangingPunct="1">
              <a:lnSpc>
                <a:spcPct val="120000"/>
              </a:lnSpc>
              <a:spcBef>
                <a:spcPts val="0"/>
              </a:spcBef>
              <a:spcAft>
                <a:spcPts val="400"/>
              </a:spcAft>
              <a:buClr>
                <a:srgbClr val="787878"/>
              </a:buClr>
              <a:buSzTx/>
              <a:buFontTx/>
              <a:buNone/>
              <a:tabLst/>
              <a:defRPr/>
            </a:pPr>
            <a:r>
              <a:rPr kumimoji="0" lang="en-US" sz="1600" b="1" i="0" u="none" strike="noStrike" kern="1200" cap="none" spc="0" normalizeH="0" baseline="0" noProof="0" dirty="0">
                <a:ln>
                  <a:noFill/>
                </a:ln>
                <a:solidFill>
                  <a:srgbClr val="000000"/>
                </a:solidFill>
                <a:effectLst/>
                <a:uLnTx/>
                <a:uFillTx/>
                <a:ea typeface="Open Sans" charset="0"/>
                <a:cs typeface="Open Sans" charset="0"/>
              </a:rPr>
              <a:t>How are outside commitments reported and tracked?</a:t>
            </a:r>
            <a:endParaRPr kumimoji="0" lang="en-US" sz="1050" b="0" i="0" u="none" strike="noStrike" kern="1200" cap="none" spc="0" normalizeH="0" baseline="0" noProof="0" dirty="0">
              <a:ln>
                <a:noFill/>
              </a:ln>
              <a:solidFill>
                <a:srgbClr val="000000"/>
              </a:solidFill>
              <a:effectLst/>
              <a:uLnTx/>
              <a:uFillTx/>
              <a:ea typeface="+mn-ea"/>
              <a:cs typeface="+mn-cs"/>
            </a:endParaRPr>
          </a:p>
        </p:txBody>
      </p:sp>
      <p:cxnSp>
        <p:nvCxnSpPr>
          <p:cNvPr id="11" name="Straight Connector 10">
            <a:extLst>
              <a:ext uri="{FF2B5EF4-FFF2-40B4-BE49-F238E27FC236}">
                <a16:creationId xmlns:a16="http://schemas.microsoft.com/office/drawing/2014/main" id="{9DA21009-C885-4C93-8116-8A7883DC57C9}"/>
              </a:ext>
            </a:extLst>
          </p:cNvPr>
          <p:cNvCxnSpPr>
            <a:cxnSpLocks/>
            <a:endCxn id="63" idx="0"/>
          </p:cNvCxnSpPr>
          <p:nvPr/>
        </p:nvCxnSpPr>
        <p:spPr>
          <a:xfrm>
            <a:off x="5624623" y="2684582"/>
            <a:ext cx="471377" cy="392385"/>
          </a:xfrm>
          <a:prstGeom prst="line">
            <a:avLst/>
          </a:prstGeom>
          <a:ln w="5715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2808AC-CD13-4180-A0E6-33745983D3D9}"/>
              </a:ext>
            </a:extLst>
          </p:cNvPr>
          <p:cNvCxnSpPr>
            <a:cxnSpLocks/>
            <a:endCxn id="6" idx="2"/>
          </p:cNvCxnSpPr>
          <p:nvPr/>
        </p:nvCxnSpPr>
        <p:spPr>
          <a:xfrm flipV="1">
            <a:off x="1488558" y="3781126"/>
            <a:ext cx="1106596" cy="744418"/>
          </a:xfrm>
          <a:prstGeom prst="line">
            <a:avLst/>
          </a:prstGeom>
          <a:ln w="5715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61D383-C3DF-430D-A525-76557A087FB9}"/>
              </a:ext>
            </a:extLst>
          </p:cNvPr>
          <p:cNvCxnSpPr>
            <a:cxnSpLocks/>
            <a:stCxn id="64" idx="2"/>
          </p:cNvCxnSpPr>
          <p:nvPr/>
        </p:nvCxnSpPr>
        <p:spPr>
          <a:xfrm>
            <a:off x="9596846" y="3781220"/>
            <a:ext cx="801796" cy="584814"/>
          </a:xfrm>
          <a:prstGeom prst="line">
            <a:avLst/>
          </a:prstGeom>
          <a:ln w="57150">
            <a:solidFill>
              <a:srgbClr val="00ADE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BA99DB0-39E7-46A6-AE52-160BA5FBEBA2}"/>
              </a:ext>
            </a:extLst>
          </p:cNvPr>
          <p:cNvSpPr/>
          <p:nvPr/>
        </p:nvSpPr>
        <p:spPr>
          <a:xfrm>
            <a:off x="7954972" y="4366034"/>
            <a:ext cx="3544500" cy="1235979"/>
          </a:xfrm>
          <a:prstGeom prst="rect">
            <a:avLst/>
          </a:prstGeom>
          <a:solidFill>
            <a:schemeClr val="bg1"/>
          </a:solidFill>
          <a:ln w="57150">
            <a:solidFill>
              <a:srgbClr val="00ADEF"/>
            </a:solidFill>
          </a:ln>
        </p:spPr>
        <p:txBody>
          <a:bodyPr wrap="square" lIns="182880" tIns="182880" rIns="182880" bIns="182880">
            <a:spAutoFit/>
          </a:bodyPr>
          <a:lstStyle/>
          <a:p>
            <a:pPr marL="0" marR="0" lvl="0" indent="0" algn="l" defTabSz="914400" rtl="0" eaLnBrk="1" fontAlgn="auto" latinLnBrk="0" hangingPunct="1">
              <a:lnSpc>
                <a:spcPct val="120000"/>
              </a:lnSpc>
              <a:spcBef>
                <a:spcPts val="0"/>
              </a:spcBef>
              <a:spcAft>
                <a:spcPts val="400"/>
              </a:spcAft>
              <a:buClr>
                <a:srgbClr val="787878"/>
              </a:buClr>
              <a:buSzTx/>
              <a:buFontTx/>
              <a:buNone/>
              <a:tabLst/>
              <a:defRPr/>
            </a:pPr>
            <a:r>
              <a:rPr kumimoji="0" lang="en-US" sz="1600" b="1" i="0" u="none" strike="noStrike" kern="1200" cap="none" spc="0" normalizeH="0" baseline="0" noProof="0" dirty="0">
                <a:ln>
                  <a:noFill/>
                </a:ln>
                <a:solidFill>
                  <a:srgbClr val="000000"/>
                </a:solidFill>
                <a:effectLst/>
                <a:uLnTx/>
                <a:uFillTx/>
                <a:ea typeface="Open Sans" charset="0"/>
                <a:cs typeface="Open Sans" charset="0"/>
              </a:rPr>
              <a:t>How does my institution determine what outside interests or commitments are acceptable?</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63" name="Title 1">
            <a:extLst>
              <a:ext uri="{FF2B5EF4-FFF2-40B4-BE49-F238E27FC236}">
                <a16:creationId xmlns:a16="http://schemas.microsoft.com/office/drawing/2014/main" id="{7BE45C33-D8C4-4954-B3A3-72A0ED0E23D8}"/>
              </a:ext>
            </a:extLst>
          </p:cNvPr>
          <p:cNvSpPr txBox="1">
            <a:spLocks/>
          </p:cNvSpPr>
          <p:nvPr/>
        </p:nvSpPr>
        <p:spPr bwMode="gray">
          <a:xfrm>
            <a:off x="4820093" y="3076967"/>
            <a:ext cx="2551814" cy="704253"/>
          </a:xfrm>
          <a:prstGeom prst="rect">
            <a:avLst/>
          </a:prstGeom>
          <a:solidFill>
            <a:schemeClr val="bg1"/>
          </a:solidFill>
        </p:spPr>
        <p:txBody>
          <a:bodyPr vert="horz" lIns="0" tIns="0" rIns="0" bIns="0" rtlCol="0" anchor="ctr" anchorCtr="0">
            <a:noAutofit/>
          </a:bodyPr>
          <a:lstStyle>
            <a:lvl1pPr algn="l" defTabSz="914400" rtl="0" eaLnBrk="1" latinLnBrk="0" hangingPunct="1">
              <a:spcBef>
                <a:spcPct val="0"/>
              </a:spcBef>
              <a:buNone/>
              <a:defRPr sz="2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800" dirty="0">
                <a:latin typeface="+mn-lt"/>
                <a:ea typeface="Chronicle Display Light" charset="0"/>
                <a:cs typeface="Chronicle Display Light" charset="0"/>
              </a:rPr>
              <a:t>Disclosures</a:t>
            </a:r>
            <a:endParaRPr lang="en-US" sz="4400" dirty="0">
              <a:latin typeface="+mn-lt"/>
              <a:ea typeface="Chronicle Display Light" charset="0"/>
              <a:cs typeface="Chronicle Display Light" charset="0"/>
            </a:endParaRPr>
          </a:p>
        </p:txBody>
      </p:sp>
      <p:sp>
        <p:nvSpPr>
          <p:cNvPr id="64" name="Title 1">
            <a:extLst>
              <a:ext uri="{FF2B5EF4-FFF2-40B4-BE49-F238E27FC236}">
                <a16:creationId xmlns:a16="http://schemas.microsoft.com/office/drawing/2014/main" id="{8F549C33-AE27-41D9-B3A9-B4A2AB675B71}"/>
              </a:ext>
            </a:extLst>
          </p:cNvPr>
          <p:cNvSpPr txBox="1">
            <a:spLocks/>
          </p:cNvSpPr>
          <p:nvPr/>
        </p:nvSpPr>
        <p:spPr bwMode="gray">
          <a:xfrm>
            <a:off x="8320939" y="3076968"/>
            <a:ext cx="2551814" cy="704252"/>
          </a:xfrm>
          <a:prstGeom prst="rect">
            <a:avLst/>
          </a:prstGeom>
          <a:solidFill>
            <a:schemeClr val="bg1"/>
          </a:solidFill>
        </p:spPr>
        <p:txBody>
          <a:bodyPr vert="horz" lIns="0" tIns="0" rIns="0" bIns="0" rtlCol="0" anchor="ctr" anchorCtr="0">
            <a:noAutofit/>
          </a:bodyPr>
          <a:lstStyle>
            <a:lvl1pPr algn="l" defTabSz="914400" rtl="0" eaLnBrk="1" latinLnBrk="0" hangingPunct="1">
              <a:spcBef>
                <a:spcPct val="0"/>
              </a:spcBef>
              <a:buNone/>
              <a:defRPr sz="2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800" dirty="0">
                <a:latin typeface="+mn-lt"/>
                <a:ea typeface="Chronicle Display Light" charset="0"/>
                <a:cs typeface="Chronicle Display Light" charset="0"/>
              </a:rPr>
              <a:t>Risk Acceptance</a:t>
            </a:r>
            <a:endParaRPr lang="en-US" sz="3600" dirty="0">
              <a:latin typeface="+mn-lt"/>
              <a:ea typeface="Chronicle Display Light" charset="0"/>
              <a:cs typeface="Chronicle Display Light" charset="0"/>
            </a:endParaRPr>
          </a:p>
        </p:txBody>
      </p:sp>
    </p:spTree>
    <p:extLst>
      <p:ext uri="{BB962C8B-B14F-4D97-AF65-F5344CB8AC3E}">
        <p14:creationId xmlns:p14="http://schemas.microsoft.com/office/powerpoint/2010/main" val="113006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t>Testing</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5190309" cy="338554"/>
          </a:xfrm>
          <a:prstGeom prst="rect">
            <a:avLst/>
          </a:prstGeom>
          <a:noFill/>
        </p:spPr>
        <p:txBody>
          <a:bodyPr wrap="square" rtlCol="0">
            <a:spAutoFit/>
          </a:bodyPr>
          <a:lstStyle/>
          <a:p>
            <a:r>
              <a:rPr lang="en-US" sz="1600" b="1" dirty="0">
                <a:solidFill>
                  <a:schemeClr val="bg1"/>
                </a:solidFill>
                <a:latin typeface="+mj-lt"/>
              </a:rPr>
              <a:t>Internal Audit Workplan Considerations</a:t>
            </a:r>
          </a:p>
        </p:txBody>
      </p:sp>
      <p:sp>
        <p:nvSpPr>
          <p:cNvPr id="81" name="Rectangle 80">
            <a:extLst>
              <a:ext uri="{FF2B5EF4-FFF2-40B4-BE49-F238E27FC236}">
                <a16:creationId xmlns:a16="http://schemas.microsoft.com/office/drawing/2014/main" id="{B05C2927-B0A9-4D21-9E59-453210A92544}"/>
              </a:ext>
            </a:extLst>
          </p:cNvPr>
          <p:cNvSpPr/>
          <p:nvPr/>
        </p:nvSpPr>
        <p:spPr>
          <a:xfrm>
            <a:off x="366614" y="2367237"/>
            <a:ext cx="2286000" cy="108636"/>
          </a:xfrm>
          <a:prstGeom prst="rect">
            <a:avLst/>
          </a:prstGeom>
          <a:solidFill>
            <a:srgbClr val="8DC73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2" name="Rectangle 81">
            <a:extLst>
              <a:ext uri="{FF2B5EF4-FFF2-40B4-BE49-F238E27FC236}">
                <a16:creationId xmlns:a16="http://schemas.microsoft.com/office/drawing/2014/main" id="{3C05DBD9-61FA-406A-AA26-0B42D86A5F38}"/>
              </a:ext>
            </a:extLst>
          </p:cNvPr>
          <p:cNvSpPr/>
          <p:nvPr/>
        </p:nvSpPr>
        <p:spPr>
          <a:xfrm>
            <a:off x="2646472" y="2367237"/>
            <a:ext cx="2286000" cy="108636"/>
          </a:xfrm>
          <a:prstGeom prst="rect">
            <a:avLst/>
          </a:prstGeom>
          <a:solidFill>
            <a:srgbClr val="00ADE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3" name="Rectangle 82">
            <a:extLst>
              <a:ext uri="{FF2B5EF4-FFF2-40B4-BE49-F238E27FC236}">
                <a16:creationId xmlns:a16="http://schemas.microsoft.com/office/drawing/2014/main" id="{8773B3CE-F4BC-4918-82E7-F8ABCF45A9AD}"/>
              </a:ext>
            </a:extLst>
          </p:cNvPr>
          <p:cNvSpPr/>
          <p:nvPr/>
        </p:nvSpPr>
        <p:spPr>
          <a:xfrm>
            <a:off x="4926330" y="2367238"/>
            <a:ext cx="2286000" cy="108636"/>
          </a:xfrm>
          <a:prstGeom prst="rect">
            <a:avLst/>
          </a:prstGeom>
          <a:solidFill>
            <a:srgbClr val="EF4136"/>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4" name="Rectangle 83">
            <a:extLst>
              <a:ext uri="{FF2B5EF4-FFF2-40B4-BE49-F238E27FC236}">
                <a16:creationId xmlns:a16="http://schemas.microsoft.com/office/drawing/2014/main" id="{32AFAED5-22D7-491D-99F1-5C35D106FD0E}"/>
              </a:ext>
            </a:extLst>
          </p:cNvPr>
          <p:cNvSpPr/>
          <p:nvPr/>
        </p:nvSpPr>
        <p:spPr>
          <a:xfrm>
            <a:off x="7206187" y="2367238"/>
            <a:ext cx="2286000" cy="108636"/>
          </a:xfrm>
          <a:prstGeom prst="rect">
            <a:avLst/>
          </a:prstGeom>
          <a:solidFill>
            <a:srgbClr val="8DC73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FA6492A7-5FAE-4704-A85B-4790A123D50A}"/>
              </a:ext>
            </a:extLst>
          </p:cNvPr>
          <p:cNvSpPr/>
          <p:nvPr/>
        </p:nvSpPr>
        <p:spPr>
          <a:xfrm>
            <a:off x="361510" y="1568627"/>
            <a:ext cx="11421782" cy="2174180"/>
          </a:xfrm>
          <a:prstGeom prst="rect">
            <a:avLst/>
          </a:prstGeom>
          <a:noFill/>
          <a:ln w="12700" cap="flat" cmpd="sng" algn="ctr">
            <a:solidFill>
              <a:srgbClr val="FFFFFF">
                <a:lumMod val="8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A5D9605D-619A-46A9-9CCE-40344F9DD7A4}"/>
              </a:ext>
            </a:extLst>
          </p:cNvPr>
          <p:cNvSpPr txBox="1"/>
          <p:nvPr/>
        </p:nvSpPr>
        <p:spPr>
          <a:xfrm>
            <a:off x="584030" y="2594203"/>
            <a:ext cx="1851171" cy="1032783"/>
          </a:xfrm>
          <a:prstGeom prst="rect">
            <a:avLst/>
          </a:prstGeom>
          <a:noFill/>
        </p:spPr>
        <p:txBody>
          <a:bodyPr wrap="square" lIns="0" tIns="0" rIns="0" bIns="0" rtlCol="0">
            <a:spAutoFit/>
          </a:bodyPr>
          <a:lstStyle/>
          <a:p>
            <a:pPr marL="1466" marR="0" lvl="0" indent="0" defTabSz="914400" rtl="0" eaLnBrk="1" fontAlgn="auto" latinLnBrk="0" hangingPunct="1">
              <a:lnSpc>
                <a:spcPct val="106000"/>
              </a:lnSpc>
              <a:spcBef>
                <a:spcPts val="0"/>
              </a:spcBef>
              <a:spcAft>
                <a:spcPts val="0"/>
              </a:spcAft>
              <a:buClr>
                <a:srgbClr val="000000"/>
              </a:buClr>
              <a:buSzTx/>
              <a:buFontTx/>
              <a:buNone/>
              <a:tabLst/>
              <a:defRPr/>
            </a:pPr>
            <a:r>
              <a:rPr kumimoji="0" lang="en-US" sz="1600" b="0" i="1"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When and what to disclose? Is approval needed?</a:t>
            </a:r>
          </a:p>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87" name="TextBox 86">
            <a:extLst>
              <a:ext uri="{FF2B5EF4-FFF2-40B4-BE49-F238E27FC236}">
                <a16:creationId xmlns:a16="http://schemas.microsoft.com/office/drawing/2014/main" id="{FB733F2D-E90C-4D4A-85EE-813CD1FF0587}"/>
              </a:ext>
            </a:extLst>
          </p:cNvPr>
          <p:cNvSpPr txBox="1"/>
          <p:nvPr/>
        </p:nvSpPr>
        <p:spPr>
          <a:xfrm>
            <a:off x="2803371" y="2594203"/>
            <a:ext cx="1972202" cy="1032783"/>
          </a:xfrm>
          <a:prstGeom prst="rect">
            <a:avLst/>
          </a:prstGeom>
          <a:noFill/>
        </p:spPr>
        <p:txBody>
          <a:bodyPr wrap="square" lIns="0" tIns="0" rIns="0" bIns="0" rtlCol="0">
            <a:spAutoFit/>
          </a:bodyPr>
          <a:lstStyle/>
          <a:p>
            <a:pPr marL="1466" marR="0" lvl="0" indent="0" defTabSz="914400" rtl="0" eaLnBrk="1" fontAlgn="auto" latinLnBrk="0" hangingPunct="1">
              <a:lnSpc>
                <a:spcPct val="106000"/>
              </a:lnSpc>
              <a:spcBef>
                <a:spcPts val="0"/>
              </a:spcBef>
              <a:spcAft>
                <a:spcPts val="0"/>
              </a:spcAft>
              <a:buClr>
                <a:srgbClr val="000000"/>
              </a:buClr>
              <a:buSzTx/>
              <a:buFontTx/>
              <a:buNone/>
              <a:tabLst/>
              <a:defRPr/>
            </a:pPr>
            <a:r>
              <a:rPr kumimoji="0" lang="en-US" sz="1600" b="0" i="1"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Does one individual have access to perform all steps of the procurement process?</a:t>
            </a:r>
          </a:p>
        </p:txBody>
      </p:sp>
      <p:sp>
        <p:nvSpPr>
          <p:cNvPr id="88" name="Rectangle 87">
            <a:extLst>
              <a:ext uri="{FF2B5EF4-FFF2-40B4-BE49-F238E27FC236}">
                <a16:creationId xmlns:a16="http://schemas.microsoft.com/office/drawing/2014/main" id="{9BCB6215-8BD8-4C88-A407-0617B007DE94}"/>
              </a:ext>
            </a:extLst>
          </p:cNvPr>
          <p:cNvSpPr/>
          <p:nvPr/>
        </p:nvSpPr>
        <p:spPr>
          <a:xfrm>
            <a:off x="453482" y="4139645"/>
            <a:ext cx="2112264" cy="2061237"/>
          </a:xfrm>
          <a:prstGeom prst="rect">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Disclosure process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Scope of disclosures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Outside activity:</a:t>
            </a:r>
          </a:p>
          <a:p>
            <a:pPr marR="0" lvl="0" defTabSz="914400" rtl="0" eaLnBrk="1" fontAlgn="auto" latinLnBrk="0" hangingPunct="1">
              <a:lnSpc>
                <a:spcPct val="100000"/>
              </a:lnSpc>
              <a:spcBef>
                <a:spcPts val="0"/>
              </a:spcBef>
              <a:spcAft>
                <a:spcPts val="0"/>
              </a:spcAft>
              <a:buClrTx/>
              <a:buSzTx/>
              <a:tabLst/>
              <a:defRPr/>
            </a:pPr>
            <a:r>
              <a:rPr lang="en-US" sz="1600" dirty="0">
                <a:solidFill>
                  <a:schemeClr val="bg1"/>
                </a:solidFill>
                <a:ea typeface="Open Sans" panose="020B0606030504020204" pitchFamily="34" charset="0"/>
                <a:cs typeface="Open Sans" panose="020B0606030504020204" pitchFamily="34" charset="0"/>
              </a:rPr>
              <a:t>-allowable?</a:t>
            </a:r>
          </a:p>
          <a:p>
            <a:pPr marR="0" lvl="0" defTabSz="914400" rtl="0" eaLnBrk="1" fontAlgn="auto" latinLnBrk="0" hangingPunct="1">
              <a:lnSpc>
                <a:spcPct val="100000"/>
              </a:lnSpc>
              <a:spcBef>
                <a:spcPts val="0"/>
              </a:spcBef>
              <a:spcAft>
                <a:spcPts val="0"/>
              </a:spcAft>
              <a:buClrTx/>
              <a:buSzTx/>
              <a:tabLst/>
              <a:defRPr/>
            </a:pPr>
            <a:r>
              <a:rPr lang="en-US" sz="1600" dirty="0">
                <a:solidFill>
                  <a:schemeClr val="bg1"/>
                </a:solidFill>
                <a:ea typeface="Open Sans" panose="020B0606030504020204" pitchFamily="34" charset="0"/>
                <a:cs typeface="Open Sans" panose="020B0606030504020204" pitchFamily="34" charset="0"/>
              </a:rPr>
              <a:t>-reported?</a:t>
            </a:r>
          </a:p>
          <a:p>
            <a:pPr marR="0" lvl="0" defTabSz="9144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-approved (if needed)?</a:t>
            </a:r>
          </a:p>
          <a:p>
            <a:pPr marR="0" lvl="0" defTabSz="914400" rtl="0" eaLnBrk="1" fontAlgn="auto" latinLnBrk="0" hangingPunct="1">
              <a:lnSpc>
                <a:spcPct val="100000"/>
              </a:lnSpc>
              <a:spcBef>
                <a:spcPts val="0"/>
              </a:spcBef>
              <a:spcAft>
                <a:spcPts val="0"/>
              </a:spcAft>
              <a:buClrTx/>
              <a:buSzTx/>
              <a:tabLst/>
              <a:defRPr/>
            </a:pPr>
            <a:r>
              <a:rPr lang="en-US" sz="1600" dirty="0">
                <a:solidFill>
                  <a:schemeClr val="bg1"/>
                </a:solidFill>
                <a:ea typeface="Open Sans" panose="020B0606030504020204" pitchFamily="34" charset="0"/>
                <a:cs typeface="Open Sans" panose="020B0606030504020204" pitchFamily="34" charset="0"/>
              </a:rPr>
              <a:t>-SOD maintained?</a:t>
            </a:r>
            <a:endPar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p:txBody>
      </p:sp>
      <p:sp>
        <p:nvSpPr>
          <p:cNvPr id="89" name="Rectangle 88">
            <a:extLst>
              <a:ext uri="{FF2B5EF4-FFF2-40B4-BE49-F238E27FC236}">
                <a16:creationId xmlns:a16="http://schemas.microsoft.com/office/drawing/2014/main" id="{0F5E48EF-55C7-4922-99C8-5526D010E429}"/>
              </a:ext>
            </a:extLst>
          </p:cNvPr>
          <p:cNvSpPr/>
          <p:nvPr/>
        </p:nvSpPr>
        <p:spPr>
          <a:xfrm>
            <a:off x="2733340" y="4139646"/>
            <a:ext cx="2112264" cy="2061238"/>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Procurement and bid process</a:t>
            </a: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lang="en-US" sz="1600" dirty="0">
                <a:solidFill>
                  <a:schemeClr val="bg1"/>
                </a:solidFill>
                <a:ea typeface="Open Sans" panose="020B0606030504020204" pitchFamily="34" charset="0"/>
                <a:cs typeface="Open Sans" panose="020B0606030504020204" pitchFamily="34" charset="0"/>
              </a:rPr>
              <a:t>Vendor selection process</a:t>
            </a:r>
            <a:endPar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Segregation of Duties (SOD) controls</a:t>
            </a: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lang="en-US" sz="1600" dirty="0">
                <a:solidFill>
                  <a:schemeClr val="bg1"/>
                </a:solidFill>
                <a:ea typeface="Open Sans" panose="020B0606030504020204" pitchFamily="34" charset="0"/>
                <a:cs typeface="Open Sans" panose="020B0606030504020204" pitchFamily="34" charset="0"/>
              </a:rPr>
              <a:t>Data analytics use</a:t>
            </a:r>
            <a:endPar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p:txBody>
      </p:sp>
      <p:sp>
        <p:nvSpPr>
          <p:cNvPr id="90" name="Rectangle 89">
            <a:extLst>
              <a:ext uri="{FF2B5EF4-FFF2-40B4-BE49-F238E27FC236}">
                <a16:creationId xmlns:a16="http://schemas.microsoft.com/office/drawing/2014/main" id="{C063AA3D-E581-4D7C-94F6-B444E2DC75EC}"/>
              </a:ext>
            </a:extLst>
          </p:cNvPr>
          <p:cNvSpPr/>
          <p:nvPr/>
        </p:nvSpPr>
        <p:spPr>
          <a:xfrm>
            <a:off x="7293055" y="4139646"/>
            <a:ext cx="2112264" cy="2061236"/>
          </a:xfrm>
          <a:prstGeom prst="rect">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Principal Investigator’s (PI) financial and personal interests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PI disclosures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Effort allocation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External </a:t>
            </a:r>
            <a:r>
              <a:rPr lang="en-US" sz="1600" dirty="0">
                <a:solidFill>
                  <a:schemeClr val="bg1"/>
                </a:solidFill>
                <a:ea typeface="Open Sans" panose="020B0606030504020204" pitchFamily="34" charset="0"/>
                <a:cs typeface="Open Sans" panose="020B0606030504020204" pitchFamily="34" charset="0"/>
              </a:rPr>
              <a:t>activities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COI training </a:t>
            </a:r>
            <a:endPar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p:txBody>
      </p:sp>
      <p:sp>
        <p:nvSpPr>
          <p:cNvPr id="91" name="Rectangle 90">
            <a:extLst>
              <a:ext uri="{FF2B5EF4-FFF2-40B4-BE49-F238E27FC236}">
                <a16:creationId xmlns:a16="http://schemas.microsoft.com/office/drawing/2014/main" id="{F033034C-673B-46F7-93A2-80D64B03B77C}"/>
              </a:ext>
            </a:extLst>
          </p:cNvPr>
          <p:cNvSpPr/>
          <p:nvPr/>
        </p:nvSpPr>
        <p:spPr>
          <a:xfrm>
            <a:off x="5013198" y="4139645"/>
            <a:ext cx="2112264" cy="2061239"/>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HR policies for fair hiring</a:t>
            </a: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Hiring practices</a:t>
            </a: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Outside activity disclosure pre-employment</a:t>
            </a:r>
          </a:p>
          <a:p>
            <a:pPr marL="285750" marR="0" lvl="0" indent="-285750" defTabSz="914378"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lang="en-US" sz="1600" dirty="0">
                <a:solidFill>
                  <a:schemeClr val="bg1"/>
                </a:solidFill>
                <a:ea typeface="Open Sans" panose="020B0606030504020204" pitchFamily="34" charset="0"/>
                <a:cs typeface="Open Sans" panose="020B0606030504020204" pitchFamily="34" charset="0"/>
              </a:rPr>
              <a:t>Consistent salary and job posting</a:t>
            </a:r>
            <a:endParaRPr kumimoji="0" lang="en-US" sz="1600"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endParaRPr>
          </a:p>
        </p:txBody>
      </p:sp>
      <p:sp>
        <p:nvSpPr>
          <p:cNvPr id="92" name="Arrow: Down 91">
            <a:extLst>
              <a:ext uri="{FF2B5EF4-FFF2-40B4-BE49-F238E27FC236}">
                <a16:creationId xmlns:a16="http://schemas.microsoft.com/office/drawing/2014/main" id="{FE55B39A-F345-4301-9C04-C8FDA6C27660}"/>
              </a:ext>
            </a:extLst>
          </p:cNvPr>
          <p:cNvSpPr/>
          <p:nvPr/>
        </p:nvSpPr>
        <p:spPr>
          <a:xfrm>
            <a:off x="1286876" y="3811152"/>
            <a:ext cx="445477" cy="263180"/>
          </a:xfrm>
          <a:prstGeom prst="downArrow">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93" name="Arrow: Down 92">
            <a:extLst>
              <a:ext uri="{FF2B5EF4-FFF2-40B4-BE49-F238E27FC236}">
                <a16:creationId xmlns:a16="http://schemas.microsoft.com/office/drawing/2014/main" id="{51C376BD-3ED4-469B-875C-B3DB2E8F4FCF}"/>
              </a:ext>
            </a:extLst>
          </p:cNvPr>
          <p:cNvSpPr/>
          <p:nvPr/>
        </p:nvSpPr>
        <p:spPr>
          <a:xfrm>
            <a:off x="3566734" y="3811152"/>
            <a:ext cx="445477" cy="263180"/>
          </a:xfrm>
          <a:prstGeom prst="downArrow">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94" name="Arrow: Down 93">
            <a:extLst>
              <a:ext uri="{FF2B5EF4-FFF2-40B4-BE49-F238E27FC236}">
                <a16:creationId xmlns:a16="http://schemas.microsoft.com/office/drawing/2014/main" id="{AADE096C-EE5D-47BB-9118-DBBE38D24720}"/>
              </a:ext>
            </a:extLst>
          </p:cNvPr>
          <p:cNvSpPr/>
          <p:nvPr/>
        </p:nvSpPr>
        <p:spPr>
          <a:xfrm>
            <a:off x="5846592" y="3811152"/>
            <a:ext cx="445477" cy="263180"/>
          </a:xfrm>
          <a:prstGeom prst="downArrow">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95" name="Arrow: Down 94">
            <a:extLst>
              <a:ext uri="{FF2B5EF4-FFF2-40B4-BE49-F238E27FC236}">
                <a16:creationId xmlns:a16="http://schemas.microsoft.com/office/drawing/2014/main" id="{183D6616-FCED-4BE7-9254-5C5D71E82380}"/>
              </a:ext>
            </a:extLst>
          </p:cNvPr>
          <p:cNvSpPr/>
          <p:nvPr/>
        </p:nvSpPr>
        <p:spPr>
          <a:xfrm>
            <a:off x="8126449" y="3811152"/>
            <a:ext cx="445477" cy="263180"/>
          </a:xfrm>
          <a:prstGeom prst="downArrow">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96" name="Rectangle 95">
            <a:extLst>
              <a:ext uri="{FF2B5EF4-FFF2-40B4-BE49-F238E27FC236}">
                <a16:creationId xmlns:a16="http://schemas.microsoft.com/office/drawing/2014/main" id="{EFCF7D6F-E209-47D9-B327-3809C98DA6D9}"/>
              </a:ext>
            </a:extLst>
          </p:cNvPr>
          <p:cNvSpPr/>
          <p:nvPr/>
        </p:nvSpPr>
        <p:spPr>
          <a:xfrm>
            <a:off x="9497292" y="2367237"/>
            <a:ext cx="2286000" cy="108636"/>
          </a:xfrm>
          <a:prstGeom prst="rect">
            <a:avLst/>
          </a:prstGeom>
          <a:solidFill>
            <a:srgbClr val="00ADE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97" name="Rectangle 96">
            <a:extLst>
              <a:ext uri="{FF2B5EF4-FFF2-40B4-BE49-F238E27FC236}">
                <a16:creationId xmlns:a16="http://schemas.microsoft.com/office/drawing/2014/main" id="{012312EB-CE27-45FB-B170-E20F2378D8CA}"/>
              </a:ext>
            </a:extLst>
          </p:cNvPr>
          <p:cNvSpPr/>
          <p:nvPr/>
        </p:nvSpPr>
        <p:spPr>
          <a:xfrm>
            <a:off x="9572912" y="4139645"/>
            <a:ext cx="2112264" cy="2061235"/>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Recusal process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Training and awareness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ea typeface="Open Sans" panose="020B0606030504020204" pitchFamily="34" charset="0"/>
                <a:cs typeface="Open Sans" panose="020B0606030504020204" pitchFamily="34" charset="0"/>
              </a:rPr>
              <a:t>Methods and support to recuse</a:t>
            </a:r>
          </a:p>
        </p:txBody>
      </p:sp>
      <p:sp>
        <p:nvSpPr>
          <p:cNvPr id="98" name="Arrow: Down 97">
            <a:extLst>
              <a:ext uri="{FF2B5EF4-FFF2-40B4-BE49-F238E27FC236}">
                <a16:creationId xmlns:a16="http://schemas.microsoft.com/office/drawing/2014/main" id="{C971FFC7-E66E-46AD-A136-FBEDB0D133E2}"/>
              </a:ext>
            </a:extLst>
          </p:cNvPr>
          <p:cNvSpPr/>
          <p:nvPr/>
        </p:nvSpPr>
        <p:spPr>
          <a:xfrm>
            <a:off x="10406306" y="3811152"/>
            <a:ext cx="445477" cy="263180"/>
          </a:xfrm>
          <a:prstGeom prst="downArrow">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99" name="TextBox 98">
            <a:extLst>
              <a:ext uri="{FF2B5EF4-FFF2-40B4-BE49-F238E27FC236}">
                <a16:creationId xmlns:a16="http://schemas.microsoft.com/office/drawing/2014/main" id="{74921D2F-A83F-4632-82E9-6251AD9540A9}"/>
              </a:ext>
            </a:extLst>
          </p:cNvPr>
          <p:cNvSpPr txBox="1"/>
          <p:nvPr/>
        </p:nvSpPr>
        <p:spPr>
          <a:xfrm>
            <a:off x="543584" y="2016380"/>
            <a:ext cx="1851171" cy="281167"/>
          </a:xfrm>
          <a:prstGeom prst="rect">
            <a:avLst/>
          </a:prstGeom>
          <a:noFill/>
        </p:spPr>
        <p:txBody>
          <a:bodyPr wrap="square" lIns="0" tIns="0" rIns="0" bIns="0" rtlCol="0" anchor="b">
            <a:spAutoFit/>
          </a:bodyPr>
          <a:lstStyle/>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DISCLOSURES</a:t>
            </a:r>
          </a:p>
        </p:txBody>
      </p:sp>
      <p:sp>
        <p:nvSpPr>
          <p:cNvPr id="100" name="TextBox 99">
            <a:extLst>
              <a:ext uri="{FF2B5EF4-FFF2-40B4-BE49-F238E27FC236}">
                <a16:creationId xmlns:a16="http://schemas.microsoft.com/office/drawing/2014/main" id="{7D2E6B0E-35AD-48D9-911C-F3E283E99EA3}"/>
              </a:ext>
            </a:extLst>
          </p:cNvPr>
          <p:cNvSpPr txBox="1"/>
          <p:nvPr/>
        </p:nvSpPr>
        <p:spPr>
          <a:xfrm>
            <a:off x="2863886" y="1789603"/>
            <a:ext cx="1851171" cy="574773"/>
          </a:xfrm>
          <a:prstGeom prst="rect">
            <a:avLst/>
          </a:prstGeom>
          <a:noFill/>
        </p:spPr>
        <p:txBody>
          <a:bodyPr wrap="square" lIns="0" tIns="0" rIns="0" bIns="0" rtlCol="0" anchor="b">
            <a:spAutoFit/>
          </a:bodyPr>
          <a:lstStyle/>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VENDOR &amp; PROCUREMENT</a:t>
            </a:r>
          </a:p>
        </p:txBody>
      </p:sp>
      <p:sp>
        <p:nvSpPr>
          <p:cNvPr id="101" name="TextBox 100">
            <a:extLst>
              <a:ext uri="{FF2B5EF4-FFF2-40B4-BE49-F238E27FC236}">
                <a16:creationId xmlns:a16="http://schemas.microsoft.com/office/drawing/2014/main" id="{4E7E6635-549C-476A-9F39-B5BBC18325A0}"/>
              </a:ext>
            </a:extLst>
          </p:cNvPr>
          <p:cNvSpPr txBox="1"/>
          <p:nvPr/>
        </p:nvSpPr>
        <p:spPr>
          <a:xfrm>
            <a:off x="5141994" y="2020757"/>
            <a:ext cx="1851171" cy="281167"/>
          </a:xfrm>
          <a:prstGeom prst="rect">
            <a:avLst/>
          </a:prstGeom>
          <a:noFill/>
        </p:spPr>
        <p:txBody>
          <a:bodyPr wrap="square" lIns="0" tIns="0" rIns="0" bIns="0" rtlCol="0" anchor="b">
            <a:spAutoFit/>
          </a:bodyPr>
          <a:lstStyle/>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HIRING</a:t>
            </a:r>
          </a:p>
        </p:txBody>
      </p:sp>
      <p:sp>
        <p:nvSpPr>
          <p:cNvPr id="102" name="TextBox 101">
            <a:extLst>
              <a:ext uri="{FF2B5EF4-FFF2-40B4-BE49-F238E27FC236}">
                <a16:creationId xmlns:a16="http://schemas.microsoft.com/office/drawing/2014/main" id="{8596A064-4E57-4425-BFC8-234645A00183}"/>
              </a:ext>
            </a:extLst>
          </p:cNvPr>
          <p:cNvSpPr txBox="1"/>
          <p:nvPr/>
        </p:nvSpPr>
        <p:spPr>
          <a:xfrm>
            <a:off x="7423601" y="1781161"/>
            <a:ext cx="1851171" cy="574773"/>
          </a:xfrm>
          <a:prstGeom prst="rect">
            <a:avLst/>
          </a:prstGeom>
          <a:noFill/>
        </p:spPr>
        <p:txBody>
          <a:bodyPr wrap="square" lIns="0" tIns="0" rIns="0" bIns="0" rtlCol="0" anchor="b">
            <a:spAutoFit/>
          </a:bodyPr>
          <a:lstStyle/>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GRANT MANAGEMENT</a:t>
            </a:r>
          </a:p>
        </p:txBody>
      </p:sp>
      <p:sp>
        <p:nvSpPr>
          <p:cNvPr id="103" name="TextBox 102">
            <a:extLst>
              <a:ext uri="{FF2B5EF4-FFF2-40B4-BE49-F238E27FC236}">
                <a16:creationId xmlns:a16="http://schemas.microsoft.com/office/drawing/2014/main" id="{20238A2A-9441-4E05-9E5C-7D3073FC12C0}"/>
              </a:ext>
            </a:extLst>
          </p:cNvPr>
          <p:cNvSpPr txBox="1"/>
          <p:nvPr/>
        </p:nvSpPr>
        <p:spPr>
          <a:xfrm>
            <a:off x="9701709" y="2083210"/>
            <a:ext cx="1851171" cy="281167"/>
          </a:xfrm>
          <a:prstGeom prst="rect">
            <a:avLst/>
          </a:prstGeom>
          <a:noFill/>
        </p:spPr>
        <p:txBody>
          <a:bodyPr wrap="square" lIns="0" tIns="0" rIns="0" bIns="0" rtlCol="0" anchor="b">
            <a:spAutoFit/>
          </a:bodyPr>
          <a:lstStyle/>
          <a:p>
            <a:pPr marL="1466" marR="0" lvl="0" indent="0" algn="ctr" defTabSz="914400" rtl="0" eaLnBrk="1" fontAlgn="auto" latinLnBrk="0" hangingPunct="1">
              <a:lnSpc>
                <a:spcPct val="106000"/>
              </a:lnSpc>
              <a:spcBef>
                <a:spcPts val="0"/>
              </a:spcBef>
              <a:spcAft>
                <a:spcPts val="0"/>
              </a:spcAft>
              <a:buClr>
                <a:srgbClr val="000000"/>
              </a:buClr>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RECUSAL PROCESS</a:t>
            </a:r>
          </a:p>
        </p:txBody>
      </p:sp>
      <p:sp>
        <p:nvSpPr>
          <p:cNvPr id="104" name="TextBox 103">
            <a:extLst>
              <a:ext uri="{FF2B5EF4-FFF2-40B4-BE49-F238E27FC236}">
                <a16:creationId xmlns:a16="http://schemas.microsoft.com/office/drawing/2014/main" id="{E44F938A-294E-42D9-81FA-B2A35D9ACA54}"/>
              </a:ext>
            </a:extLst>
          </p:cNvPr>
          <p:cNvSpPr txBox="1"/>
          <p:nvPr/>
        </p:nvSpPr>
        <p:spPr>
          <a:xfrm>
            <a:off x="5109807" y="2560023"/>
            <a:ext cx="1972202" cy="1032783"/>
          </a:xfrm>
          <a:prstGeom prst="rect">
            <a:avLst/>
          </a:prstGeom>
          <a:noFill/>
        </p:spPr>
        <p:txBody>
          <a:bodyPr wrap="square" lIns="0" tIns="0" rIns="0" bIns="0" rtlCol="0">
            <a:spAutoFit/>
          </a:bodyPr>
          <a:lstStyle/>
          <a:p>
            <a:pPr marL="1466" marR="0" lvl="0" indent="0" defTabSz="914400" rtl="0" eaLnBrk="1" fontAlgn="auto" latinLnBrk="0" hangingPunct="1">
              <a:lnSpc>
                <a:spcPct val="106000"/>
              </a:lnSpc>
              <a:spcBef>
                <a:spcPts val="0"/>
              </a:spcBef>
              <a:spcAft>
                <a:spcPts val="0"/>
              </a:spcAft>
              <a:buClr>
                <a:srgbClr val="000000"/>
              </a:buClr>
              <a:buSzTx/>
              <a:buFontTx/>
              <a:buNone/>
              <a:tabLst/>
              <a:defRPr/>
            </a:pPr>
            <a:r>
              <a:rPr kumimoji="0" lang="en-US" sz="1600" b="0" i="1"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Does one individual have the ability to make the final decision?</a:t>
            </a:r>
          </a:p>
        </p:txBody>
      </p:sp>
      <p:sp>
        <p:nvSpPr>
          <p:cNvPr id="105" name="TextBox 104">
            <a:extLst>
              <a:ext uri="{FF2B5EF4-FFF2-40B4-BE49-F238E27FC236}">
                <a16:creationId xmlns:a16="http://schemas.microsoft.com/office/drawing/2014/main" id="{F05818A3-DF5E-4736-BE50-8627003807F2}"/>
              </a:ext>
            </a:extLst>
          </p:cNvPr>
          <p:cNvSpPr txBox="1"/>
          <p:nvPr/>
        </p:nvSpPr>
        <p:spPr>
          <a:xfrm>
            <a:off x="7363085" y="2564590"/>
            <a:ext cx="1972202" cy="1032783"/>
          </a:xfrm>
          <a:prstGeom prst="rect">
            <a:avLst/>
          </a:prstGeom>
          <a:noFill/>
        </p:spPr>
        <p:txBody>
          <a:bodyPr wrap="square" lIns="0" tIns="0" rIns="0" bIns="0" rtlCol="0">
            <a:spAutoFit/>
          </a:bodyPr>
          <a:lstStyle/>
          <a:p>
            <a:pPr marL="1466" marR="0" lvl="0" indent="0" defTabSz="914400" rtl="0" eaLnBrk="1" fontAlgn="auto" latinLnBrk="0" hangingPunct="1">
              <a:lnSpc>
                <a:spcPct val="106000"/>
              </a:lnSpc>
              <a:spcBef>
                <a:spcPts val="0"/>
              </a:spcBef>
              <a:spcAft>
                <a:spcPts val="0"/>
              </a:spcAft>
              <a:buClr>
                <a:srgbClr val="000000"/>
              </a:buClr>
              <a:buSzTx/>
              <a:buFontTx/>
              <a:buNone/>
              <a:tabLst/>
              <a:defRPr/>
            </a:pPr>
            <a:r>
              <a:rPr kumimoji="0" lang="en-US" sz="1600" b="0" i="1"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Is there potential to compromise professional judgment in conducting research?</a:t>
            </a:r>
          </a:p>
        </p:txBody>
      </p:sp>
      <p:sp>
        <p:nvSpPr>
          <p:cNvPr id="106" name="TextBox 105">
            <a:extLst>
              <a:ext uri="{FF2B5EF4-FFF2-40B4-BE49-F238E27FC236}">
                <a16:creationId xmlns:a16="http://schemas.microsoft.com/office/drawing/2014/main" id="{47A639CF-5A23-4FFB-9FC3-99834AB45A41}"/>
              </a:ext>
            </a:extLst>
          </p:cNvPr>
          <p:cNvSpPr txBox="1"/>
          <p:nvPr/>
        </p:nvSpPr>
        <p:spPr>
          <a:xfrm>
            <a:off x="9635768" y="2560023"/>
            <a:ext cx="1972202" cy="1032783"/>
          </a:xfrm>
          <a:prstGeom prst="rect">
            <a:avLst/>
          </a:prstGeom>
          <a:noFill/>
        </p:spPr>
        <p:txBody>
          <a:bodyPr wrap="square" lIns="0" tIns="0" rIns="0" bIns="0" rtlCol="0">
            <a:spAutoFit/>
          </a:bodyPr>
          <a:lstStyle/>
          <a:p>
            <a:pPr marL="1466" marR="0" lvl="0" indent="0" defTabSz="914400" rtl="0" eaLnBrk="1" fontAlgn="auto" latinLnBrk="0" hangingPunct="1">
              <a:lnSpc>
                <a:spcPct val="106000"/>
              </a:lnSpc>
              <a:spcBef>
                <a:spcPts val="0"/>
              </a:spcBef>
              <a:spcAft>
                <a:spcPts val="0"/>
              </a:spcAft>
              <a:buClr>
                <a:srgbClr val="000000"/>
              </a:buClr>
              <a:buSzTx/>
              <a:buFontTx/>
              <a:buNone/>
              <a:tabLst/>
              <a:defRPr/>
            </a:pPr>
            <a:r>
              <a:rPr kumimoji="0" lang="en-US" sz="1600" b="0" i="1"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When should an employee recuse themselves of a decision?</a:t>
            </a:r>
          </a:p>
        </p:txBody>
      </p:sp>
    </p:spTree>
    <p:extLst>
      <p:ext uri="{BB962C8B-B14F-4D97-AF65-F5344CB8AC3E}">
        <p14:creationId xmlns:p14="http://schemas.microsoft.com/office/powerpoint/2010/main" val="41500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B2C3871-94EA-4CD3-95B6-4A6973535E3D}"/>
              </a:ext>
            </a:extLst>
          </p:cNvPr>
          <p:cNvSpPr/>
          <p:nvPr/>
        </p:nvSpPr>
        <p:spPr>
          <a:xfrm>
            <a:off x="191588" y="2157548"/>
            <a:ext cx="7149737" cy="2542903"/>
          </a:xfrm>
          <a:prstGeom prst="rect">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D09DC8-3630-4B46-BDFC-FCB348001EDB}"/>
              </a:ext>
            </a:extLst>
          </p:cNvPr>
          <p:cNvSpPr txBox="1"/>
          <p:nvPr/>
        </p:nvSpPr>
        <p:spPr>
          <a:xfrm>
            <a:off x="423608" y="2459503"/>
            <a:ext cx="6917717" cy="1938992"/>
          </a:xfrm>
          <a:prstGeom prst="rect">
            <a:avLst/>
          </a:prstGeom>
          <a:noFill/>
        </p:spPr>
        <p:txBody>
          <a:bodyPr wrap="square" rtlCol="0">
            <a:spAutoFit/>
          </a:bodyPr>
          <a:lstStyle/>
          <a:p>
            <a:r>
              <a:rPr lang="en-US" sz="4000" b="1" dirty="0">
                <a:solidFill>
                  <a:schemeClr val="bg1"/>
                </a:solidFill>
                <a:latin typeface="+mj-lt"/>
              </a:rPr>
              <a:t>Managing Outside Interests, Commitments and Conflicts – Leading Practices</a:t>
            </a:r>
          </a:p>
        </p:txBody>
      </p:sp>
    </p:spTree>
    <p:extLst>
      <p:ext uri="{BB962C8B-B14F-4D97-AF65-F5344CB8AC3E}">
        <p14:creationId xmlns:p14="http://schemas.microsoft.com/office/powerpoint/2010/main" val="372275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Polling Question #3</a:t>
            </a:r>
          </a:p>
        </p:txBody>
      </p:sp>
      <p:sp>
        <p:nvSpPr>
          <p:cNvPr id="10" name="TextBox 9">
            <a:extLst>
              <a:ext uri="{FF2B5EF4-FFF2-40B4-BE49-F238E27FC236}">
                <a16:creationId xmlns:a16="http://schemas.microsoft.com/office/drawing/2014/main" id="{7ED09DC8-3630-4B46-BDFC-FCB348001EDB}"/>
              </a:ext>
            </a:extLst>
          </p:cNvPr>
          <p:cNvSpPr txBox="1"/>
          <p:nvPr/>
        </p:nvSpPr>
        <p:spPr>
          <a:xfrm>
            <a:off x="423607" y="2392927"/>
            <a:ext cx="10009365" cy="2308324"/>
          </a:xfrm>
          <a:prstGeom prst="rect">
            <a:avLst/>
          </a:prstGeom>
          <a:noFill/>
        </p:spPr>
        <p:txBody>
          <a:bodyPr wrap="square" rtlCol="0">
            <a:spAutoFit/>
          </a:bodyPr>
          <a:lstStyle/>
          <a:p>
            <a:pPr marR="0" lvl="0">
              <a:spcBef>
                <a:spcPts val="0"/>
              </a:spcBef>
              <a:spcAft>
                <a:spcPts val="0"/>
              </a:spcAft>
            </a:pPr>
            <a:r>
              <a:rPr lang="en-US" sz="1800" b="1" dirty="0">
                <a:effectLst/>
                <a:ea typeface="Times New Roman" panose="02020603050405020304" pitchFamily="18" charset="0"/>
              </a:rPr>
              <a:t>Where does responsibility of COI/COC sit at your institution?</a:t>
            </a:r>
          </a:p>
          <a:p>
            <a:pPr marL="800100" lvl="1" indent="-342900">
              <a:buAutoNum type="alphaLcPeriod"/>
            </a:pPr>
            <a:r>
              <a:rPr lang="en-US" dirty="0">
                <a:effectLst/>
                <a:ea typeface="Times New Roman" panose="02020603050405020304" pitchFamily="18" charset="0"/>
              </a:rPr>
              <a:t>The Provost</a:t>
            </a:r>
          </a:p>
          <a:p>
            <a:pPr marL="800100" lvl="1" indent="-342900">
              <a:buAutoNum type="alphaLcPeriod"/>
            </a:pPr>
            <a:r>
              <a:rPr lang="en-US" dirty="0">
                <a:effectLst/>
                <a:ea typeface="Times New Roman" panose="02020603050405020304" pitchFamily="18" charset="0"/>
              </a:rPr>
              <a:t>School/department leadership</a:t>
            </a:r>
          </a:p>
          <a:p>
            <a:pPr marL="800100" lvl="1" indent="-342900">
              <a:buAutoNum type="alphaLcPeriod"/>
            </a:pPr>
            <a:r>
              <a:rPr lang="en-US" dirty="0">
                <a:effectLst/>
                <a:ea typeface="Times New Roman" panose="02020603050405020304" pitchFamily="18" charset="0"/>
              </a:rPr>
              <a:t>The Office of General </a:t>
            </a:r>
            <a:r>
              <a:rPr lang="en-US" dirty="0">
                <a:ea typeface="Times New Roman" panose="02020603050405020304" pitchFamily="18" charset="0"/>
              </a:rPr>
              <a:t>C</a:t>
            </a:r>
            <a:r>
              <a:rPr lang="en-US" dirty="0">
                <a:effectLst/>
                <a:ea typeface="Times New Roman" panose="02020603050405020304" pitchFamily="18" charset="0"/>
              </a:rPr>
              <a:t>ounsel</a:t>
            </a:r>
          </a:p>
          <a:p>
            <a:pPr marL="800100" lvl="1" indent="-342900">
              <a:buAutoNum type="alphaLcPeriod"/>
            </a:pPr>
            <a:r>
              <a:rPr lang="en-US" dirty="0">
                <a:effectLst/>
                <a:ea typeface="Times New Roman" panose="02020603050405020304" pitchFamily="18" charset="0"/>
              </a:rPr>
              <a:t>Research and Administration</a:t>
            </a:r>
          </a:p>
          <a:p>
            <a:pPr marL="800100" lvl="1" indent="-342900">
              <a:buAutoNum type="alphaLcPeriod"/>
            </a:pPr>
            <a:r>
              <a:rPr lang="en-US" dirty="0">
                <a:effectLst/>
                <a:ea typeface="Times New Roman" panose="02020603050405020304" pitchFamily="18" charset="0"/>
              </a:rPr>
              <a:t>Compliance</a:t>
            </a:r>
          </a:p>
          <a:p>
            <a:pPr marL="800100" lvl="1" indent="-342900">
              <a:buAutoNum type="alphaLcPeriod"/>
            </a:pPr>
            <a:r>
              <a:rPr lang="en-US" dirty="0">
                <a:effectLst/>
                <a:ea typeface="Times New Roman" panose="02020603050405020304" pitchFamily="18" charset="0"/>
              </a:rPr>
              <a:t>Other</a:t>
            </a:r>
          </a:p>
          <a:p>
            <a:pPr marL="800100" lvl="1" indent="-342900">
              <a:buAutoNum type="alphaLcPeriod"/>
            </a:pPr>
            <a:r>
              <a:rPr lang="en-US" dirty="0">
                <a:effectLst/>
                <a:ea typeface="Times New Roman" panose="02020603050405020304" pitchFamily="18" charset="0"/>
              </a:rPr>
              <a:t>I do not know who holds responsibility</a:t>
            </a:r>
          </a:p>
        </p:txBody>
      </p:sp>
    </p:spTree>
    <p:extLst>
      <p:ext uri="{BB962C8B-B14F-4D97-AF65-F5344CB8AC3E}">
        <p14:creationId xmlns:p14="http://schemas.microsoft.com/office/powerpoint/2010/main" val="134471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Common Challenges and Ways to Address Them</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10398034" cy="338554"/>
          </a:xfrm>
          <a:prstGeom prst="rect">
            <a:avLst/>
          </a:prstGeom>
          <a:noFill/>
        </p:spPr>
        <p:txBody>
          <a:bodyPr wrap="square" rtlCol="0">
            <a:spAutoFit/>
          </a:bodyPr>
          <a:lstStyle/>
          <a:p>
            <a:r>
              <a:rPr lang="en-US" sz="1600" b="1" dirty="0">
                <a:solidFill>
                  <a:schemeClr val="bg1"/>
                </a:solidFill>
                <a:latin typeface="+mj-lt"/>
              </a:rPr>
              <a:t>Managing Outside Interests, Commitments and Conflicts – Leading Practices</a:t>
            </a:r>
            <a:endParaRPr lang="en-US" b="1" dirty="0">
              <a:solidFill>
                <a:schemeClr val="bg1"/>
              </a:solidFill>
              <a:latin typeface="+mj-lt"/>
            </a:endParaRPr>
          </a:p>
        </p:txBody>
      </p:sp>
      <p:grpSp>
        <p:nvGrpSpPr>
          <p:cNvPr id="11" name="Group 10">
            <a:extLst>
              <a:ext uri="{FF2B5EF4-FFF2-40B4-BE49-F238E27FC236}">
                <a16:creationId xmlns:a16="http://schemas.microsoft.com/office/drawing/2014/main" id="{E7664E0B-4EF2-4EE0-BFBF-2CF5EFF2D306}"/>
              </a:ext>
            </a:extLst>
          </p:cNvPr>
          <p:cNvGrpSpPr/>
          <p:nvPr/>
        </p:nvGrpSpPr>
        <p:grpSpPr>
          <a:xfrm>
            <a:off x="886071" y="2183893"/>
            <a:ext cx="10010554" cy="1576681"/>
            <a:chOff x="776176" y="2183893"/>
            <a:chExt cx="10010554" cy="1576681"/>
          </a:xfrm>
        </p:grpSpPr>
        <p:sp>
          <p:nvSpPr>
            <p:cNvPr id="6" name="Freeform 7">
              <a:extLst>
                <a:ext uri="{FF2B5EF4-FFF2-40B4-BE49-F238E27FC236}">
                  <a16:creationId xmlns:a16="http://schemas.microsoft.com/office/drawing/2014/main" id="{9087126F-013B-492C-831B-3929009A8C53}"/>
                </a:ext>
              </a:extLst>
            </p:cNvPr>
            <p:cNvSpPr>
              <a:spLocks/>
            </p:cNvSpPr>
            <p:nvPr/>
          </p:nvSpPr>
          <p:spPr bwMode="auto">
            <a:xfrm>
              <a:off x="776176" y="2494408"/>
              <a:ext cx="8048848" cy="1266166"/>
            </a:xfrm>
            <a:custGeom>
              <a:avLst/>
              <a:gdLst>
                <a:gd name="T0" fmla="*/ 0 w 5233"/>
                <a:gd name="T1" fmla="*/ 2147483647 h 1595"/>
                <a:gd name="T2" fmla="*/ 0 w 5233"/>
                <a:gd name="T3" fmla="*/ 2147483647 h 1595"/>
                <a:gd name="T4" fmla="*/ 2147483647 w 5233"/>
                <a:gd name="T5" fmla="*/ 2147483647 h 1595"/>
                <a:gd name="T6" fmla="*/ 2147483647 w 5233"/>
                <a:gd name="T7" fmla="*/ 2147483647 h 1595"/>
                <a:gd name="T8" fmla="*/ 2147483647 w 5233"/>
                <a:gd name="T9" fmla="*/ 2147483647 h 1595"/>
                <a:gd name="T10" fmla="*/ 2147483647 w 5233"/>
                <a:gd name="T11" fmla="*/ 2147483647 h 1595"/>
                <a:gd name="T12" fmla="*/ 2147483647 w 5233"/>
                <a:gd name="T13" fmla="*/ 2147483647 h 1595"/>
                <a:gd name="T14" fmla="*/ 2147483647 w 5233"/>
                <a:gd name="T15" fmla="*/ 0 h 1595"/>
                <a:gd name="T16" fmla="*/ 2147483647 w 5233"/>
                <a:gd name="T17" fmla="*/ 0 h 1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33"/>
                <a:gd name="T28" fmla="*/ 0 h 1595"/>
                <a:gd name="T29" fmla="*/ 5233 w 5233"/>
                <a:gd name="T30" fmla="*/ 1595 h 1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33" h="1595">
                  <a:moveTo>
                    <a:pt x="0" y="1594"/>
                  </a:moveTo>
                  <a:lnTo>
                    <a:pt x="0" y="1195"/>
                  </a:lnTo>
                  <a:lnTo>
                    <a:pt x="1308" y="1195"/>
                  </a:lnTo>
                  <a:lnTo>
                    <a:pt x="1308" y="797"/>
                  </a:lnTo>
                  <a:lnTo>
                    <a:pt x="2616" y="797"/>
                  </a:lnTo>
                  <a:lnTo>
                    <a:pt x="2616" y="398"/>
                  </a:lnTo>
                  <a:lnTo>
                    <a:pt x="3924" y="398"/>
                  </a:lnTo>
                  <a:lnTo>
                    <a:pt x="3924" y="0"/>
                  </a:lnTo>
                  <a:lnTo>
                    <a:pt x="5232" y="0"/>
                  </a:lnTo>
                </a:path>
              </a:pathLst>
            </a:custGeom>
            <a:ln w="28575">
              <a:solidFill>
                <a:srgbClr val="8DC73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C5C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Connector: Elbow 4">
              <a:extLst>
                <a:ext uri="{FF2B5EF4-FFF2-40B4-BE49-F238E27FC236}">
                  <a16:creationId xmlns:a16="http://schemas.microsoft.com/office/drawing/2014/main" id="{74064FEF-0C8C-4967-879F-F81ED2D75237}"/>
                </a:ext>
              </a:extLst>
            </p:cNvPr>
            <p:cNvCxnSpPr>
              <a:cxnSpLocks/>
            </p:cNvCxnSpPr>
            <p:nvPr/>
          </p:nvCxnSpPr>
          <p:spPr>
            <a:xfrm flipV="1">
              <a:off x="8436935" y="2183893"/>
              <a:ext cx="2349795" cy="316830"/>
            </a:xfrm>
            <a:prstGeom prst="bentConnector3">
              <a:avLst>
                <a:gd name="adj1" fmla="val 15611"/>
              </a:avLst>
            </a:prstGeom>
            <a:ln w="28575">
              <a:solidFill>
                <a:srgbClr val="8DC73F"/>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EA9DEBC0-A0F5-491B-B078-77CBA52C51E7}"/>
              </a:ext>
            </a:extLst>
          </p:cNvPr>
          <p:cNvSpPr txBox="1"/>
          <p:nvPr/>
        </p:nvSpPr>
        <p:spPr>
          <a:xfrm>
            <a:off x="1011222" y="3537730"/>
            <a:ext cx="1828581" cy="1980567"/>
          </a:xfrm>
          <a:prstGeom prst="rect">
            <a:avLst/>
          </a:prstGeom>
          <a:noFill/>
          <a:ln>
            <a:solidFill>
              <a:srgbClr val="8DC73F"/>
            </a:solidFill>
          </a:ln>
        </p:spPr>
        <p:txBody>
          <a:bodyPr wrap="square" rIns="274320" rtlCol="0" anchor="t">
            <a:noAutofit/>
          </a:bodyPr>
          <a:lstStyle/>
          <a:p>
            <a:pPr marL="0" marR="0" lvl="0" indent="0"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i="0" u="none" strike="noStrike" kern="1200" cap="none" spc="0" normalizeH="0" baseline="0" noProof="0" dirty="0">
                <a:ln>
                  <a:noFill/>
                </a:ln>
                <a:effectLst/>
                <a:uLnTx/>
                <a:uFillTx/>
                <a:ea typeface="+mn-ea"/>
                <a:cs typeface="+mn-cs"/>
              </a:rPr>
              <a:t>Encouraging or requiring reporting and building a system of transparency</a:t>
            </a:r>
          </a:p>
        </p:txBody>
      </p:sp>
      <p:sp>
        <p:nvSpPr>
          <p:cNvPr id="14" name="TextBox 13">
            <a:extLst>
              <a:ext uri="{FF2B5EF4-FFF2-40B4-BE49-F238E27FC236}">
                <a16:creationId xmlns:a16="http://schemas.microsoft.com/office/drawing/2014/main" id="{BB965BBC-5E72-4765-AAB7-C3F603A2F41F}"/>
              </a:ext>
            </a:extLst>
          </p:cNvPr>
          <p:cNvSpPr txBox="1"/>
          <p:nvPr/>
        </p:nvSpPr>
        <p:spPr>
          <a:xfrm>
            <a:off x="3021661" y="3222192"/>
            <a:ext cx="1828581" cy="1980567"/>
          </a:xfrm>
          <a:prstGeom prst="rect">
            <a:avLst/>
          </a:prstGeom>
          <a:noFill/>
          <a:ln>
            <a:solidFill>
              <a:srgbClr val="8DC73F"/>
            </a:solidFill>
          </a:ln>
        </p:spPr>
        <p:txBody>
          <a:bodyPr wrap="square" rIns="274320" rtlCol="0" anchor="t">
            <a:noAutofit/>
          </a:bodyPr>
          <a:lstStyle/>
          <a:p>
            <a:pPr marL="0" marR="0" lvl="0" indent="0"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i="0" u="none" strike="noStrike" kern="1200" cap="none" spc="0" normalizeH="0" baseline="0" noProof="0" dirty="0">
                <a:ln>
                  <a:noFill/>
                </a:ln>
                <a:effectLst/>
                <a:uLnTx/>
                <a:uFillTx/>
                <a:ea typeface="+mn-ea"/>
                <a:cs typeface="+mn-cs"/>
              </a:rPr>
              <a:t>Timely updates to reporting as new interests or activities emerge</a:t>
            </a:r>
          </a:p>
        </p:txBody>
      </p:sp>
      <p:sp>
        <p:nvSpPr>
          <p:cNvPr id="15" name="TextBox 14">
            <a:extLst>
              <a:ext uri="{FF2B5EF4-FFF2-40B4-BE49-F238E27FC236}">
                <a16:creationId xmlns:a16="http://schemas.microsoft.com/office/drawing/2014/main" id="{CB038BDA-FB43-4108-A7A1-CFECD026C216}"/>
              </a:ext>
            </a:extLst>
          </p:cNvPr>
          <p:cNvSpPr txBox="1"/>
          <p:nvPr/>
        </p:nvSpPr>
        <p:spPr>
          <a:xfrm>
            <a:off x="5032100" y="2906761"/>
            <a:ext cx="1828581" cy="1980567"/>
          </a:xfrm>
          <a:prstGeom prst="rect">
            <a:avLst/>
          </a:prstGeom>
          <a:noFill/>
          <a:ln>
            <a:solidFill>
              <a:srgbClr val="8DC73F"/>
            </a:solidFill>
          </a:ln>
        </p:spPr>
        <p:txBody>
          <a:bodyPr wrap="square" rIns="274320" rtlCol="0" anchor="t">
            <a:noAutofit/>
          </a:bodyPr>
          <a:lstStyle/>
          <a:p>
            <a:pPr marL="0" marR="0" lvl="0" indent="0"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i="0" u="none" strike="noStrike" kern="1200" cap="none" spc="0" normalizeH="0" baseline="0" noProof="0" dirty="0">
                <a:ln>
                  <a:noFill/>
                </a:ln>
                <a:effectLst/>
                <a:uLnTx/>
                <a:uFillTx/>
                <a:ea typeface="+mn-ea"/>
                <a:cs typeface="+mn-cs"/>
              </a:rPr>
              <a:t>Using data, effectively</a:t>
            </a:r>
            <a:r>
              <a:rPr kumimoji="0" lang="en-US" i="0" u="none" strike="noStrike" kern="1200" cap="none" spc="0" normalizeH="0" baseline="0" noProof="0" dirty="0">
                <a:ln>
                  <a:noFill/>
                </a:ln>
                <a:solidFill>
                  <a:srgbClr val="FF0000"/>
                </a:solidFill>
                <a:effectLst/>
                <a:uLnTx/>
                <a:uFillTx/>
                <a:ea typeface="+mn-ea"/>
                <a:cs typeface="+mn-cs"/>
              </a:rPr>
              <a:t> </a:t>
            </a:r>
            <a:r>
              <a:rPr kumimoji="0" lang="en-US" i="0" u="none" strike="noStrike" kern="1200" cap="none" spc="0" normalizeH="0" baseline="0" noProof="0" dirty="0">
                <a:ln>
                  <a:noFill/>
                </a:ln>
                <a:effectLst/>
                <a:uLnTx/>
                <a:uFillTx/>
                <a:ea typeface="+mn-ea"/>
                <a:cs typeface="+mn-cs"/>
              </a:rPr>
              <a:t>as needed</a:t>
            </a:r>
          </a:p>
        </p:txBody>
      </p:sp>
      <p:sp>
        <p:nvSpPr>
          <p:cNvPr id="16" name="TextBox 15">
            <a:extLst>
              <a:ext uri="{FF2B5EF4-FFF2-40B4-BE49-F238E27FC236}">
                <a16:creationId xmlns:a16="http://schemas.microsoft.com/office/drawing/2014/main" id="{D1C17863-4883-458D-B3EC-C884714293C3}"/>
              </a:ext>
            </a:extLst>
          </p:cNvPr>
          <p:cNvSpPr txBox="1"/>
          <p:nvPr/>
        </p:nvSpPr>
        <p:spPr>
          <a:xfrm>
            <a:off x="7042539" y="2603675"/>
            <a:ext cx="1828581" cy="1980567"/>
          </a:xfrm>
          <a:prstGeom prst="rect">
            <a:avLst/>
          </a:prstGeom>
          <a:noFill/>
          <a:ln>
            <a:solidFill>
              <a:srgbClr val="8DC73F"/>
            </a:solidFill>
          </a:ln>
        </p:spPr>
        <p:txBody>
          <a:bodyPr wrap="square" rIns="274320" rtlCol="0" anchor="t">
            <a:noAutofit/>
          </a:bodyPr>
          <a:lstStyle/>
          <a:p>
            <a:pPr marL="0" marR="0" lvl="0" indent="0"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i="0" u="none" strike="noStrike" kern="1200" cap="none" spc="0" normalizeH="0" baseline="0" noProof="0" dirty="0">
                <a:ln>
                  <a:noFill/>
                </a:ln>
                <a:effectLst/>
                <a:uLnTx/>
                <a:uFillTx/>
                <a:ea typeface="+mn-ea"/>
                <a:cs typeface="+mn-cs"/>
              </a:rPr>
              <a:t>Communicating the “why” to your University</a:t>
            </a:r>
          </a:p>
        </p:txBody>
      </p:sp>
      <p:sp>
        <p:nvSpPr>
          <p:cNvPr id="17" name="TextBox 16">
            <a:extLst>
              <a:ext uri="{FF2B5EF4-FFF2-40B4-BE49-F238E27FC236}">
                <a16:creationId xmlns:a16="http://schemas.microsoft.com/office/drawing/2014/main" id="{96059715-B5EF-4FA3-A03B-3D0E2A1EA764}"/>
              </a:ext>
            </a:extLst>
          </p:cNvPr>
          <p:cNvSpPr txBox="1"/>
          <p:nvPr/>
        </p:nvSpPr>
        <p:spPr>
          <a:xfrm>
            <a:off x="9052978" y="2272576"/>
            <a:ext cx="1828581" cy="1980567"/>
          </a:xfrm>
          <a:prstGeom prst="rect">
            <a:avLst/>
          </a:prstGeom>
          <a:noFill/>
          <a:ln>
            <a:solidFill>
              <a:srgbClr val="8DC73F"/>
            </a:solidFill>
          </a:ln>
        </p:spPr>
        <p:txBody>
          <a:bodyPr wrap="square" rIns="274320" rtlCol="0" anchor="t">
            <a:noAutofit/>
          </a:bodyPr>
          <a:lstStyle/>
          <a:p>
            <a:pPr marL="0" marR="0" lvl="0" indent="0"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i="0" u="none" strike="noStrike" kern="1200" cap="none" spc="0" normalizeH="0" baseline="0" noProof="0" dirty="0">
                <a:ln>
                  <a:noFill/>
                </a:ln>
                <a:effectLst/>
                <a:uLnTx/>
                <a:uFillTx/>
                <a:ea typeface="+mn-ea"/>
                <a:cs typeface="+mn-cs"/>
              </a:rPr>
              <a:t>Maintaining a centralized and non-duplicative process</a:t>
            </a:r>
          </a:p>
        </p:txBody>
      </p:sp>
      <p:grpSp>
        <p:nvGrpSpPr>
          <p:cNvPr id="37" name="Group 897">
            <a:extLst>
              <a:ext uri="{FF2B5EF4-FFF2-40B4-BE49-F238E27FC236}">
                <a16:creationId xmlns:a16="http://schemas.microsoft.com/office/drawing/2014/main" id="{7FD38F01-E379-4E3B-9555-A9C7D83C7EF5}"/>
              </a:ext>
            </a:extLst>
          </p:cNvPr>
          <p:cNvGrpSpPr>
            <a:grpSpLocks noChangeAspect="1"/>
          </p:cNvGrpSpPr>
          <p:nvPr/>
        </p:nvGrpSpPr>
        <p:grpSpPr bwMode="auto">
          <a:xfrm>
            <a:off x="1527090" y="2493097"/>
            <a:ext cx="640080" cy="640080"/>
            <a:chOff x="3891" y="3455"/>
            <a:chExt cx="340" cy="340"/>
          </a:xfrm>
          <a:solidFill>
            <a:srgbClr val="8DC73F"/>
          </a:solidFill>
        </p:grpSpPr>
        <p:sp>
          <p:nvSpPr>
            <p:cNvPr id="38" name="Freeform 898">
              <a:extLst>
                <a:ext uri="{FF2B5EF4-FFF2-40B4-BE49-F238E27FC236}">
                  <a16:creationId xmlns:a16="http://schemas.microsoft.com/office/drawing/2014/main" id="{54A7F4D3-02D2-4C38-99B1-2B6649A85091}"/>
                </a:ext>
              </a:extLst>
            </p:cNvPr>
            <p:cNvSpPr>
              <a:spLocks noEditPoints="1"/>
            </p:cNvSpPr>
            <p:nvPr/>
          </p:nvSpPr>
          <p:spPr bwMode="auto">
            <a:xfrm>
              <a:off x="3891" y="3455"/>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81 w 512"/>
                <a:gd name="T11" fmla="*/ 381 h 512"/>
                <a:gd name="T12" fmla="*/ 373 w 512"/>
                <a:gd name="T13" fmla="*/ 384 h 512"/>
                <a:gd name="T14" fmla="*/ 365 w 512"/>
                <a:gd name="T15" fmla="*/ 381 h 512"/>
                <a:gd name="T16" fmla="*/ 270 w 512"/>
                <a:gd name="T17" fmla="*/ 285 h 512"/>
                <a:gd name="T18" fmla="*/ 202 w 512"/>
                <a:gd name="T19" fmla="*/ 309 h 512"/>
                <a:gd name="T20" fmla="*/ 96 w 512"/>
                <a:gd name="T21" fmla="*/ 202 h 512"/>
                <a:gd name="T22" fmla="*/ 202 w 512"/>
                <a:gd name="T23" fmla="*/ 96 h 512"/>
                <a:gd name="T24" fmla="*/ 309 w 512"/>
                <a:gd name="T25" fmla="*/ 202 h 512"/>
                <a:gd name="T26" fmla="*/ 285 w 512"/>
                <a:gd name="T27" fmla="*/ 270 h 512"/>
                <a:gd name="T28" fmla="*/ 381 w 512"/>
                <a:gd name="T29" fmla="*/ 365 h 512"/>
                <a:gd name="T30" fmla="*/ 381 w 512"/>
                <a:gd name="T31" fmla="*/ 38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81" y="381"/>
                  </a:moveTo>
                  <a:cubicBezTo>
                    <a:pt x="378" y="383"/>
                    <a:pt x="376" y="384"/>
                    <a:pt x="373" y="384"/>
                  </a:cubicBezTo>
                  <a:cubicBezTo>
                    <a:pt x="370" y="384"/>
                    <a:pt x="368" y="383"/>
                    <a:pt x="365" y="381"/>
                  </a:cubicBezTo>
                  <a:cubicBezTo>
                    <a:pt x="270" y="285"/>
                    <a:pt x="270" y="285"/>
                    <a:pt x="270" y="285"/>
                  </a:cubicBezTo>
                  <a:cubicBezTo>
                    <a:pt x="251" y="300"/>
                    <a:pt x="228" y="309"/>
                    <a:pt x="202" y="309"/>
                  </a:cubicBezTo>
                  <a:cubicBezTo>
                    <a:pt x="144" y="309"/>
                    <a:pt x="96" y="261"/>
                    <a:pt x="96" y="202"/>
                  </a:cubicBezTo>
                  <a:cubicBezTo>
                    <a:pt x="96" y="144"/>
                    <a:pt x="144" y="96"/>
                    <a:pt x="202" y="96"/>
                  </a:cubicBezTo>
                  <a:cubicBezTo>
                    <a:pt x="261" y="96"/>
                    <a:pt x="309" y="144"/>
                    <a:pt x="309" y="202"/>
                  </a:cubicBezTo>
                  <a:cubicBezTo>
                    <a:pt x="309" y="228"/>
                    <a:pt x="300" y="251"/>
                    <a:pt x="285" y="270"/>
                  </a:cubicBezTo>
                  <a:cubicBezTo>
                    <a:pt x="381" y="365"/>
                    <a:pt x="381" y="365"/>
                    <a:pt x="381" y="365"/>
                  </a:cubicBezTo>
                  <a:cubicBezTo>
                    <a:pt x="385" y="370"/>
                    <a:pt x="385" y="376"/>
                    <a:pt x="381" y="38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Oval 899">
              <a:extLst>
                <a:ext uri="{FF2B5EF4-FFF2-40B4-BE49-F238E27FC236}">
                  <a16:creationId xmlns:a16="http://schemas.microsoft.com/office/drawing/2014/main" id="{720FDA74-FFC5-49B1-ACDE-16FA271CB2C8}"/>
                </a:ext>
              </a:extLst>
            </p:cNvPr>
            <p:cNvSpPr>
              <a:spLocks noChangeArrowheads="1"/>
            </p:cNvSpPr>
            <p:nvPr/>
          </p:nvSpPr>
          <p:spPr bwMode="auto">
            <a:xfrm>
              <a:off x="3969" y="3533"/>
              <a:ext cx="113" cy="1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3" name="Freeform 988">
            <a:extLst>
              <a:ext uri="{FF2B5EF4-FFF2-40B4-BE49-F238E27FC236}">
                <a16:creationId xmlns:a16="http://schemas.microsoft.com/office/drawing/2014/main" id="{1912600A-EA4E-45B7-B48B-9B4D3F7C2771}"/>
              </a:ext>
            </a:extLst>
          </p:cNvPr>
          <p:cNvSpPr>
            <a:spLocks noChangeAspect="1" noEditPoints="1"/>
          </p:cNvSpPr>
          <p:nvPr/>
        </p:nvSpPr>
        <p:spPr bwMode="auto">
          <a:xfrm>
            <a:off x="3527964" y="2170050"/>
            <a:ext cx="640080" cy="640080"/>
          </a:xfrm>
          <a:custGeom>
            <a:avLst/>
            <a:gdLst>
              <a:gd name="T0" fmla="*/ 256 w 512"/>
              <a:gd name="T1" fmla="*/ 117 h 512"/>
              <a:gd name="T2" fmla="*/ 117 w 512"/>
              <a:gd name="T3" fmla="*/ 256 h 512"/>
              <a:gd name="T4" fmla="*/ 256 w 512"/>
              <a:gd name="T5" fmla="*/ 394 h 512"/>
              <a:gd name="T6" fmla="*/ 394 w 512"/>
              <a:gd name="T7" fmla="*/ 256 h 512"/>
              <a:gd name="T8" fmla="*/ 256 w 512"/>
              <a:gd name="T9" fmla="*/ 117 h 512"/>
              <a:gd name="T10" fmla="*/ 245 w 512"/>
              <a:gd name="T11" fmla="*/ 149 h 512"/>
              <a:gd name="T12" fmla="*/ 256 w 512"/>
              <a:gd name="T13" fmla="*/ 138 h 512"/>
              <a:gd name="T14" fmla="*/ 266 w 512"/>
              <a:gd name="T15" fmla="*/ 149 h 512"/>
              <a:gd name="T16" fmla="*/ 266 w 512"/>
              <a:gd name="T17" fmla="*/ 160 h 512"/>
              <a:gd name="T18" fmla="*/ 256 w 512"/>
              <a:gd name="T19" fmla="*/ 170 h 512"/>
              <a:gd name="T20" fmla="*/ 245 w 512"/>
              <a:gd name="T21" fmla="*/ 160 h 512"/>
              <a:gd name="T22" fmla="*/ 245 w 512"/>
              <a:gd name="T23" fmla="*/ 149 h 512"/>
              <a:gd name="T24" fmla="*/ 160 w 512"/>
              <a:gd name="T25" fmla="*/ 266 h 512"/>
              <a:gd name="T26" fmla="*/ 149 w 512"/>
              <a:gd name="T27" fmla="*/ 266 h 512"/>
              <a:gd name="T28" fmla="*/ 138 w 512"/>
              <a:gd name="T29" fmla="*/ 256 h 512"/>
              <a:gd name="T30" fmla="*/ 149 w 512"/>
              <a:gd name="T31" fmla="*/ 245 h 512"/>
              <a:gd name="T32" fmla="*/ 160 w 512"/>
              <a:gd name="T33" fmla="*/ 245 h 512"/>
              <a:gd name="T34" fmla="*/ 170 w 512"/>
              <a:gd name="T35" fmla="*/ 256 h 512"/>
              <a:gd name="T36" fmla="*/ 160 w 512"/>
              <a:gd name="T37" fmla="*/ 266 h 512"/>
              <a:gd name="T38" fmla="*/ 266 w 512"/>
              <a:gd name="T39" fmla="*/ 362 h 512"/>
              <a:gd name="T40" fmla="*/ 256 w 512"/>
              <a:gd name="T41" fmla="*/ 373 h 512"/>
              <a:gd name="T42" fmla="*/ 245 w 512"/>
              <a:gd name="T43" fmla="*/ 362 h 512"/>
              <a:gd name="T44" fmla="*/ 245 w 512"/>
              <a:gd name="T45" fmla="*/ 352 h 512"/>
              <a:gd name="T46" fmla="*/ 256 w 512"/>
              <a:gd name="T47" fmla="*/ 341 h 512"/>
              <a:gd name="T48" fmla="*/ 266 w 512"/>
              <a:gd name="T49" fmla="*/ 352 h 512"/>
              <a:gd name="T50" fmla="*/ 266 w 512"/>
              <a:gd name="T51" fmla="*/ 362 h 512"/>
              <a:gd name="T52" fmla="*/ 306 w 512"/>
              <a:gd name="T53" fmla="*/ 231 h 512"/>
              <a:gd name="T54" fmla="*/ 263 w 512"/>
              <a:gd name="T55" fmla="*/ 274 h 512"/>
              <a:gd name="T56" fmla="*/ 256 w 512"/>
              <a:gd name="T57" fmla="*/ 277 h 512"/>
              <a:gd name="T58" fmla="*/ 248 w 512"/>
              <a:gd name="T59" fmla="*/ 274 h 512"/>
              <a:gd name="T60" fmla="*/ 173 w 512"/>
              <a:gd name="T61" fmla="*/ 199 h 512"/>
              <a:gd name="T62" fmla="*/ 173 w 512"/>
              <a:gd name="T63" fmla="*/ 184 h 512"/>
              <a:gd name="T64" fmla="*/ 189 w 512"/>
              <a:gd name="T65" fmla="*/ 184 h 512"/>
              <a:gd name="T66" fmla="*/ 256 w 512"/>
              <a:gd name="T67" fmla="*/ 251 h 512"/>
              <a:gd name="T68" fmla="*/ 291 w 512"/>
              <a:gd name="T69" fmla="*/ 216 h 512"/>
              <a:gd name="T70" fmla="*/ 306 w 512"/>
              <a:gd name="T71" fmla="*/ 216 h 512"/>
              <a:gd name="T72" fmla="*/ 306 w 512"/>
              <a:gd name="T73" fmla="*/ 231 h 512"/>
              <a:gd name="T74" fmla="*/ 373 w 512"/>
              <a:gd name="T75" fmla="*/ 256 h 512"/>
              <a:gd name="T76" fmla="*/ 362 w 512"/>
              <a:gd name="T77" fmla="*/ 266 h 512"/>
              <a:gd name="T78" fmla="*/ 352 w 512"/>
              <a:gd name="T79" fmla="*/ 266 h 512"/>
              <a:gd name="T80" fmla="*/ 341 w 512"/>
              <a:gd name="T81" fmla="*/ 256 h 512"/>
              <a:gd name="T82" fmla="*/ 352 w 512"/>
              <a:gd name="T83" fmla="*/ 245 h 512"/>
              <a:gd name="T84" fmla="*/ 362 w 512"/>
              <a:gd name="T85" fmla="*/ 245 h 512"/>
              <a:gd name="T86" fmla="*/ 373 w 512"/>
              <a:gd name="T87" fmla="*/ 256 h 512"/>
              <a:gd name="T88" fmla="*/ 256 w 512"/>
              <a:gd name="T89" fmla="*/ 0 h 512"/>
              <a:gd name="T90" fmla="*/ 0 w 512"/>
              <a:gd name="T91" fmla="*/ 256 h 512"/>
              <a:gd name="T92" fmla="*/ 256 w 512"/>
              <a:gd name="T93" fmla="*/ 512 h 512"/>
              <a:gd name="T94" fmla="*/ 512 w 512"/>
              <a:gd name="T95" fmla="*/ 256 h 512"/>
              <a:gd name="T96" fmla="*/ 256 w 512"/>
              <a:gd name="T97" fmla="*/ 0 h 512"/>
              <a:gd name="T98" fmla="*/ 256 w 512"/>
              <a:gd name="T99" fmla="*/ 416 h 512"/>
              <a:gd name="T100" fmla="*/ 96 w 512"/>
              <a:gd name="T101" fmla="*/ 256 h 512"/>
              <a:gd name="T102" fmla="*/ 256 w 512"/>
              <a:gd name="T103" fmla="*/ 96 h 512"/>
              <a:gd name="T104" fmla="*/ 416 w 512"/>
              <a:gd name="T105" fmla="*/ 256 h 512"/>
              <a:gd name="T106" fmla="*/ 256 w 512"/>
              <a:gd name="T107"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512">
                <a:moveTo>
                  <a:pt x="256" y="117"/>
                </a:moveTo>
                <a:cubicBezTo>
                  <a:pt x="179" y="117"/>
                  <a:pt x="117" y="179"/>
                  <a:pt x="117" y="256"/>
                </a:cubicBezTo>
                <a:cubicBezTo>
                  <a:pt x="117" y="332"/>
                  <a:pt x="179" y="394"/>
                  <a:pt x="256" y="394"/>
                </a:cubicBezTo>
                <a:cubicBezTo>
                  <a:pt x="332" y="394"/>
                  <a:pt x="394" y="332"/>
                  <a:pt x="394" y="256"/>
                </a:cubicBezTo>
                <a:cubicBezTo>
                  <a:pt x="394" y="179"/>
                  <a:pt x="332" y="117"/>
                  <a:pt x="256" y="117"/>
                </a:cubicBezTo>
                <a:close/>
                <a:moveTo>
                  <a:pt x="245" y="149"/>
                </a:moveTo>
                <a:cubicBezTo>
                  <a:pt x="245" y="143"/>
                  <a:pt x="250" y="138"/>
                  <a:pt x="256" y="138"/>
                </a:cubicBezTo>
                <a:cubicBezTo>
                  <a:pt x="262" y="138"/>
                  <a:pt x="266" y="143"/>
                  <a:pt x="266" y="149"/>
                </a:cubicBezTo>
                <a:cubicBezTo>
                  <a:pt x="266" y="160"/>
                  <a:pt x="266" y="160"/>
                  <a:pt x="266" y="160"/>
                </a:cubicBezTo>
                <a:cubicBezTo>
                  <a:pt x="266" y="166"/>
                  <a:pt x="262" y="170"/>
                  <a:pt x="256" y="170"/>
                </a:cubicBezTo>
                <a:cubicBezTo>
                  <a:pt x="250" y="170"/>
                  <a:pt x="245" y="166"/>
                  <a:pt x="245" y="160"/>
                </a:cubicBezTo>
                <a:lnTo>
                  <a:pt x="245" y="149"/>
                </a:lnTo>
                <a:close/>
                <a:moveTo>
                  <a:pt x="160" y="266"/>
                </a:moveTo>
                <a:cubicBezTo>
                  <a:pt x="149" y="266"/>
                  <a:pt x="149" y="266"/>
                  <a:pt x="149" y="266"/>
                </a:cubicBezTo>
                <a:cubicBezTo>
                  <a:pt x="143" y="266"/>
                  <a:pt x="138" y="262"/>
                  <a:pt x="138" y="256"/>
                </a:cubicBezTo>
                <a:cubicBezTo>
                  <a:pt x="138" y="250"/>
                  <a:pt x="143" y="245"/>
                  <a:pt x="149" y="245"/>
                </a:cubicBezTo>
                <a:cubicBezTo>
                  <a:pt x="160" y="245"/>
                  <a:pt x="160" y="245"/>
                  <a:pt x="160" y="245"/>
                </a:cubicBezTo>
                <a:cubicBezTo>
                  <a:pt x="166" y="245"/>
                  <a:pt x="170" y="250"/>
                  <a:pt x="170" y="256"/>
                </a:cubicBezTo>
                <a:cubicBezTo>
                  <a:pt x="170" y="262"/>
                  <a:pt x="166" y="266"/>
                  <a:pt x="160" y="266"/>
                </a:cubicBezTo>
                <a:close/>
                <a:moveTo>
                  <a:pt x="266" y="362"/>
                </a:moveTo>
                <a:cubicBezTo>
                  <a:pt x="266" y="368"/>
                  <a:pt x="262" y="373"/>
                  <a:pt x="256" y="373"/>
                </a:cubicBezTo>
                <a:cubicBezTo>
                  <a:pt x="250" y="373"/>
                  <a:pt x="245" y="368"/>
                  <a:pt x="245" y="362"/>
                </a:cubicBezTo>
                <a:cubicBezTo>
                  <a:pt x="245" y="352"/>
                  <a:pt x="245" y="352"/>
                  <a:pt x="245" y="352"/>
                </a:cubicBezTo>
                <a:cubicBezTo>
                  <a:pt x="245" y="346"/>
                  <a:pt x="250" y="341"/>
                  <a:pt x="256" y="341"/>
                </a:cubicBezTo>
                <a:cubicBezTo>
                  <a:pt x="262" y="341"/>
                  <a:pt x="266" y="346"/>
                  <a:pt x="266" y="352"/>
                </a:cubicBezTo>
                <a:lnTo>
                  <a:pt x="266" y="362"/>
                </a:lnTo>
                <a:close/>
                <a:moveTo>
                  <a:pt x="306" y="231"/>
                </a:moveTo>
                <a:cubicBezTo>
                  <a:pt x="263" y="274"/>
                  <a:pt x="263" y="274"/>
                  <a:pt x="263" y="274"/>
                </a:cubicBezTo>
                <a:cubicBezTo>
                  <a:pt x="261" y="276"/>
                  <a:pt x="258" y="277"/>
                  <a:pt x="256" y="277"/>
                </a:cubicBezTo>
                <a:cubicBezTo>
                  <a:pt x="253" y="277"/>
                  <a:pt x="250" y="276"/>
                  <a:pt x="248" y="274"/>
                </a:cubicBezTo>
                <a:cubicBezTo>
                  <a:pt x="173" y="199"/>
                  <a:pt x="173" y="199"/>
                  <a:pt x="173" y="199"/>
                </a:cubicBezTo>
                <a:cubicBezTo>
                  <a:pt x="169" y="195"/>
                  <a:pt x="169" y="188"/>
                  <a:pt x="173" y="184"/>
                </a:cubicBezTo>
                <a:cubicBezTo>
                  <a:pt x="178" y="180"/>
                  <a:pt x="184" y="180"/>
                  <a:pt x="189" y="184"/>
                </a:cubicBezTo>
                <a:cubicBezTo>
                  <a:pt x="256" y="251"/>
                  <a:pt x="256" y="251"/>
                  <a:pt x="256" y="251"/>
                </a:cubicBezTo>
                <a:cubicBezTo>
                  <a:pt x="291" y="216"/>
                  <a:pt x="291" y="216"/>
                  <a:pt x="291" y="216"/>
                </a:cubicBezTo>
                <a:cubicBezTo>
                  <a:pt x="295" y="212"/>
                  <a:pt x="302" y="212"/>
                  <a:pt x="306" y="216"/>
                </a:cubicBezTo>
                <a:cubicBezTo>
                  <a:pt x="310" y="220"/>
                  <a:pt x="310" y="227"/>
                  <a:pt x="306" y="231"/>
                </a:cubicBezTo>
                <a:close/>
                <a:moveTo>
                  <a:pt x="373" y="256"/>
                </a:moveTo>
                <a:cubicBezTo>
                  <a:pt x="373" y="262"/>
                  <a:pt x="368" y="266"/>
                  <a:pt x="362" y="266"/>
                </a:cubicBezTo>
                <a:cubicBezTo>
                  <a:pt x="352" y="266"/>
                  <a:pt x="352" y="266"/>
                  <a:pt x="352" y="266"/>
                </a:cubicBezTo>
                <a:cubicBezTo>
                  <a:pt x="346" y="266"/>
                  <a:pt x="341" y="262"/>
                  <a:pt x="341" y="256"/>
                </a:cubicBezTo>
                <a:cubicBezTo>
                  <a:pt x="341" y="250"/>
                  <a:pt x="346" y="245"/>
                  <a:pt x="352" y="245"/>
                </a:cubicBezTo>
                <a:cubicBezTo>
                  <a:pt x="362" y="245"/>
                  <a:pt x="362" y="245"/>
                  <a:pt x="362" y="245"/>
                </a:cubicBezTo>
                <a:cubicBezTo>
                  <a:pt x="368" y="245"/>
                  <a:pt x="373" y="250"/>
                  <a:pt x="373"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16"/>
                </a:moveTo>
                <a:cubicBezTo>
                  <a:pt x="167" y="416"/>
                  <a:pt x="96" y="344"/>
                  <a:pt x="96" y="256"/>
                </a:cubicBezTo>
                <a:cubicBezTo>
                  <a:pt x="96" y="167"/>
                  <a:pt x="167" y="96"/>
                  <a:pt x="256" y="96"/>
                </a:cubicBezTo>
                <a:cubicBezTo>
                  <a:pt x="344" y="96"/>
                  <a:pt x="416" y="167"/>
                  <a:pt x="416" y="256"/>
                </a:cubicBezTo>
                <a:cubicBezTo>
                  <a:pt x="416" y="344"/>
                  <a:pt x="344" y="416"/>
                  <a:pt x="256" y="416"/>
                </a:cubicBezTo>
                <a:close/>
              </a:path>
            </a:pathLst>
          </a:custGeom>
          <a:solidFill>
            <a:srgbClr val="8DC73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346">
            <a:extLst>
              <a:ext uri="{FF2B5EF4-FFF2-40B4-BE49-F238E27FC236}">
                <a16:creationId xmlns:a16="http://schemas.microsoft.com/office/drawing/2014/main" id="{737E7746-C4E1-4719-8042-7444FE897018}"/>
              </a:ext>
            </a:extLst>
          </p:cNvPr>
          <p:cNvSpPr>
            <a:spLocks noChangeAspect="1" noEditPoints="1"/>
          </p:cNvSpPr>
          <p:nvPr/>
        </p:nvSpPr>
        <p:spPr bwMode="auto">
          <a:xfrm>
            <a:off x="5532382" y="1860643"/>
            <a:ext cx="640080" cy="640080"/>
          </a:xfrm>
          <a:custGeom>
            <a:avLst/>
            <a:gdLst>
              <a:gd name="T0" fmla="*/ 277 w 512"/>
              <a:gd name="T1" fmla="*/ 394 h 512"/>
              <a:gd name="T2" fmla="*/ 149 w 512"/>
              <a:gd name="T3" fmla="*/ 202 h 512"/>
              <a:gd name="T4" fmla="*/ 170 w 512"/>
              <a:gd name="T5" fmla="*/ 224 h 512"/>
              <a:gd name="T6" fmla="*/ 266 w 512"/>
              <a:gd name="T7" fmla="*/ 234 h 512"/>
              <a:gd name="T8" fmla="*/ 170 w 512"/>
              <a:gd name="T9" fmla="*/ 245 h 512"/>
              <a:gd name="T10" fmla="*/ 170 w 512"/>
              <a:gd name="T11" fmla="*/ 224 h 512"/>
              <a:gd name="T12" fmla="*/ 256 w 512"/>
              <a:gd name="T13" fmla="*/ 266 h 512"/>
              <a:gd name="T14" fmla="*/ 256 w 512"/>
              <a:gd name="T15" fmla="*/ 288 h 512"/>
              <a:gd name="T16" fmla="*/ 160 w 512"/>
              <a:gd name="T17" fmla="*/ 277 h 512"/>
              <a:gd name="T18" fmla="*/ 170 w 512"/>
              <a:gd name="T19" fmla="*/ 309 h 512"/>
              <a:gd name="T20" fmla="*/ 266 w 512"/>
              <a:gd name="T21" fmla="*/ 320 h 512"/>
              <a:gd name="T22" fmla="*/ 170 w 512"/>
              <a:gd name="T23" fmla="*/ 330 h 512"/>
              <a:gd name="T24" fmla="*/ 170 w 512"/>
              <a:gd name="T25" fmla="*/ 309 h 512"/>
              <a:gd name="T26" fmla="*/ 256 w 512"/>
              <a:gd name="T27" fmla="*/ 352 h 512"/>
              <a:gd name="T28" fmla="*/ 256 w 512"/>
              <a:gd name="T29" fmla="*/ 373 h 512"/>
              <a:gd name="T30" fmla="*/ 160 w 512"/>
              <a:gd name="T31" fmla="*/ 362 h 512"/>
              <a:gd name="T32" fmla="*/ 256 w 512"/>
              <a:gd name="T33" fmla="*/ 0 h 512"/>
              <a:gd name="T34" fmla="*/ 256 w 512"/>
              <a:gd name="T35" fmla="*/ 512 h 512"/>
              <a:gd name="T36" fmla="*/ 256 w 512"/>
              <a:gd name="T37" fmla="*/ 0 h 512"/>
              <a:gd name="T38" fmla="*/ 288 w 512"/>
              <a:gd name="T39" fmla="*/ 416 h 512"/>
              <a:gd name="T40" fmla="*/ 128 w 512"/>
              <a:gd name="T41" fmla="*/ 405 h 512"/>
              <a:gd name="T42" fmla="*/ 138 w 512"/>
              <a:gd name="T43" fmla="*/ 181 h 512"/>
              <a:gd name="T44" fmla="*/ 298 w 512"/>
              <a:gd name="T45" fmla="*/ 192 h 512"/>
              <a:gd name="T46" fmla="*/ 341 w 512"/>
              <a:gd name="T47" fmla="*/ 362 h 512"/>
              <a:gd name="T48" fmla="*/ 320 w 512"/>
              <a:gd name="T49" fmla="*/ 362 h 512"/>
              <a:gd name="T50" fmla="*/ 181 w 512"/>
              <a:gd name="T51" fmla="*/ 160 h 512"/>
              <a:gd name="T52" fmla="*/ 181 w 512"/>
              <a:gd name="T53" fmla="*/ 138 h 512"/>
              <a:gd name="T54" fmla="*/ 341 w 512"/>
              <a:gd name="T55" fmla="*/ 149 h 512"/>
              <a:gd name="T56" fmla="*/ 384 w 512"/>
              <a:gd name="T57" fmla="*/ 320 h 512"/>
              <a:gd name="T58" fmla="*/ 362 w 512"/>
              <a:gd name="T59" fmla="*/ 320 h 512"/>
              <a:gd name="T60" fmla="*/ 224 w 512"/>
              <a:gd name="T61" fmla="*/ 117 h 512"/>
              <a:gd name="T62" fmla="*/ 224 w 512"/>
              <a:gd name="T63" fmla="*/ 96 h 512"/>
              <a:gd name="T64" fmla="*/ 384 w 512"/>
              <a:gd name="T65" fmla="*/ 1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149" y="394"/>
                </a:moveTo>
                <a:cubicBezTo>
                  <a:pt x="277" y="394"/>
                  <a:pt x="277" y="394"/>
                  <a:pt x="277" y="394"/>
                </a:cubicBezTo>
                <a:cubicBezTo>
                  <a:pt x="277" y="202"/>
                  <a:pt x="277" y="202"/>
                  <a:pt x="277" y="202"/>
                </a:cubicBezTo>
                <a:cubicBezTo>
                  <a:pt x="149" y="202"/>
                  <a:pt x="149" y="202"/>
                  <a:pt x="149" y="202"/>
                </a:cubicBezTo>
                <a:lnTo>
                  <a:pt x="149" y="394"/>
                </a:lnTo>
                <a:close/>
                <a:moveTo>
                  <a:pt x="170" y="224"/>
                </a:moveTo>
                <a:cubicBezTo>
                  <a:pt x="256" y="224"/>
                  <a:pt x="256" y="224"/>
                  <a:pt x="256" y="224"/>
                </a:cubicBezTo>
                <a:cubicBezTo>
                  <a:pt x="262" y="224"/>
                  <a:pt x="266" y="228"/>
                  <a:pt x="266" y="234"/>
                </a:cubicBezTo>
                <a:cubicBezTo>
                  <a:pt x="266" y="240"/>
                  <a:pt x="262" y="245"/>
                  <a:pt x="256" y="245"/>
                </a:cubicBezTo>
                <a:cubicBezTo>
                  <a:pt x="170" y="245"/>
                  <a:pt x="170" y="245"/>
                  <a:pt x="170" y="245"/>
                </a:cubicBezTo>
                <a:cubicBezTo>
                  <a:pt x="164" y="245"/>
                  <a:pt x="160" y="240"/>
                  <a:pt x="160" y="234"/>
                </a:cubicBezTo>
                <a:cubicBezTo>
                  <a:pt x="160" y="228"/>
                  <a:pt x="164" y="224"/>
                  <a:pt x="170" y="224"/>
                </a:cubicBezTo>
                <a:close/>
                <a:moveTo>
                  <a:pt x="170" y="266"/>
                </a:moveTo>
                <a:cubicBezTo>
                  <a:pt x="256" y="266"/>
                  <a:pt x="256" y="266"/>
                  <a:pt x="256" y="266"/>
                </a:cubicBezTo>
                <a:cubicBezTo>
                  <a:pt x="262" y="266"/>
                  <a:pt x="266" y="271"/>
                  <a:pt x="266" y="277"/>
                </a:cubicBezTo>
                <a:cubicBezTo>
                  <a:pt x="266" y="283"/>
                  <a:pt x="262" y="288"/>
                  <a:pt x="256" y="288"/>
                </a:cubicBezTo>
                <a:cubicBezTo>
                  <a:pt x="170" y="288"/>
                  <a:pt x="170" y="288"/>
                  <a:pt x="170" y="288"/>
                </a:cubicBezTo>
                <a:cubicBezTo>
                  <a:pt x="164" y="288"/>
                  <a:pt x="160" y="283"/>
                  <a:pt x="160" y="277"/>
                </a:cubicBezTo>
                <a:cubicBezTo>
                  <a:pt x="160" y="271"/>
                  <a:pt x="164" y="266"/>
                  <a:pt x="170" y="266"/>
                </a:cubicBezTo>
                <a:close/>
                <a:moveTo>
                  <a:pt x="170" y="309"/>
                </a:moveTo>
                <a:cubicBezTo>
                  <a:pt x="256" y="309"/>
                  <a:pt x="256" y="309"/>
                  <a:pt x="256" y="309"/>
                </a:cubicBezTo>
                <a:cubicBezTo>
                  <a:pt x="262" y="309"/>
                  <a:pt x="266" y="314"/>
                  <a:pt x="266" y="320"/>
                </a:cubicBezTo>
                <a:cubicBezTo>
                  <a:pt x="266" y="326"/>
                  <a:pt x="262" y="330"/>
                  <a:pt x="256" y="330"/>
                </a:cubicBezTo>
                <a:cubicBezTo>
                  <a:pt x="170" y="330"/>
                  <a:pt x="170" y="330"/>
                  <a:pt x="170" y="330"/>
                </a:cubicBezTo>
                <a:cubicBezTo>
                  <a:pt x="164" y="330"/>
                  <a:pt x="160" y="326"/>
                  <a:pt x="160" y="320"/>
                </a:cubicBezTo>
                <a:cubicBezTo>
                  <a:pt x="160" y="314"/>
                  <a:pt x="164" y="309"/>
                  <a:pt x="170" y="309"/>
                </a:cubicBezTo>
                <a:close/>
                <a:moveTo>
                  <a:pt x="170" y="352"/>
                </a:moveTo>
                <a:cubicBezTo>
                  <a:pt x="256" y="352"/>
                  <a:pt x="256" y="352"/>
                  <a:pt x="256" y="352"/>
                </a:cubicBezTo>
                <a:cubicBezTo>
                  <a:pt x="262" y="352"/>
                  <a:pt x="266" y="356"/>
                  <a:pt x="266" y="362"/>
                </a:cubicBezTo>
                <a:cubicBezTo>
                  <a:pt x="266" y="368"/>
                  <a:pt x="262" y="373"/>
                  <a:pt x="256" y="373"/>
                </a:cubicBezTo>
                <a:cubicBezTo>
                  <a:pt x="170" y="373"/>
                  <a:pt x="170" y="373"/>
                  <a:pt x="170" y="373"/>
                </a:cubicBezTo>
                <a:cubicBezTo>
                  <a:pt x="164" y="373"/>
                  <a:pt x="160" y="368"/>
                  <a:pt x="160" y="362"/>
                </a:cubicBezTo>
                <a:cubicBezTo>
                  <a:pt x="160" y="356"/>
                  <a:pt x="164" y="352"/>
                  <a:pt x="170" y="352"/>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405"/>
                </a:moveTo>
                <a:cubicBezTo>
                  <a:pt x="298" y="411"/>
                  <a:pt x="294" y="416"/>
                  <a:pt x="288" y="416"/>
                </a:cubicBezTo>
                <a:cubicBezTo>
                  <a:pt x="138" y="416"/>
                  <a:pt x="138" y="416"/>
                  <a:pt x="138" y="416"/>
                </a:cubicBezTo>
                <a:cubicBezTo>
                  <a:pt x="132" y="416"/>
                  <a:pt x="128" y="411"/>
                  <a:pt x="128" y="405"/>
                </a:cubicBezTo>
                <a:cubicBezTo>
                  <a:pt x="128" y="192"/>
                  <a:pt x="128" y="192"/>
                  <a:pt x="128" y="192"/>
                </a:cubicBezTo>
                <a:cubicBezTo>
                  <a:pt x="128" y="186"/>
                  <a:pt x="132" y="181"/>
                  <a:pt x="138" y="181"/>
                </a:cubicBezTo>
                <a:cubicBezTo>
                  <a:pt x="288" y="181"/>
                  <a:pt x="288" y="181"/>
                  <a:pt x="288" y="181"/>
                </a:cubicBezTo>
                <a:cubicBezTo>
                  <a:pt x="294" y="181"/>
                  <a:pt x="298" y="186"/>
                  <a:pt x="298" y="192"/>
                </a:cubicBezTo>
                <a:lnTo>
                  <a:pt x="298" y="405"/>
                </a:lnTo>
                <a:close/>
                <a:moveTo>
                  <a:pt x="341" y="362"/>
                </a:moveTo>
                <a:cubicBezTo>
                  <a:pt x="341" y="368"/>
                  <a:pt x="336" y="373"/>
                  <a:pt x="330" y="373"/>
                </a:cubicBezTo>
                <a:cubicBezTo>
                  <a:pt x="324" y="373"/>
                  <a:pt x="320" y="368"/>
                  <a:pt x="320" y="362"/>
                </a:cubicBezTo>
                <a:cubicBezTo>
                  <a:pt x="320" y="160"/>
                  <a:pt x="320" y="160"/>
                  <a:pt x="320" y="160"/>
                </a:cubicBezTo>
                <a:cubicBezTo>
                  <a:pt x="181" y="160"/>
                  <a:pt x="181" y="160"/>
                  <a:pt x="181" y="160"/>
                </a:cubicBezTo>
                <a:cubicBezTo>
                  <a:pt x="175" y="160"/>
                  <a:pt x="170" y="155"/>
                  <a:pt x="170" y="149"/>
                </a:cubicBezTo>
                <a:cubicBezTo>
                  <a:pt x="170" y="143"/>
                  <a:pt x="175" y="138"/>
                  <a:pt x="181" y="138"/>
                </a:cubicBezTo>
                <a:cubicBezTo>
                  <a:pt x="330" y="138"/>
                  <a:pt x="330" y="138"/>
                  <a:pt x="330" y="138"/>
                </a:cubicBezTo>
                <a:cubicBezTo>
                  <a:pt x="336" y="138"/>
                  <a:pt x="341" y="143"/>
                  <a:pt x="341" y="149"/>
                </a:cubicBezTo>
                <a:lnTo>
                  <a:pt x="341" y="362"/>
                </a:lnTo>
                <a:close/>
                <a:moveTo>
                  <a:pt x="384" y="320"/>
                </a:moveTo>
                <a:cubicBezTo>
                  <a:pt x="384" y="326"/>
                  <a:pt x="379" y="330"/>
                  <a:pt x="373" y="330"/>
                </a:cubicBezTo>
                <a:cubicBezTo>
                  <a:pt x="367" y="330"/>
                  <a:pt x="362" y="326"/>
                  <a:pt x="362" y="320"/>
                </a:cubicBezTo>
                <a:cubicBezTo>
                  <a:pt x="362" y="117"/>
                  <a:pt x="362" y="117"/>
                  <a:pt x="362" y="117"/>
                </a:cubicBezTo>
                <a:cubicBezTo>
                  <a:pt x="224" y="117"/>
                  <a:pt x="224" y="117"/>
                  <a:pt x="224" y="117"/>
                </a:cubicBezTo>
                <a:cubicBezTo>
                  <a:pt x="218" y="117"/>
                  <a:pt x="213" y="112"/>
                  <a:pt x="213" y="106"/>
                </a:cubicBezTo>
                <a:cubicBezTo>
                  <a:pt x="213" y="100"/>
                  <a:pt x="218" y="96"/>
                  <a:pt x="224" y="96"/>
                </a:cubicBezTo>
                <a:cubicBezTo>
                  <a:pt x="373" y="96"/>
                  <a:pt x="373" y="96"/>
                  <a:pt x="373" y="96"/>
                </a:cubicBezTo>
                <a:cubicBezTo>
                  <a:pt x="379" y="96"/>
                  <a:pt x="384" y="100"/>
                  <a:pt x="384" y="106"/>
                </a:cubicBezTo>
                <a:lnTo>
                  <a:pt x="384" y="320"/>
                </a:lnTo>
                <a:close/>
              </a:path>
            </a:pathLst>
          </a:custGeom>
          <a:solidFill>
            <a:srgbClr val="8DC73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254">
            <a:extLst>
              <a:ext uri="{FF2B5EF4-FFF2-40B4-BE49-F238E27FC236}">
                <a16:creationId xmlns:a16="http://schemas.microsoft.com/office/drawing/2014/main" id="{15E5E728-6DC6-45DF-B522-D2C93668AEE7}"/>
              </a:ext>
            </a:extLst>
          </p:cNvPr>
          <p:cNvSpPr>
            <a:spLocks noChangeAspect="1" noEditPoints="1"/>
          </p:cNvSpPr>
          <p:nvPr/>
        </p:nvSpPr>
        <p:spPr bwMode="auto">
          <a:xfrm>
            <a:off x="7536800" y="1529970"/>
            <a:ext cx="641962" cy="64008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6 w 512"/>
              <a:gd name="T11" fmla="*/ 341 h 512"/>
              <a:gd name="T12" fmla="*/ 405 w 512"/>
              <a:gd name="T13" fmla="*/ 352 h 512"/>
              <a:gd name="T14" fmla="*/ 218 w 512"/>
              <a:gd name="T15" fmla="*/ 352 h 512"/>
              <a:gd name="T16" fmla="*/ 168 w 512"/>
              <a:gd name="T17" fmla="*/ 412 h 512"/>
              <a:gd name="T18" fmla="*/ 160 w 512"/>
              <a:gd name="T19" fmla="*/ 416 h 512"/>
              <a:gd name="T20" fmla="*/ 156 w 512"/>
              <a:gd name="T21" fmla="*/ 415 h 512"/>
              <a:gd name="T22" fmla="*/ 149 w 512"/>
              <a:gd name="T23" fmla="*/ 405 h 512"/>
              <a:gd name="T24" fmla="*/ 149 w 512"/>
              <a:gd name="T25" fmla="*/ 352 h 512"/>
              <a:gd name="T26" fmla="*/ 106 w 512"/>
              <a:gd name="T27" fmla="*/ 352 h 512"/>
              <a:gd name="T28" fmla="*/ 96 w 512"/>
              <a:gd name="T29" fmla="*/ 341 h 512"/>
              <a:gd name="T30" fmla="*/ 96 w 512"/>
              <a:gd name="T31" fmla="*/ 149 h 512"/>
              <a:gd name="T32" fmla="*/ 106 w 512"/>
              <a:gd name="T33" fmla="*/ 138 h 512"/>
              <a:gd name="T34" fmla="*/ 405 w 512"/>
              <a:gd name="T35" fmla="*/ 138 h 512"/>
              <a:gd name="T36" fmla="*/ 416 w 512"/>
              <a:gd name="T37" fmla="*/ 149 h 512"/>
              <a:gd name="T38" fmla="*/ 416 w 512"/>
              <a:gd name="T39" fmla="*/ 341 h 512"/>
              <a:gd name="T40" fmla="*/ 117 w 512"/>
              <a:gd name="T41" fmla="*/ 330 h 512"/>
              <a:gd name="T42" fmla="*/ 160 w 512"/>
              <a:gd name="T43" fmla="*/ 330 h 512"/>
              <a:gd name="T44" fmla="*/ 170 w 512"/>
              <a:gd name="T45" fmla="*/ 341 h 512"/>
              <a:gd name="T46" fmla="*/ 170 w 512"/>
              <a:gd name="T47" fmla="*/ 376 h 512"/>
              <a:gd name="T48" fmla="*/ 205 w 512"/>
              <a:gd name="T49" fmla="*/ 334 h 512"/>
              <a:gd name="T50" fmla="*/ 213 w 512"/>
              <a:gd name="T51" fmla="*/ 330 h 512"/>
              <a:gd name="T52" fmla="*/ 394 w 512"/>
              <a:gd name="T53" fmla="*/ 330 h 512"/>
              <a:gd name="T54" fmla="*/ 394 w 512"/>
              <a:gd name="T55" fmla="*/ 160 h 512"/>
              <a:gd name="T56" fmla="*/ 117 w 512"/>
              <a:gd name="T57" fmla="*/ 160 h 512"/>
              <a:gd name="T58" fmla="*/ 117 w 512"/>
              <a:gd name="T59" fmla="*/ 330 h 512"/>
              <a:gd name="T60" fmla="*/ 149 w 512"/>
              <a:gd name="T61" fmla="*/ 192 h 512"/>
              <a:gd name="T62" fmla="*/ 362 w 512"/>
              <a:gd name="T63" fmla="*/ 192 h 512"/>
              <a:gd name="T64" fmla="*/ 373 w 512"/>
              <a:gd name="T65" fmla="*/ 202 h 512"/>
              <a:gd name="T66" fmla="*/ 362 w 512"/>
              <a:gd name="T67" fmla="*/ 213 h 512"/>
              <a:gd name="T68" fmla="*/ 149 w 512"/>
              <a:gd name="T69" fmla="*/ 213 h 512"/>
              <a:gd name="T70" fmla="*/ 138 w 512"/>
              <a:gd name="T71" fmla="*/ 202 h 512"/>
              <a:gd name="T72" fmla="*/ 149 w 512"/>
              <a:gd name="T73" fmla="*/ 192 h 512"/>
              <a:gd name="T74" fmla="*/ 149 w 512"/>
              <a:gd name="T75" fmla="*/ 234 h 512"/>
              <a:gd name="T76" fmla="*/ 362 w 512"/>
              <a:gd name="T77" fmla="*/ 234 h 512"/>
              <a:gd name="T78" fmla="*/ 373 w 512"/>
              <a:gd name="T79" fmla="*/ 245 h 512"/>
              <a:gd name="T80" fmla="*/ 362 w 512"/>
              <a:gd name="T81" fmla="*/ 256 h 512"/>
              <a:gd name="T82" fmla="*/ 149 w 512"/>
              <a:gd name="T83" fmla="*/ 256 h 512"/>
              <a:gd name="T84" fmla="*/ 138 w 512"/>
              <a:gd name="T85" fmla="*/ 245 h 512"/>
              <a:gd name="T86" fmla="*/ 149 w 512"/>
              <a:gd name="T87" fmla="*/ 234 h 512"/>
              <a:gd name="T88" fmla="*/ 149 w 512"/>
              <a:gd name="T89" fmla="*/ 277 h 512"/>
              <a:gd name="T90" fmla="*/ 362 w 512"/>
              <a:gd name="T91" fmla="*/ 277 h 512"/>
              <a:gd name="T92" fmla="*/ 373 w 512"/>
              <a:gd name="T93" fmla="*/ 288 h 512"/>
              <a:gd name="T94" fmla="*/ 362 w 512"/>
              <a:gd name="T95" fmla="*/ 298 h 512"/>
              <a:gd name="T96" fmla="*/ 149 w 512"/>
              <a:gd name="T97" fmla="*/ 298 h 512"/>
              <a:gd name="T98" fmla="*/ 138 w 512"/>
              <a:gd name="T99" fmla="*/ 288 h 512"/>
              <a:gd name="T100" fmla="*/ 149 w 512"/>
              <a:gd name="T101" fmla="*/ 27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41"/>
                </a:moveTo>
                <a:cubicBezTo>
                  <a:pt x="416" y="347"/>
                  <a:pt x="411" y="352"/>
                  <a:pt x="405" y="352"/>
                </a:cubicBezTo>
                <a:cubicBezTo>
                  <a:pt x="218" y="352"/>
                  <a:pt x="218" y="352"/>
                  <a:pt x="218" y="352"/>
                </a:cubicBezTo>
                <a:cubicBezTo>
                  <a:pt x="168" y="412"/>
                  <a:pt x="168" y="412"/>
                  <a:pt x="168" y="412"/>
                </a:cubicBezTo>
                <a:cubicBezTo>
                  <a:pt x="166" y="414"/>
                  <a:pt x="163" y="416"/>
                  <a:pt x="160" y="416"/>
                </a:cubicBezTo>
                <a:cubicBezTo>
                  <a:pt x="158" y="416"/>
                  <a:pt x="157" y="415"/>
                  <a:pt x="156" y="415"/>
                </a:cubicBezTo>
                <a:cubicBezTo>
                  <a:pt x="152" y="414"/>
                  <a:pt x="149" y="409"/>
                  <a:pt x="149" y="405"/>
                </a:cubicBezTo>
                <a:cubicBezTo>
                  <a:pt x="149" y="352"/>
                  <a:pt x="149" y="352"/>
                  <a:pt x="149" y="352"/>
                </a:cubicBezTo>
                <a:cubicBezTo>
                  <a:pt x="106" y="352"/>
                  <a:pt x="106" y="352"/>
                  <a:pt x="106" y="352"/>
                </a:cubicBezTo>
                <a:cubicBezTo>
                  <a:pt x="100" y="352"/>
                  <a:pt x="96" y="347"/>
                  <a:pt x="96" y="341"/>
                </a:cubicBezTo>
                <a:cubicBezTo>
                  <a:pt x="96" y="149"/>
                  <a:pt x="96" y="149"/>
                  <a:pt x="96" y="149"/>
                </a:cubicBezTo>
                <a:cubicBezTo>
                  <a:pt x="96" y="143"/>
                  <a:pt x="100" y="138"/>
                  <a:pt x="106" y="138"/>
                </a:cubicBezTo>
                <a:cubicBezTo>
                  <a:pt x="405" y="138"/>
                  <a:pt x="405" y="138"/>
                  <a:pt x="405" y="138"/>
                </a:cubicBezTo>
                <a:cubicBezTo>
                  <a:pt x="411" y="138"/>
                  <a:pt x="416" y="143"/>
                  <a:pt x="416" y="149"/>
                </a:cubicBezTo>
                <a:lnTo>
                  <a:pt x="416" y="341"/>
                </a:lnTo>
                <a:close/>
                <a:moveTo>
                  <a:pt x="117" y="330"/>
                </a:moveTo>
                <a:cubicBezTo>
                  <a:pt x="160" y="330"/>
                  <a:pt x="160" y="330"/>
                  <a:pt x="160" y="330"/>
                </a:cubicBezTo>
                <a:cubicBezTo>
                  <a:pt x="166" y="330"/>
                  <a:pt x="170" y="335"/>
                  <a:pt x="170" y="341"/>
                </a:cubicBezTo>
                <a:cubicBezTo>
                  <a:pt x="170" y="376"/>
                  <a:pt x="170" y="376"/>
                  <a:pt x="170" y="376"/>
                </a:cubicBezTo>
                <a:cubicBezTo>
                  <a:pt x="205" y="334"/>
                  <a:pt x="205" y="334"/>
                  <a:pt x="205" y="334"/>
                </a:cubicBezTo>
                <a:cubicBezTo>
                  <a:pt x="207" y="332"/>
                  <a:pt x="210" y="330"/>
                  <a:pt x="213" y="330"/>
                </a:cubicBezTo>
                <a:cubicBezTo>
                  <a:pt x="394" y="330"/>
                  <a:pt x="394" y="330"/>
                  <a:pt x="394" y="330"/>
                </a:cubicBezTo>
                <a:cubicBezTo>
                  <a:pt x="394" y="160"/>
                  <a:pt x="394" y="160"/>
                  <a:pt x="394" y="160"/>
                </a:cubicBezTo>
                <a:cubicBezTo>
                  <a:pt x="117" y="160"/>
                  <a:pt x="117" y="160"/>
                  <a:pt x="117" y="160"/>
                </a:cubicBezTo>
                <a:lnTo>
                  <a:pt x="117" y="330"/>
                </a:lnTo>
                <a:close/>
                <a:moveTo>
                  <a:pt x="149" y="192"/>
                </a:moveTo>
                <a:cubicBezTo>
                  <a:pt x="362" y="192"/>
                  <a:pt x="362" y="192"/>
                  <a:pt x="362" y="192"/>
                </a:cubicBezTo>
                <a:cubicBezTo>
                  <a:pt x="368" y="192"/>
                  <a:pt x="373" y="196"/>
                  <a:pt x="373" y="202"/>
                </a:cubicBezTo>
                <a:cubicBezTo>
                  <a:pt x="373" y="208"/>
                  <a:pt x="368" y="213"/>
                  <a:pt x="362" y="213"/>
                </a:cubicBezTo>
                <a:cubicBezTo>
                  <a:pt x="149" y="213"/>
                  <a:pt x="149" y="213"/>
                  <a:pt x="149" y="213"/>
                </a:cubicBezTo>
                <a:cubicBezTo>
                  <a:pt x="143" y="213"/>
                  <a:pt x="138" y="208"/>
                  <a:pt x="138" y="202"/>
                </a:cubicBezTo>
                <a:cubicBezTo>
                  <a:pt x="138" y="196"/>
                  <a:pt x="143" y="192"/>
                  <a:pt x="149" y="192"/>
                </a:cubicBezTo>
                <a:close/>
                <a:moveTo>
                  <a:pt x="149" y="234"/>
                </a:moveTo>
                <a:cubicBezTo>
                  <a:pt x="362" y="234"/>
                  <a:pt x="362" y="234"/>
                  <a:pt x="362" y="234"/>
                </a:cubicBezTo>
                <a:cubicBezTo>
                  <a:pt x="368" y="234"/>
                  <a:pt x="373" y="239"/>
                  <a:pt x="373" y="245"/>
                </a:cubicBezTo>
                <a:cubicBezTo>
                  <a:pt x="373" y="251"/>
                  <a:pt x="368" y="256"/>
                  <a:pt x="362" y="256"/>
                </a:cubicBezTo>
                <a:cubicBezTo>
                  <a:pt x="149" y="256"/>
                  <a:pt x="149" y="256"/>
                  <a:pt x="149" y="256"/>
                </a:cubicBezTo>
                <a:cubicBezTo>
                  <a:pt x="143" y="256"/>
                  <a:pt x="138" y="251"/>
                  <a:pt x="138" y="245"/>
                </a:cubicBezTo>
                <a:cubicBezTo>
                  <a:pt x="138" y="239"/>
                  <a:pt x="143" y="234"/>
                  <a:pt x="149" y="234"/>
                </a:cubicBezTo>
                <a:close/>
                <a:moveTo>
                  <a:pt x="149" y="277"/>
                </a:moveTo>
                <a:cubicBezTo>
                  <a:pt x="362" y="277"/>
                  <a:pt x="362" y="277"/>
                  <a:pt x="362" y="277"/>
                </a:cubicBezTo>
                <a:cubicBezTo>
                  <a:pt x="368" y="277"/>
                  <a:pt x="373" y="282"/>
                  <a:pt x="373" y="288"/>
                </a:cubicBezTo>
                <a:cubicBezTo>
                  <a:pt x="373" y="294"/>
                  <a:pt x="368" y="298"/>
                  <a:pt x="362" y="298"/>
                </a:cubicBezTo>
                <a:cubicBezTo>
                  <a:pt x="149" y="298"/>
                  <a:pt x="149" y="298"/>
                  <a:pt x="149" y="298"/>
                </a:cubicBezTo>
                <a:cubicBezTo>
                  <a:pt x="143" y="298"/>
                  <a:pt x="138" y="294"/>
                  <a:pt x="138" y="288"/>
                </a:cubicBezTo>
                <a:cubicBezTo>
                  <a:pt x="138" y="282"/>
                  <a:pt x="143" y="277"/>
                  <a:pt x="149" y="277"/>
                </a:cubicBezTo>
                <a:close/>
              </a:path>
            </a:pathLst>
          </a:custGeom>
          <a:solidFill>
            <a:srgbClr val="8DC73F"/>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46" name="Group 91">
            <a:extLst>
              <a:ext uri="{FF2B5EF4-FFF2-40B4-BE49-F238E27FC236}">
                <a16:creationId xmlns:a16="http://schemas.microsoft.com/office/drawing/2014/main" id="{E947847E-8110-4545-9D39-E0D902994B4A}"/>
              </a:ext>
            </a:extLst>
          </p:cNvPr>
          <p:cNvGrpSpPr>
            <a:grpSpLocks noChangeAspect="1"/>
          </p:cNvGrpSpPr>
          <p:nvPr/>
        </p:nvGrpSpPr>
        <p:grpSpPr bwMode="auto">
          <a:xfrm>
            <a:off x="9543117" y="1223932"/>
            <a:ext cx="640081" cy="640078"/>
            <a:chOff x="5088" y="2680"/>
            <a:chExt cx="340" cy="340"/>
          </a:xfrm>
          <a:solidFill>
            <a:srgbClr val="8DC73F"/>
          </a:solidFill>
        </p:grpSpPr>
        <p:sp>
          <p:nvSpPr>
            <p:cNvPr id="47" name="Freeform 634">
              <a:extLst>
                <a:ext uri="{FF2B5EF4-FFF2-40B4-BE49-F238E27FC236}">
                  <a16:creationId xmlns:a16="http://schemas.microsoft.com/office/drawing/2014/main" id="{69C6AA0B-4409-4DA3-A5AB-0A8F9C4C13A4}"/>
                </a:ext>
              </a:extLst>
            </p:cNvPr>
            <p:cNvSpPr>
              <a:spLocks/>
            </p:cNvSpPr>
            <p:nvPr/>
          </p:nvSpPr>
          <p:spPr bwMode="auto">
            <a:xfrm>
              <a:off x="5201" y="2807"/>
              <a:ext cx="85" cy="128"/>
            </a:xfrm>
            <a:custGeom>
              <a:avLst/>
              <a:gdLst>
                <a:gd name="T0" fmla="*/ 75 w 128"/>
                <a:gd name="T1" fmla="*/ 42 h 192"/>
                <a:gd name="T2" fmla="*/ 75 w 128"/>
                <a:gd name="T3" fmla="*/ 0 h 192"/>
                <a:gd name="T4" fmla="*/ 0 w 128"/>
                <a:gd name="T5" fmla="*/ 0 h 192"/>
                <a:gd name="T6" fmla="*/ 0 w 128"/>
                <a:gd name="T7" fmla="*/ 192 h 192"/>
                <a:gd name="T8" fmla="*/ 128 w 128"/>
                <a:gd name="T9" fmla="*/ 192 h 192"/>
                <a:gd name="T10" fmla="*/ 128 w 128"/>
                <a:gd name="T11" fmla="*/ 53 h 192"/>
                <a:gd name="T12" fmla="*/ 86 w 128"/>
                <a:gd name="T13" fmla="*/ 53 h 192"/>
                <a:gd name="T14" fmla="*/ 75 w 128"/>
                <a:gd name="T15" fmla="*/ 4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92">
                  <a:moveTo>
                    <a:pt x="75" y="42"/>
                  </a:moveTo>
                  <a:cubicBezTo>
                    <a:pt x="75" y="0"/>
                    <a:pt x="75" y="0"/>
                    <a:pt x="75" y="0"/>
                  </a:cubicBezTo>
                  <a:cubicBezTo>
                    <a:pt x="0" y="0"/>
                    <a:pt x="0" y="0"/>
                    <a:pt x="0" y="0"/>
                  </a:cubicBezTo>
                  <a:cubicBezTo>
                    <a:pt x="0" y="192"/>
                    <a:pt x="0" y="192"/>
                    <a:pt x="0" y="192"/>
                  </a:cubicBezTo>
                  <a:cubicBezTo>
                    <a:pt x="128" y="192"/>
                    <a:pt x="128" y="192"/>
                    <a:pt x="128" y="192"/>
                  </a:cubicBezTo>
                  <a:cubicBezTo>
                    <a:pt x="128" y="53"/>
                    <a:pt x="128" y="53"/>
                    <a:pt x="128" y="53"/>
                  </a:cubicBezTo>
                  <a:cubicBezTo>
                    <a:pt x="86" y="53"/>
                    <a:pt x="86" y="53"/>
                    <a:pt x="86" y="53"/>
                  </a:cubicBezTo>
                  <a:cubicBezTo>
                    <a:pt x="80" y="53"/>
                    <a:pt x="75" y="48"/>
                    <a:pt x="75"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635">
              <a:extLst>
                <a:ext uri="{FF2B5EF4-FFF2-40B4-BE49-F238E27FC236}">
                  <a16:creationId xmlns:a16="http://schemas.microsoft.com/office/drawing/2014/main" id="{50FCC42A-E6B9-4EC3-AD50-E18F475F8D08}"/>
                </a:ext>
              </a:extLst>
            </p:cNvPr>
            <p:cNvSpPr>
              <a:spLocks/>
            </p:cNvSpPr>
            <p:nvPr/>
          </p:nvSpPr>
          <p:spPr bwMode="auto">
            <a:xfrm>
              <a:off x="5265" y="2817"/>
              <a:ext cx="12" cy="12"/>
            </a:xfrm>
            <a:custGeom>
              <a:avLst/>
              <a:gdLst>
                <a:gd name="T0" fmla="*/ 0 w 12"/>
                <a:gd name="T1" fmla="*/ 12 h 12"/>
                <a:gd name="T2" fmla="*/ 12 w 12"/>
                <a:gd name="T3" fmla="*/ 12 h 12"/>
                <a:gd name="T4" fmla="*/ 0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12"/>
                  </a:lnTo>
                  <a:lnTo>
                    <a:pt x="0"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636">
              <a:extLst>
                <a:ext uri="{FF2B5EF4-FFF2-40B4-BE49-F238E27FC236}">
                  <a16:creationId xmlns:a16="http://schemas.microsoft.com/office/drawing/2014/main" id="{69310B3C-7A27-4935-84A1-71A23F98BEB6}"/>
                </a:ext>
              </a:extLst>
            </p:cNvPr>
            <p:cNvSpPr>
              <a:spLocks/>
            </p:cNvSpPr>
            <p:nvPr/>
          </p:nvSpPr>
          <p:spPr bwMode="auto">
            <a:xfrm>
              <a:off x="5314" y="2774"/>
              <a:ext cx="12" cy="12"/>
            </a:xfrm>
            <a:custGeom>
              <a:avLst/>
              <a:gdLst>
                <a:gd name="T0" fmla="*/ 0 w 12"/>
                <a:gd name="T1" fmla="*/ 0 h 12"/>
                <a:gd name="T2" fmla="*/ 0 w 12"/>
                <a:gd name="T3" fmla="*/ 12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12"/>
                  </a:lnTo>
                  <a:lnTo>
                    <a:pt x="12" y="1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637">
              <a:extLst>
                <a:ext uri="{FF2B5EF4-FFF2-40B4-BE49-F238E27FC236}">
                  <a16:creationId xmlns:a16="http://schemas.microsoft.com/office/drawing/2014/main" id="{A016A073-8C67-4DD4-9D29-4CB005BD4EA7}"/>
                </a:ext>
              </a:extLst>
            </p:cNvPr>
            <p:cNvSpPr>
              <a:spLocks/>
            </p:cNvSpPr>
            <p:nvPr/>
          </p:nvSpPr>
          <p:spPr bwMode="auto">
            <a:xfrm>
              <a:off x="5251" y="2765"/>
              <a:ext cx="85" cy="127"/>
            </a:xfrm>
            <a:custGeom>
              <a:avLst/>
              <a:gdLst>
                <a:gd name="T0" fmla="*/ 75 w 128"/>
                <a:gd name="T1" fmla="*/ 42 h 192"/>
                <a:gd name="T2" fmla="*/ 75 w 128"/>
                <a:gd name="T3" fmla="*/ 0 h 192"/>
                <a:gd name="T4" fmla="*/ 0 w 128"/>
                <a:gd name="T5" fmla="*/ 0 h 192"/>
                <a:gd name="T6" fmla="*/ 0 w 128"/>
                <a:gd name="T7" fmla="*/ 42 h 192"/>
                <a:gd name="T8" fmla="*/ 12 w 128"/>
                <a:gd name="T9" fmla="*/ 42 h 192"/>
                <a:gd name="T10" fmla="*/ 19 w 128"/>
                <a:gd name="T11" fmla="*/ 45 h 192"/>
                <a:gd name="T12" fmla="*/ 71 w 128"/>
                <a:gd name="T13" fmla="*/ 98 h 192"/>
                <a:gd name="T14" fmla="*/ 73 w 128"/>
                <a:gd name="T15" fmla="*/ 101 h 192"/>
                <a:gd name="T16" fmla="*/ 75 w 128"/>
                <a:gd name="T17" fmla="*/ 106 h 192"/>
                <a:gd name="T18" fmla="*/ 75 w 128"/>
                <a:gd name="T19" fmla="*/ 192 h 192"/>
                <a:gd name="T20" fmla="*/ 128 w 128"/>
                <a:gd name="T21" fmla="*/ 192 h 192"/>
                <a:gd name="T22" fmla="*/ 128 w 128"/>
                <a:gd name="T23" fmla="*/ 53 h 192"/>
                <a:gd name="T24" fmla="*/ 85 w 128"/>
                <a:gd name="T25" fmla="*/ 53 h 192"/>
                <a:gd name="T26" fmla="*/ 75 w 128"/>
                <a:gd name="T27"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92">
                  <a:moveTo>
                    <a:pt x="75" y="42"/>
                  </a:moveTo>
                  <a:cubicBezTo>
                    <a:pt x="75" y="0"/>
                    <a:pt x="75" y="0"/>
                    <a:pt x="75" y="0"/>
                  </a:cubicBezTo>
                  <a:cubicBezTo>
                    <a:pt x="0" y="0"/>
                    <a:pt x="0" y="0"/>
                    <a:pt x="0" y="0"/>
                  </a:cubicBezTo>
                  <a:cubicBezTo>
                    <a:pt x="0" y="42"/>
                    <a:pt x="0" y="42"/>
                    <a:pt x="0" y="42"/>
                  </a:cubicBezTo>
                  <a:cubicBezTo>
                    <a:pt x="12" y="42"/>
                    <a:pt x="12" y="42"/>
                    <a:pt x="12" y="42"/>
                  </a:cubicBezTo>
                  <a:cubicBezTo>
                    <a:pt x="15" y="42"/>
                    <a:pt x="17" y="43"/>
                    <a:pt x="19" y="45"/>
                  </a:cubicBezTo>
                  <a:cubicBezTo>
                    <a:pt x="71" y="98"/>
                    <a:pt x="71" y="98"/>
                    <a:pt x="71" y="98"/>
                  </a:cubicBezTo>
                  <a:cubicBezTo>
                    <a:pt x="72" y="99"/>
                    <a:pt x="73" y="100"/>
                    <a:pt x="73" y="101"/>
                  </a:cubicBezTo>
                  <a:cubicBezTo>
                    <a:pt x="74" y="103"/>
                    <a:pt x="75" y="104"/>
                    <a:pt x="75" y="106"/>
                  </a:cubicBezTo>
                  <a:cubicBezTo>
                    <a:pt x="75" y="192"/>
                    <a:pt x="75" y="192"/>
                    <a:pt x="75" y="192"/>
                  </a:cubicBezTo>
                  <a:cubicBezTo>
                    <a:pt x="128" y="192"/>
                    <a:pt x="128" y="192"/>
                    <a:pt x="128" y="192"/>
                  </a:cubicBezTo>
                  <a:cubicBezTo>
                    <a:pt x="128" y="53"/>
                    <a:pt x="128" y="53"/>
                    <a:pt x="128" y="53"/>
                  </a:cubicBezTo>
                  <a:cubicBezTo>
                    <a:pt x="85" y="53"/>
                    <a:pt x="85" y="53"/>
                    <a:pt x="85" y="53"/>
                  </a:cubicBezTo>
                  <a:cubicBezTo>
                    <a:pt x="79" y="53"/>
                    <a:pt x="75" y="48"/>
                    <a:pt x="75"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638">
              <a:extLst>
                <a:ext uri="{FF2B5EF4-FFF2-40B4-BE49-F238E27FC236}">
                  <a16:creationId xmlns:a16="http://schemas.microsoft.com/office/drawing/2014/main" id="{8E3F0632-4B71-4237-8721-A34F1A5FA539}"/>
                </a:ext>
              </a:extLst>
            </p:cNvPr>
            <p:cNvSpPr>
              <a:spLocks noEditPoints="1"/>
            </p:cNvSpPr>
            <p:nvPr/>
          </p:nvSpPr>
          <p:spPr bwMode="auto">
            <a:xfrm>
              <a:off x="5088" y="2680"/>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30 h 512"/>
                <a:gd name="T12" fmla="*/ 384 w 512"/>
                <a:gd name="T13" fmla="*/ 341 h 512"/>
                <a:gd name="T14" fmla="*/ 320 w 512"/>
                <a:gd name="T15" fmla="*/ 341 h 512"/>
                <a:gd name="T16" fmla="*/ 320 w 512"/>
                <a:gd name="T17" fmla="*/ 394 h 512"/>
                <a:gd name="T18" fmla="*/ 309 w 512"/>
                <a:gd name="T19" fmla="*/ 405 h 512"/>
                <a:gd name="T20" fmla="*/ 160 w 512"/>
                <a:gd name="T21" fmla="*/ 405 h 512"/>
                <a:gd name="T22" fmla="*/ 149 w 512"/>
                <a:gd name="T23" fmla="*/ 394 h 512"/>
                <a:gd name="T24" fmla="*/ 149 w 512"/>
                <a:gd name="T25" fmla="*/ 181 h 512"/>
                <a:gd name="T26" fmla="*/ 160 w 512"/>
                <a:gd name="T27" fmla="*/ 170 h 512"/>
                <a:gd name="T28" fmla="*/ 224 w 512"/>
                <a:gd name="T29" fmla="*/ 170 h 512"/>
                <a:gd name="T30" fmla="*/ 224 w 512"/>
                <a:gd name="T31" fmla="*/ 117 h 512"/>
                <a:gd name="T32" fmla="*/ 234 w 512"/>
                <a:gd name="T33" fmla="*/ 106 h 512"/>
                <a:gd name="T34" fmla="*/ 331 w 512"/>
                <a:gd name="T35" fmla="*/ 106 h 512"/>
                <a:gd name="T36" fmla="*/ 339 w 512"/>
                <a:gd name="T37" fmla="*/ 109 h 512"/>
                <a:gd name="T38" fmla="*/ 391 w 512"/>
                <a:gd name="T39" fmla="*/ 162 h 512"/>
                <a:gd name="T40" fmla="*/ 393 w 512"/>
                <a:gd name="T41" fmla="*/ 166 h 512"/>
                <a:gd name="T42" fmla="*/ 394 w 512"/>
                <a:gd name="T43" fmla="*/ 170 h 512"/>
                <a:gd name="T44" fmla="*/ 394 w 512"/>
                <a:gd name="T45" fmla="*/ 33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30"/>
                  </a:moveTo>
                  <a:cubicBezTo>
                    <a:pt x="394" y="336"/>
                    <a:pt x="390" y="341"/>
                    <a:pt x="384" y="341"/>
                  </a:cubicBezTo>
                  <a:cubicBezTo>
                    <a:pt x="320" y="341"/>
                    <a:pt x="320" y="341"/>
                    <a:pt x="320" y="341"/>
                  </a:cubicBezTo>
                  <a:cubicBezTo>
                    <a:pt x="320" y="394"/>
                    <a:pt x="320" y="394"/>
                    <a:pt x="320" y="394"/>
                  </a:cubicBezTo>
                  <a:cubicBezTo>
                    <a:pt x="320" y="400"/>
                    <a:pt x="315" y="405"/>
                    <a:pt x="309" y="405"/>
                  </a:cubicBezTo>
                  <a:cubicBezTo>
                    <a:pt x="160" y="405"/>
                    <a:pt x="160" y="405"/>
                    <a:pt x="160" y="405"/>
                  </a:cubicBezTo>
                  <a:cubicBezTo>
                    <a:pt x="154" y="405"/>
                    <a:pt x="149" y="400"/>
                    <a:pt x="149" y="394"/>
                  </a:cubicBezTo>
                  <a:cubicBezTo>
                    <a:pt x="149" y="181"/>
                    <a:pt x="149" y="181"/>
                    <a:pt x="149" y="181"/>
                  </a:cubicBezTo>
                  <a:cubicBezTo>
                    <a:pt x="149" y="175"/>
                    <a:pt x="154" y="170"/>
                    <a:pt x="160" y="170"/>
                  </a:cubicBezTo>
                  <a:cubicBezTo>
                    <a:pt x="224" y="170"/>
                    <a:pt x="224" y="170"/>
                    <a:pt x="224" y="170"/>
                  </a:cubicBezTo>
                  <a:cubicBezTo>
                    <a:pt x="224" y="117"/>
                    <a:pt x="224" y="117"/>
                    <a:pt x="224" y="117"/>
                  </a:cubicBezTo>
                  <a:cubicBezTo>
                    <a:pt x="224" y="111"/>
                    <a:pt x="228" y="106"/>
                    <a:pt x="234" y="106"/>
                  </a:cubicBezTo>
                  <a:cubicBezTo>
                    <a:pt x="331" y="106"/>
                    <a:pt x="331" y="106"/>
                    <a:pt x="331" y="106"/>
                  </a:cubicBezTo>
                  <a:cubicBezTo>
                    <a:pt x="334" y="106"/>
                    <a:pt x="337" y="107"/>
                    <a:pt x="339" y="109"/>
                  </a:cubicBezTo>
                  <a:cubicBezTo>
                    <a:pt x="391" y="162"/>
                    <a:pt x="391" y="162"/>
                    <a:pt x="391" y="162"/>
                  </a:cubicBezTo>
                  <a:cubicBezTo>
                    <a:pt x="392" y="163"/>
                    <a:pt x="393" y="164"/>
                    <a:pt x="393" y="166"/>
                  </a:cubicBezTo>
                  <a:cubicBezTo>
                    <a:pt x="394" y="167"/>
                    <a:pt x="394" y="169"/>
                    <a:pt x="394" y="170"/>
                  </a:cubicBezTo>
                  <a:lnTo>
                    <a:pt x="394" y="3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5431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Additional Considerations and Leading Practices</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10398034" cy="338554"/>
          </a:xfrm>
          <a:prstGeom prst="rect">
            <a:avLst/>
          </a:prstGeom>
          <a:noFill/>
        </p:spPr>
        <p:txBody>
          <a:bodyPr wrap="square" rtlCol="0">
            <a:spAutoFit/>
          </a:bodyPr>
          <a:lstStyle/>
          <a:p>
            <a:r>
              <a:rPr lang="en-US" sz="1600" b="1" dirty="0">
                <a:solidFill>
                  <a:schemeClr val="bg1"/>
                </a:solidFill>
                <a:latin typeface="+mj-lt"/>
              </a:rPr>
              <a:t>Managing Outside Interests, Commitments and Conflicts – Leading Practices</a:t>
            </a:r>
            <a:endParaRPr lang="en-US" b="1" dirty="0">
              <a:solidFill>
                <a:schemeClr val="bg1"/>
              </a:solidFill>
              <a:latin typeface="+mj-lt"/>
            </a:endParaRPr>
          </a:p>
        </p:txBody>
      </p:sp>
      <p:sp>
        <p:nvSpPr>
          <p:cNvPr id="50" name="Rectangle 49">
            <a:extLst>
              <a:ext uri="{FF2B5EF4-FFF2-40B4-BE49-F238E27FC236}">
                <a16:creationId xmlns:a16="http://schemas.microsoft.com/office/drawing/2014/main" id="{B7338886-5EBB-4B41-8385-5C1947D8532B}"/>
              </a:ext>
            </a:extLst>
          </p:cNvPr>
          <p:cNvSpPr/>
          <p:nvPr/>
        </p:nvSpPr>
        <p:spPr>
          <a:xfrm>
            <a:off x="8666135" y="2288740"/>
            <a:ext cx="3235568" cy="276999"/>
          </a:xfrm>
          <a:prstGeom prst="rect">
            <a:avLst/>
          </a:prstGeom>
        </p:spPr>
        <p:txBody>
          <a:bodyPr wrap="square" lIns="0" tIns="0" rIns="0" bIns="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Managing conflicts</a:t>
            </a:r>
          </a:p>
        </p:txBody>
      </p:sp>
      <p:sp>
        <p:nvSpPr>
          <p:cNvPr id="51" name="Rectangle 50">
            <a:extLst>
              <a:ext uri="{FF2B5EF4-FFF2-40B4-BE49-F238E27FC236}">
                <a16:creationId xmlns:a16="http://schemas.microsoft.com/office/drawing/2014/main" id="{A173B4BB-FD90-4DD0-AABD-A321B2E8ADCE}"/>
              </a:ext>
            </a:extLst>
          </p:cNvPr>
          <p:cNvSpPr/>
          <p:nvPr/>
        </p:nvSpPr>
        <p:spPr>
          <a:xfrm>
            <a:off x="624310" y="2165707"/>
            <a:ext cx="3157980" cy="830997"/>
          </a:xfrm>
          <a:prstGeom prst="rect">
            <a:avLst/>
          </a:prstGeom>
        </p:spPr>
        <p:txBody>
          <a:bodyPr wrap="square" lIns="0" tIns="0" rIns="0" bIns="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Building a relationship between COI and COC</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graphicFrame>
        <p:nvGraphicFramePr>
          <p:cNvPr id="52" name="Chart Placeholder 19">
            <a:extLst>
              <a:ext uri="{FF2B5EF4-FFF2-40B4-BE49-F238E27FC236}">
                <a16:creationId xmlns:a16="http://schemas.microsoft.com/office/drawing/2014/main" id="{4F640877-4AEF-4059-9DF0-5D365582D41A}"/>
              </a:ext>
            </a:extLst>
          </p:cNvPr>
          <p:cNvGraphicFramePr>
            <a:graphicFrameLocks/>
          </p:cNvGraphicFramePr>
          <p:nvPr>
            <p:extLst>
              <p:ext uri="{D42A27DB-BD31-4B8C-83A1-F6EECF244321}">
                <p14:modId xmlns:p14="http://schemas.microsoft.com/office/powerpoint/2010/main" val="475091290"/>
              </p:ext>
            </p:extLst>
          </p:nvPr>
        </p:nvGraphicFramePr>
        <p:xfrm>
          <a:off x="3000581" y="970245"/>
          <a:ext cx="6190837" cy="6039009"/>
        </p:xfrm>
        <a:graphic>
          <a:graphicData uri="http://schemas.openxmlformats.org/drawingml/2006/chart">
            <c:chart xmlns:c="http://schemas.openxmlformats.org/drawingml/2006/chart" xmlns:r="http://schemas.openxmlformats.org/officeDocument/2006/relationships" r:id="rId4"/>
          </a:graphicData>
        </a:graphic>
      </p:graphicFrame>
      <p:sp>
        <p:nvSpPr>
          <p:cNvPr id="53" name="Oval 52">
            <a:extLst>
              <a:ext uri="{FF2B5EF4-FFF2-40B4-BE49-F238E27FC236}">
                <a16:creationId xmlns:a16="http://schemas.microsoft.com/office/drawing/2014/main" id="{6E73327D-4D9F-4FB5-A827-5F2BE63535DA}"/>
              </a:ext>
            </a:extLst>
          </p:cNvPr>
          <p:cNvSpPr/>
          <p:nvPr/>
        </p:nvSpPr>
        <p:spPr bwMode="gray">
          <a:xfrm>
            <a:off x="5122770" y="2885332"/>
            <a:ext cx="1987377" cy="1921620"/>
          </a:xfrm>
          <a:prstGeom prst="ellipse">
            <a:avLst/>
          </a:prstGeom>
          <a:solidFill>
            <a:sysClr val="window" lastClr="FFFFFF"/>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endParaRPr>
          </a:p>
        </p:txBody>
      </p:sp>
      <p:cxnSp>
        <p:nvCxnSpPr>
          <p:cNvPr id="67" name="Straight Connector 66">
            <a:extLst>
              <a:ext uri="{FF2B5EF4-FFF2-40B4-BE49-F238E27FC236}">
                <a16:creationId xmlns:a16="http://schemas.microsoft.com/office/drawing/2014/main" id="{5C8ED0F5-93D4-406A-99A5-EFD8EAEB6C63}"/>
              </a:ext>
            </a:extLst>
          </p:cNvPr>
          <p:cNvCxnSpPr>
            <a:cxnSpLocks/>
          </p:cNvCxnSpPr>
          <p:nvPr/>
        </p:nvCxnSpPr>
        <p:spPr>
          <a:xfrm flipH="1" flipV="1">
            <a:off x="3601088" y="2798247"/>
            <a:ext cx="1295422" cy="278326"/>
          </a:xfrm>
          <a:prstGeom prst="line">
            <a:avLst/>
          </a:prstGeom>
          <a:ln w="38100">
            <a:solidFill>
              <a:srgbClr val="618B29"/>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ABD602F-F890-4311-B24F-180980C60D12}"/>
              </a:ext>
            </a:extLst>
          </p:cNvPr>
          <p:cNvCxnSpPr>
            <a:cxnSpLocks/>
          </p:cNvCxnSpPr>
          <p:nvPr/>
        </p:nvCxnSpPr>
        <p:spPr>
          <a:xfrm flipH="1">
            <a:off x="3778986" y="4945482"/>
            <a:ext cx="801957" cy="493692"/>
          </a:xfrm>
          <a:prstGeom prst="line">
            <a:avLst/>
          </a:prstGeom>
          <a:ln w="38100">
            <a:solidFill>
              <a:srgbClr val="425E1C"/>
            </a:solidFill>
          </a:ln>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233FC636-D214-4221-856F-FE7E87302768}"/>
              </a:ext>
            </a:extLst>
          </p:cNvPr>
          <p:cNvCxnSpPr>
            <a:cxnSpLocks/>
          </p:cNvCxnSpPr>
          <p:nvPr/>
        </p:nvCxnSpPr>
        <p:spPr>
          <a:xfrm flipH="1">
            <a:off x="609705" y="5438334"/>
            <a:ext cx="3182110" cy="0"/>
          </a:xfrm>
          <a:prstGeom prst="line">
            <a:avLst/>
          </a:prstGeom>
          <a:ln w="38100">
            <a:solidFill>
              <a:srgbClr val="425E1C"/>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AA0F5025-0F0D-4783-AE7A-429C7660AF9E}"/>
              </a:ext>
            </a:extLst>
          </p:cNvPr>
          <p:cNvCxnSpPr>
            <a:cxnSpLocks/>
          </p:cNvCxnSpPr>
          <p:nvPr/>
        </p:nvCxnSpPr>
        <p:spPr>
          <a:xfrm flipH="1" flipV="1">
            <a:off x="600180" y="2798631"/>
            <a:ext cx="3017520" cy="1"/>
          </a:xfrm>
          <a:prstGeom prst="line">
            <a:avLst/>
          </a:prstGeom>
          <a:ln w="38100">
            <a:solidFill>
              <a:srgbClr val="618B2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D31952B-AD48-41A2-BC6A-C867A54D6908}"/>
              </a:ext>
            </a:extLst>
          </p:cNvPr>
          <p:cNvCxnSpPr>
            <a:cxnSpLocks/>
          </p:cNvCxnSpPr>
          <p:nvPr/>
        </p:nvCxnSpPr>
        <p:spPr>
          <a:xfrm flipH="1">
            <a:off x="7541026" y="2792755"/>
            <a:ext cx="1125109" cy="366774"/>
          </a:xfrm>
          <a:prstGeom prst="line">
            <a:avLst/>
          </a:prstGeom>
          <a:ln w="38100">
            <a:solidFill>
              <a:srgbClr val="8DC73F"/>
            </a:solidFill>
          </a:ln>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21270E6B-5CF5-4EDA-9616-DB5BD655947C}"/>
              </a:ext>
            </a:extLst>
          </p:cNvPr>
          <p:cNvCxnSpPr>
            <a:cxnSpLocks/>
          </p:cNvCxnSpPr>
          <p:nvPr/>
        </p:nvCxnSpPr>
        <p:spPr>
          <a:xfrm flipH="1" flipV="1">
            <a:off x="7832362" y="4909845"/>
            <a:ext cx="833915" cy="528488"/>
          </a:xfrm>
          <a:prstGeom prst="line">
            <a:avLst/>
          </a:prstGeom>
          <a:ln w="38100">
            <a:solidFill>
              <a:srgbClr val="B6DB85"/>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2ABB4DAC-0ABE-4576-B376-416D79C6D06F}"/>
              </a:ext>
            </a:extLst>
          </p:cNvPr>
          <p:cNvCxnSpPr>
            <a:cxnSpLocks/>
          </p:cNvCxnSpPr>
          <p:nvPr/>
        </p:nvCxnSpPr>
        <p:spPr>
          <a:xfrm flipH="1">
            <a:off x="8655502" y="2779035"/>
            <a:ext cx="3017520" cy="14463"/>
          </a:xfrm>
          <a:prstGeom prst="line">
            <a:avLst/>
          </a:prstGeom>
          <a:ln w="38100">
            <a:solidFill>
              <a:srgbClr val="8DC73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F277BA0-97E5-4470-BDC3-07744145D600}"/>
              </a:ext>
            </a:extLst>
          </p:cNvPr>
          <p:cNvCxnSpPr>
            <a:cxnSpLocks/>
          </p:cNvCxnSpPr>
          <p:nvPr/>
        </p:nvCxnSpPr>
        <p:spPr>
          <a:xfrm flipH="1" flipV="1">
            <a:off x="8655502" y="5438333"/>
            <a:ext cx="3017520" cy="1"/>
          </a:xfrm>
          <a:prstGeom prst="line">
            <a:avLst/>
          </a:prstGeom>
          <a:ln w="38100">
            <a:solidFill>
              <a:srgbClr val="B6DB85"/>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9B5EAA1-34D6-4ECB-AC17-1BA9F30D8E30}"/>
              </a:ext>
            </a:extLst>
          </p:cNvPr>
          <p:cNvSpPr txBox="1"/>
          <p:nvPr/>
        </p:nvSpPr>
        <p:spPr>
          <a:xfrm>
            <a:off x="5269587" y="4989492"/>
            <a:ext cx="1671958" cy="553998"/>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200"/>
              </a:spcBef>
              <a:spcAft>
                <a:spcPts val="0"/>
              </a:spcAft>
              <a:buClrTx/>
              <a:buSzPct val="100000"/>
              <a:buFontTx/>
              <a:buNone/>
              <a:tabLst/>
              <a:defRPr/>
            </a:pPr>
            <a:r>
              <a:rPr kumimoji="0" lang="en-US" b="1" i="0" u="none" strike="noStrike" kern="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Key Considerations</a:t>
            </a:r>
          </a:p>
        </p:txBody>
      </p:sp>
      <p:sp>
        <p:nvSpPr>
          <p:cNvPr id="80" name="Oval 79">
            <a:extLst>
              <a:ext uri="{FF2B5EF4-FFF2-40B4-BE49-F238E27FC236}">
                <a16:creationId xmlns:a16="http://schemas.microsoft.com/office/drawing/2014/main" id="{1FCABCD8-8FC5-463E-A84C-3C9D66C31B3F}"/>
              </a:ext>
            </a:extLst>
          </p:cNvPr>
          <p:cNvSpPr/>
          <p:nvPr/>
        </p:nvSpPr>
        <p:spPr bwMode="gray">
          <a:xfrm>
            <a:off x="5266839" y="3409334"/>
            <a:ext cx="1888877" cy="1826380"/>
          </a:xfrm>
          <a:prstGeom prst="ellipse">
            <a:avLst/>
          </a:prstGeom>
          <a:no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0" cap="none" spc="0" normalizeH="0" baseline="0" noProof="0" dirty="0">
              <a:ln>
                <a:noFill/>
              </a:ln>
              <a:solidFill>
                <a:prstClr val="white"/>
              </a:solidFill>
              <a:effectLst/>
              <a:uLnTx/>
              <a:uFillTx/>
              <a:ea typeface="Open Sans" panose="020B0606030504020204" pitchFamily="34" charset="0"/>
              <a:cs typeface="Open Sans" panose="020B0606030504020204" pitchFamily="34" charset="0"/>
            </a:endParaRPr>
          </a:p>
        </p:txBody>
      </p:sp>
      <p:sp>
        <p:nvSpPr>
          <p:cNvPr id="81" name="Rectangle 80">
            <a:extLst>
              <a:ext uri="{FF2B5EF4-FFF2-40B4-BE49-F238E27FC236}">
                <a16:creationId xmlns:a16="http://schemas.microsoft.com/office/drawing/2014/main" id="{76F186DC-4D42-4ED8-8116-41D4776D8D30}"/>
              </a:ext>
            </a:extLst>
          </p:cNvPr>
          <p:cNvSpPr/>
          <p:nvPr/>
        </p:nvSpPr>
        <p:spPr>
          <a:xfrm>
            <a:off x="604788" y="4540513"/>
            <a:ext cx="3007563" cy="830997"/>
          </a:xfrm>
          <a:prstGeom prst="rect">
            <a:avLst/>
          </a:prstGeom>
        </p:spPr>
        <p:txBody>
          <a:bodyPr wrap="square" lIns="0" tIns="0" rIns="0" bIns="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Tracking outside interests, but not discouraging </a:t>
            </a:r>
            <a:r>
              <a:rPr kumimoji="0" lang="en-US"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effective</a:t>
            </a:r>
            <a:r>
              <a:rPr kumimoji="0" lang="en-US" b="1" i="0" u="none" strike="noStrike" kern="1200" cap="none" spc="0" normalizeH="0" baseline="0" noProof="0" dirty="0">
                <a:ln>
                  <a:noFill/>
                </a:ln>
                <a:solidFill>
                  <a:srgbClr val="FF0000"/>
                </a:solidFill>
                <a:effectLst/>
                <a:uLnTx/>
                <a:uFillTx/>
                <a:ea typeface="Open Sans" panose="020B0606030504020204" pitchFamily="34" charset="0"/>
                <a:cs typeface="Open Sans" panose="020B0606030504020204" pitchFamily="34" charset="0"/>
              </a:rPr>
              <a:t> </a:t>
            </a: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involvement</a:t>
            </a:r>
            <a:endParaRPr kumimoji="0" lang="en-US"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sp>
        <p:nvSpPr>
          <p:cNvPr id="82" name="Rectangle 81">
            <a:extLst>
              <a:ext uri="{FF2B5EF4-FFF2-40B4-BE49-F238E27FC236}">
                <a16:creationId xmlns:a16="http://schemas.microsoft.com/office/drawing/2014/main" id="{816FC9E6-52E0-4108-952C-8943F54AD362}"/>
              </a:ext>
            </a:extLst>
          </p:cNvPr>
          <p:cNvSpPr/>
          <p:nvPr/>
        </p:nvSpPr>
        <p:spPr>
          <a:xfrm>
            <a:off x="8666135" y="4707003"/>
            <a:ext cx="2747167" cy="553998"/>
          </a:xfrm>
          <a:prstGeom prst="rect">
            <a:avLst/>
          </a:prstGeom>
        </p:spPr>
        <p:txBody>
          <a:bodyPr wrap="square" lIns="0" tIns="0" rIns="0" bIns="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Simplifying the approval process</a:t>
            </a:r>
            <a:endParaRPr kumimoji="0" lang="en-US"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p:txBody>
      </p:sp>
      <p:grpSp>
        <p:nvGrpSpPr>
          <p:cNvPr id="97" name="Group 192">
            <a:extLst>
              <a:ext uri="{FF2B5EF4-FFF2-40B4-BE49-F238E27FC236}">
                <a16:creationId xmlns:a16="http://schemas.microsoft.com/office/drawing/2014/main" id="{BC33BE21-7867-4D8D-85C3-A8E49A8BFFDC}"/>
              </a:ext>
            </a:extLst>
          </p:cNvPr>
          <p:cNvGrpSpPr>
            <a:grpSpLocks noChangeAspect="1"/>
          </p:cNvGrpSpPr>
          <p:nvPr/>
        </p:nvGrpSpPr>
        <p:grpSpPr bwMode="auto">
          <a:xfrm>
            <a:off x="4869154" y="2208974"/>
            <a:ext cx="640080" cy="640080"/>
            <a:chOff x="378" y="713"/>
            <a:chExt cx="340" cy="340"/>
          </a:xfrm>
          <a:solidFill>
            <a:schemeClr val="bg1"/>
          </a:solidFill>
        </p:grpSpPr>
        <p:sp>
          <p:nvSpPr>
            <p:cNvPr id="98" name="Freeform 193">
              <a:extLst>
                <a:ext uri="{FF2B5EF4-FFF2-40B4-BE49-F238E27FC236}">
                  <a16:creationId xmlns:a16="http://schemas.microsoft.com/office/drawing/2014/main" id="{7C70DE08-475A-443F-832E-6CA74F744A3A}"/>
                </a:ext>
              </a:extLst>
            </p:cNvPr>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194">
              <a:extLst>
                <a:ext uri="{FF2B5EF4-FFF2-40B4-BE49-F238E27FC236}">
                  <a16:creationId xmlns:a16="http://schemas.microsoft.com/office/drawing/2014/main" id="{D6F2B29E-42D0-4D4A-B06C-EB665A296D16}"/>
                </a:ext>
              </a:extLst>
            </p:cNvPr>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0" name="Group 902">
            <a:extLst>
              <a:ext uri="{FF2B5EF4-FFF2-40B4-BE49-F238E27FC236}">
                <a16:creationId xmlns:a16="http://schemas.microsoft.com/office/drawing/2014/main" id="{C768AD28-DA08-4B37-8C92-F5DC25F52876}"/>
              </a:ext>
            </a:extLst>
          </p:cNvPr>
          <p:cNvGrpSpPr>
            <a:grpSpLocks noChangeAspect="1"/>
          </p:cNvGrpSpPr>
          <p:nvPr/>
        </p:nvGrpSpPr>
        <p:grpSpPr bwMode="auto">
          <a:xfrm>
            <a:off x="7306538" y="3781428"/>
            <a:ext cx="640080" cy="640080"/>
            <a:chOff x="4880" y="3759"/>
            <a:chExt cx="340" cy="340"/>
          </a:xfrm>
          <a:solidFill>
            <a:schemeClr val="tx1"/>
          </a:solidFill>
        </p:grpSpPr>
        <p:sp>
          <p:nvSpPr>
            <p:cNvPr id="101" name="Freeform 903">
              <a:extLst>
                <a:ext uri="{FF2B5EF4-FFF2-40B4-BE49-F238E27FC236}">
                  <a16:creationId xmlns:a16="http://schemas.microsoft.com/office/drawing/2014/main" id="{26761279-7514-4BE2-9F78-9C1BD32A76BC}"/>
                </a:ext>
              </a:extLst>
            </p:cNvPr>
            <p:cNvSpPr>
              <a:spLocks noEditPoints="1"/>
            </p:cNvSpPr>
            <p:nvPr/>
          </p:nvSpPr>
          <p:spPr bwMode="auto">
            <a:xfrm>
              <a:off x="4880" y="375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904">
              <a:extLst>
                <a:ext uri="{FF2B5EF4-FFF2-40B4-BE49-F238E27FC236}">
                  <a16:creationId xmlns:a16="http://schemas.microsoft.com/office/drawing/2014/main" id="{BC61AC6B-8B46-4D40-85C5-E590DB73F8EC}"/>
                </a:ext>
              </a:extLst>
            </p:cNvPr>
            <p:cNvSpPr>
              <a:spLocks noEditPoints="1"/>
            </p:cNvSpPr>
            <p:nvPr/>
          </p:nvSpPr>
          <p:spPr bwMode="auto">
            <a:xfrm>
              <a:off x="4958" y="3851"/>
              <a:ext cx="199" cy="163"/>
            </a:xfrm>
            <a:custGeom>
              <a:avLst/>
              <a:gdLst>
                <a:gd name="T0" fmla="*/ 296 w 300"/>
                <a:gd name="T1" fmla="*/ 25 h 246"/>
                <a:gd name="T2" fmla="*/ 281 w 300"/>
                <a:gd name="T3" fmla="*/ 24 h 246"/>
                <a:gd name="T4" fmla="*/ 245 w 300"/>
                <a:gd name="T5" fmla="*/ 55 h 246"/>
                <a:gd name="T6" fmla="*/ 245 w 300"/>
                <a:gd name="T7" fmla="*/ 11 h 246"/>
                <a:gd name="T8" fmla="*/ 235 w 300"/>
                <a:gd name="T9" fmla="*/ 0 h 246"/>
                <a:gd name="T10" fmla="*/ 11 w 300"/>
                <a:gd name="T11" fmla="*/ 0 h 246"/>
                <a:gd name="T12" fmla="*/ 0 w 300"/>
                <a:gd name="T13" fmla="*/ 11 h 246"/>
                <a:gd name="T14" fmla="*/ 0 w 300"/>
                <a:gd name="T15" fmla="*/ 235 h 246"/>
                <a:gd name="T16" fmla="*/ 11 w 300"/>
                <a:gd name="T17" fmla="*/ 246 h 246"/>
                <a:gd name="T18" fmla="*/ 235 w 300"/>
                <a:gd name="T19" fmla="*/ 246 h 246"/>
                <a:gd name="T20" fmla="*/ 245 w 300"/>
                <a:gd name="T21" fmla="*/ 235 h 246"/>
                <a:gd name="T22" fmla="*/ 245 w 300"/>
                <a:gd name="T23" fmla="*/ 84 h 246"/>
                <a:gd name="T24" fmla="*/ 295 w 300"/>
                <a:gd name="T25" fmla="*/ 40 h 246"/>
                <a:gd name="T26" fmla="*/ 296 w 300"/>
                <a:gd name="T27" fmla="*/ 25 h 246"/>
                <a:gd name="T28" fmla="*/ 224 w 300"/>
                <a:gd name="T29" fmla="*/ 224 h 246"/>
                <a:gd name="T30" fmla="*/ 21 w 300"/>
                <a:gd name="T31" fmla="*/ 224 h 246"/>
                <a:gd name="T32" fmla="*/ 21 w 300"/>
                <a:gd name="T33" fmla="*/ 22 h 246"/>
                <a:gd name="T34" fmla="*/ 224 w 300"/>
                <a:gd name="T35" fmla="*/ 22 h 246"/>
                <a:gd name="T36" fmla="*/ 224 w 300"/>
                <a:gd name="T37" fmla="*/ 74 h 246"/>
                <a:gd name="T38" fmla="*/ 119 w 300"/>
                <a:gd name="T39" fmla="*/ 166 h 246"/>
                <a:gd name="T40" fmla="*/ 72 w 300"/>
                <a:gd name="T41" fmla="*/ 111 h 246"/>
                <a:gd name="T42" fmla="*/ 57 w 300"/>
                <a:gd name="T43" fmla="*/ 109 h 246"/>
                <a:gd name="T44" fmla="*/ 56 w 300"/>
                <a:gd name="T45" fmla="*/ 125 h 246"/>
                <a:gd name="T46" fmla="*/ 109 w 300"/>
                <a:gd name="T47" fmla="*/ 189 h 246"/>
                <a:gd name="T48" fmla="*/ 109 w 300"/>
                <a:gd name="T49" fmla="*/ 189 h 246"/>
                <a:gd name="T50" fmla="*/ 117 w 300"/>
                <a:gd name="T51" fmla="*/ 192 h 246"/>
                <a:gd name="T52" fmla="*/ 124 w 300"/>
                <a:gd name="T53" fmla="*/ 190 h 246"/>
                <a:gd name="T54" fmla="*/ 224 w 300"/>
                <a:gd name="T55" fmla="*/ 103 h 246"/>
                <a:gd name="T56" fmla="*/ 224 w 300"/>
                <a:gd name="T57" fmla="*/ 22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0" h="246">
                  <a:moveTo>
                    <a:pt x="296" y="25"/>
                  </a:moveTo>
                  <a:cubicBezTo>
                    <a:pt x="292" y="21"/>
                    <a:pt x="285" y="20"/>
                    <a:pt x="281" y="24"/>
                  </a:cubicBezTo>
                  <a:cubicBezTo>
                    <a:pt x="245" y="55"/>
                    <a:pt x="245" y="55"/>
                    <a:pt x="245" y="55"/>
                  </a:cubicBezTo>
                  <a:cubicBezTo>
                    <a:pt x="245" y="11"/>
                    <a:pt x="245" y="11"/>
                    <a:pt x="245" y="11"/>
                  </a:cubicBezTo>
                  <a:cubicBezTo>
                    <a:pt x="245" y="5"/>
                    <a:pt x="241" y="0"/>
                    <a:pt x="235" y="0"/>
                  </a:cubicBezTo>
                  <a:cubicBezTo>
                    <a:pt x="11" y="0"/>
                    <a:pt x="11" y="0"/>
                    <a:pt x="11" y="0"/>
                  </a:cubicBezTo>
                  <a:cubicBezTo>
                    <a:pt x="5" y="0"/>
                    <a:pt x="0" y="5"/>
                    <a:pt x="0" y="11"/>
                  </a:cubicBezTo>
                  <a:cubicBezTo>
                    <a:pt x="0" y="235"/>
                    <a:pt x="0" y="235"/>
                    <a:pt x="0" y="235"/>
                  </a:cubicBezTo>
                  <a:cubicBezTo>
                    <a:pt x="0" y="241"/>
                    <a:pt x="5" y="246"/>
                    <a:pt x="11" y="246"/>
                  </a:cubicBezTo>
                  <a:cubicBezTo>
                    <a:pt x="235" y="246"/>
                    <a:pt x="235" y="246"/>
                    <a:pt x="235" y="246"/>
                  </a:cubicBezTo>
                  <a:cubicBezTo>
                    <a:pt x="241" y="246"/>
                    <a:pt x="245" y="241"/>
                    <a:pt x="245" y="235"/>
                  </a:cubicBezTo>
                  <a:cubicBezTo>
                    <a:pt x="245" y="84"/>
                    <a:pt x="245" y="84"/>
                    <a:pt x="245" y="84"/>
                  </a:cubicBezTo>
                  <a:cubicBezTo>
                    <a:pt x="295" y="40"/>
                    <a:pt x="295" y="40"/>
                    <a:pt x="295" y="40"/>
                  </a:cubicBezTo>
                  <a:cubicBezTo>
                    <a:pt x="299" y="36"/>
                    <a:pt x="300" y="30"/>
                    <a:pt x="296" y="25"/>
                  </a:cubicBezTo>
                  <a:close/>
                  <a:moveTo>
                    <a:pt x="224" y="224"/>
                  </a:moveTo>
                  <a:cubicBezTo>
                    <a:pt x="21" y="224"/>
                    <a:pt x="21" y="224"/>
                    <a:pt x="21" y="224"/>
                  </a:cubicBezTo>
                  <a:cubicBezTo>
                    <a:pt x="21" y="22"/>
                    <a:pt x="21" y="22"/>
                    <a:pt x="21" y="22"/>
                  </a:cubicBezTo>
                  <a:cubicBezTo>
                    <a:pt x="224" y="22"/>
                    <a:pt x="224" y="22"/>
                    <a:pt x="224" y="22"/>
                  </a:cubicBezTo>
                  <a:cubicBezTo>
                    <a:pt x="224" y="74"/>
                    <a:pt x="224" y="74"/>
                    <a:pt x="224" y="74"/>
                  </a:cubicBezTo>
                  <a:cubicBezTo>
                    <a:pt x="119" y="166"/>
                    <a:pt x="119" y="166"/>
                    <a:pt x="119" y="166"/>
                  </a:cubicBezTo>
                  <a:cubicBezTo>
                    <a:pt x="72" y="111"/>
                    <a:pt x="72" y="111"/>
                    <a:pt x="72" y="111"/>
                  </a:cubicBezTo>
                  <a:cubicBezTo>
                    <a:pt x="68" y="106"/>
                    <a:pt x="62" y="106"/>
                    <a:pt x="57" y="109"/>
                  </a:cubicBezTo>
                  <a:cubicBezTo>
                    <a:pt x="53" y="113"/>
                    <a:pt x="52" y="120"/>
                    <a:pt x="56" y="125"/>
                  </a:cubicBezTo>
                  <a:cubicBezTo>
                    <a:pt x="109" y="189"/>
                    <a:pt x="109" y="189"/>
                    <a:pt x="109" y="189"/>
                  </a:cubicBezTo>
                  <a:cubicBezTo>
                    <a:pt x="109" y="189"/>
                    <a:pt x="109" y="189"/>
                    <a:pt x="109" y="189"/>
                  </a:cubicBezTo>
                  <a:cubicBezTo>
                    <a:pt x="111" y="191"/>
                    <a:pt x="114" y="192"/>
                    <a:pt x="117" y="192"/>
                  </a:cubicBezTo>
                  <a:cubicBezTo>
                    <a:pt x="120" y="192"/>
                    <a:pt x="122" y="191"/>
                    <a:pt x="124" y="190"/>
                  </a:cubicBezTo>
                  <a:cubicBezTo>
                    <a:pt x="224" y="103"/>
                    <a:pt x="224" y="103"/>
                    <a:pt x="224" y="103"/>
                  </a:cubicBezTo>
                  <a:lnTo>
                    <a:pt x="224" y="2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3" name="Group 917">
            <a:extLst>
              <a:ext uri="{FF2B5EF4-FFF2-40B4-BE49-F238E27FC236}">
                <a16:creationId xmlns:a16="http://schemas.microsoft.com/office/drawing/2014/main" id="{EBF3CDE8-BADF-410B-8DAE-3EA58CF5F648}"/>
              </a:ext>
            </a:extLst>
          </p:cNvPr>
          <p:cNvGrpSpPr>
            <a:grpSpLocks noChangeAspect="1"/>
          </p:cNvGrpSpPr>
          <p:nvPr/>
        </p:nvGrpSpPr>
        <p:grpSpPr bwMode="auto">
          <a:xfrm>
            <a:off x="6685507" y="2192790"/>
            <a:ext cx="640080" cy="640081"/>
            <a:chOff x="2725" y="3572"/>
            <a:chExt cx="340" cy="340"/>
          </a:xfrm>
          <a:solidFill>
            <a:schemeClr val="tx1"/>
          </a:solidFill>
        </p:grpSpPr>
        <p:sp>
          <p:nvSpPr>
            <p:cNvPr id="104" name="Freeform 918">
              <a:extLst>
                <a:ext uri="{FF2B5EF4-FFF2-40B4-BE49-F238E27FC236}">
                  <a16:creationId xmlns:a16="http://schemas.microsoft.com/office/drawing/2014/main" id="{683E22FD-ED28-4C50-8B2E-3576B34F6026}"/>
                </a:ext>
              </a:extLst>
            </p:cNvPr>
            <p:cNvSpPr>
              <a:spLocks noEditPoints="1"/>
            </p:cNvSpPr>
            <p:nvPr/>
          </p:nvSpPr>
          <p:spPr bwMode="auto">
            <a:xfrm>
              <a:off x="2789" y="3664"/>
              <a:ext cx="212" cy="156"/>
            </a:xfrm>
            <a:custGeom>
              <a:avLst/>
              <a:gdLst>
                <a:gd name="T0" fmla="*/ 266 w 320"/>
                <a:gd name="T1" fmla="*/ 235 h 235"/>
                <a:gd name="T2" fmla="*/ 10 w 320"/>
                <a:gd name="T3" fmla="*/ 235 h 235"/>
                <a:gd name="T4" fmla="*/ 0 w 320"/>
                <a:gd name="T5" fmla="*/ 224 h 235"/>
                <a:gd name="T6" fmla="*/ 0 w 320"/>
                <a:gd name="T7" fmla="*/ 54 h 235"/>
                <a:gd name="T8" fmla="*/ 10 w 320"/>
                <a:gd name="T9" fmla="*/ 43 h 235"/>
                <a:gd name="T10" fmla="*/ 85 w 320"/>
                <a:gd name="T11" fmla="*/ 43 h 235"/>
                <a:gd name="T12" fmla="*/ 95 w 320"/>
                <a:gd name="T13" fmla="*/ 49 h 235"/>
                <a:gd name="T14" fmla="*/ 102 w 320"/>
                <a:gd name="T15" fmla="*/ 64 h 235"/>
                <a:gd name="T16" fmla="*/ 266 w 320"/>
                <a:gd name="T17" fmla="*/ 64 h 235"/>
                <a:gd name="T18" fmla="*/ 277 w 320"/>
                <a:gd name="T19" fmla="*/ 75 h 235"/>
                <a:gd name="T20" fmla="*/ 277 w 320"/>
                <a:gd name="T21" fmla="*/ 224 h 235"/>
                <a:gd name="T22" fmla="*/ 266 w 320"/>
                <a:gd name="T23" fmla="*/ 235 h 235"/>
                <a:gd name="T24" fmla="*/ 21 w 320"/>
                <a:gd name="T25" fmla="*/ 214 h 235"/>
                <a:gd name="T26" fmla="*/ 256 w 320"/>
                <a:gd name="T27" fmla="*/ 214 h 235"/>
                <a:gd name="T28" fmla="*/ 256 w 320"/>
                <a:gd name="T29" fmla="*/ 86 h 235"/>
                <a:gd name="T30" fmla="*/ 96 w 320"/>
                <a:gd name="T31" fmla="*/ 86 h 235"/>
                <a:gd name="T32" fmla="*/ 86 w 320"/>
                <a:gd name="T33" fmla="*/ 80 h 235"/>
                <a:gd name="T34" fmla="*/ 78 w 320"/>
                <a:gd name="T35" fmla="*/ 64 h 235"/>
                <a:gd name="T36" fmla="*/ 21 w 320"/>
                <a:gd name="T37" fmla="*/ 64 h 235"/>
                <a:gd name="T38" fmla="*/ 21 w 320"/>
                <a:gd name="T39" fmla="*/ 214 h 235"/>
                <a:gd name="T40" fmla="*/ 320 w 320"/>
                <a:gd name="T41" fmla="*/ 182 h 235"/>
                <a:gd name="T42" fmla="*/ 320 w 320"/>
                <a:gd name="T43" fmla="*/ 32 h 235"/>
                <a:gd name="T44" fmla="*/ 309 w 320"/>
                <a:gd name="T45" fmla="*/ 22 h 235"/>
                <a:gd name="T46" fmla="*/ 145 w 320"/>
                <a:gd name="T47" fmla="*/ 22 h 235"/>
                <a:gd name="T48" fmla="*/ 137 w 320"/>
                <a:gd name="T49" fmla="*/ 6 h 235"/>
                <a:gd name="T50" fmla="*/ 128 w 320"/>
                <a:gd name="T51" fmla="*/ 0 h 235"/>
                <a:gd name="T52" fmla="*/ 53 w 320"/>
                <a:gd name="T53" fmla="*/ 0 h 235"/>
                <a:gd name="T54" fmla="*/ 42 w 320"/>
                <a:gd name="T55" fmla="*/ 11 h 235"/>
                <a:gd name="T56" fmla="*/ 53 w 320"/>
                <a:gd name="T57" fmla="*/ 22 h 235"/>
                <a:gd name="T58" fmla="*/ 121 w 320"/>
                <a:gd name="T59" fmla="*/ 22 h 235"/>
                <a:gd name="T60" fmla="*/ 129 w 320"/>
                <a:gd name="T61" fmla="*/ 37 h 235"/>
                <a:gd name="T62" fmla="*/ 138 w 320"/>
                <a:gd name="T63" fmla="*/ 43 h 235"/>
                <a:gd name="T64" fmla="*/ 298 w 320"/>
                <a:gd name="T65" fmla="*/ 43 h 235"/>
                <a:gd name="T66" fmla="*/ 298 w 320"/>
                <a:gd name="T67" fmla="*/ 182 h 235"/>
                <a:gd name="T68" fmla="*/ 309 w 320"/>
                <a:gd name="T69" fmla="*/ 192 h 235"/>
                <a:gd name="T70" fmla="*/ 320 w 320"/>
                <a:gd name="T71" fmla="*/ 18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235">
                  <a:moveTo>
                    <a:pt x="266" y="235"/>
                  </a:moveTo>
                  <a:cubicBezTo>
                    <a:pt x="10" y="235"/>
                    <a:pt x="10" y="235"/>
                    <a:pt x="10" y="235"/>
                  </a:cubicBezTo>
                  <a:cubicBezTo>
                    <a:pt x="4" y="235"/>
                    <a:pt x="0" y="230"/>
                    <a:pt x="0" y="224"/>
                  </a:cubicBezTo>
                  <a:cubicBezTo>
                    <a:pt x="0" y="54"/>
                    <a:pt x="0" y="54"/>
                    <a:pt x="0" y="54"/>
                  </a:cubicBezTo>
                  <a:cubicBezTo>
                    <a:pt x="0" y="48"/>
                    <a:pt x="4" y="43"/>
                    <a:pt x="10" y="43"/>
                  </a:cubicBezTo>
                  <a:cubicBezTo>
                    <a:pt x="85" y="43"/>
                    <a:pt x="85" y="43"/>
                    <a:pt x="85" y="43"/>
                  </a:cubicBezTo>
                  <a:cubicBezTo>
                    <a:pt x="89" y="43"/>
                    <a:pt x="93" y="45"/>
                    <a:pt x="95" y="49"/>
                  </a:cubicBezTo>
                  <a:cubicBezTo>
                    <a:pt x="102" y="64"/>
                    <a:pt x="102" y="64"/>
                    <a:pt x="102" y="64"/>
                  </a:cubicBezTo>
                  <a:cubicBezTo>
                    <a:pt x="266" y="64"/>
                    <a:pt x="266" y="64"/>
                    <a:pt x="266" y="64"/>
                  </a:cubicBezTo>
                  <a:cubicBezTo>
                    <a:pt x="272" y="64"/>
                    <a:pt x="277" y="69"/>
                    <a:pt x="277" y="75"/>
                  </a:cubicBezTo>
                  <a:cubicBezTo>
                    <a:pt x="277" y="224"/>
                    <a:pt x="277" y="224"/>
                    <a:pt x="277" y="224"/>
                  </a:cubicBezTo>
                  <a:cubicBezTo>
                    <a:pt x="277" y="230"/>
                    <a:pt x="272" y="235"/>
                    <a:pt x="266" y="235"/>
                  </a:cubicBezTo>
                  <a:close/>
                  <a:moveTo>
                    <a:pt x="21" y="214"/>
                  </a:moveTo>
                  <a:cubicBezTo>
                    <a:pt x="256" y="214"/>
                    <a:pt x="256" y="214"/>
                    <a:pt x="256" y="214"/>
                  </a:cubicBezTo>
                  <a:cubicBezTo>
                    <a:pt x="256" y="86"/>
                    <a:pt x="256" y="86"/>
                    <a:pt x="256" y="86"/>
                  </a:cubicBezTo>
                  <a:cubicBezTo>
                    <a:pt x="96" y="86"/>
                    <a:pt x="96" y="86"/>
                    <a:pt x="96" y="86"/>
                  </a:cubicBezTo>
                  <a:cubicBezTo>
                    <a:pt x="92" y="86"/>
                    <a:pt x="88" y="83"/>
                    <a:pt x="86" y="80"/>
                  </a:cubicBezTo>
                  <a:cubicBezTo>
                    <a:pt x="78" y="64"/>
                    <a:pt x="78" y="64"/>
                    <a:pt x="78" y="64"/>
                  </a:cubicBezTo>
                  <a:cubicBezTo>
                    <a:pt x="21" y="64"/>
                    <a:pt x="21" y="64"/>
                    <a:pt x="21" y="64"/>
                  </a:cubicBezTo>
                  <a:lnTo>
                    <a:pt x="21" y="214"/>
                  </a:lnTo>
                  <a:close/>
                  <a:moveTo>
                    <a:pt x="320" y="182"/>
                  </a:moveTo>
                  <a:cubicBezTo>
                    <a:pt x="320" y="32"/>
                    <a:pt x="320" y="32"/>
                    <a:pt x="320" y="32"/>
                  </a:cubicBezTo>
                  <a:cubicBezTo>
                    <a:pt x="320" y="26"/>
                    <a:pt x="315" y="22"/>
                    <a:pt x="309" y="22"/>
                  </a:cubicBezTo>
                  <a:cubicBezTo>
                    <a:pt x="145" y="22"/>
                    <a:pt x="145" y="22"/>
                    <a:pt x="145" y="22"/>
                  </a:cubicBezTo>
                  <a:cubicBezTo>
                    <a:pt x="137" y="6"/>
                    <a:pt x="137" y="6"/>
                    <a:pt x="137" y="6"/>
                  </a:cubicBezTo>
                  <a:cubicBezTo>
                    <a:pt x="135" y="3"/>
                    <a:pt x="132" y="0"/>
                    <a:pt x="128" y="0"/>
                  </a:cubicBezTo>
                  <a:cubicBezTo>
                    <a:pt x="53" y="0"/>
                    <a:pt x="53" y="0"/>
                    <a:pt x="53" y="0"/>
                  </a:cubicBezTo>
                  <a:cubicBezTo>
                    <a:pt x="47" y="0"/>
                    <a:pt x="42" y="5"/>
                    <a:pt x="42" y="11"/>
                  </a:cubicBezTo>
                  <a:cubicBezTo>
                    <a:pt x="42" y="17"/>
                    <a:pt x="47" y="22"/>
                    <a:pt x="53" y="22"/>
                  </a:cubicBezTo>
                  <a:cubicBezTo>
                    <a:pt x="121" y="22"/>
                    <a:pt x="121" y="22"/>
                    <a:pt x="121" y="22"/>
                  </a:cubicBezTo>
                  <a:cubicBezTo>
                    <a:pt x="129" y="37"/>
                    <a:pt x="129" y="37"/>
                    <a:pt x="129" y="37"/>
                  </a:cubicBezTo>
                  <a:cubicBezTo>
                    <a:pt x="131" y="41"/>
                    <a:pt x="134" y="43"/>
                    <a:pt x="138" y="43"/>
                  </a:cubicBezTo>
                  <a:cubicBezTo>
                    <a:pt x="298" y="43"/>
                    <a:pt x="298" y="43"/>
                    <a:pt x="298" y="43"/>
                  </a:cubicBezTo>
                  <a:cubicBezTo>
                    <a:pt x="298" y="182"/>
                    <a:pt x="298" y="182"/>
                    <a:pt x="298" y="182"/>
                  </a:cubicBezTo>
                  <a:cubicBezTo>
                    <a:pt x="298" y="188"/>
                    <a:pt x="303" y="192"/>
                    <a:pt x="309" y="192"/>
                  </a:cubicBezTo>
                  <a:cubicBezTo>
                    <a:pt x="315" y="192"/>
                    <a:pt x="320" y="188"/>
                    <a:pt x="320" y="1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919">
              <a:extLst>
                <a:ext uri="{FF2B5EF4-FFF2-40B4-BE49-F238E27FC236}">
                  <a16:creationId xmlns:a16="http://schemas.microsoft.com/office/drawing/2014/main" id="{32167169-FC6E-40CC-B5F9-414820337722}"/>
                </a:ext>
              </a:extLst>
            </p:cNvPr>
            <p:cNvSpPr>
              <a:spLocks noEditPoints="1"/>
            </p:cNvSpPr>
            <p:nvPr/>
          </p:nvSpPr>
          <p:spPr bwMode="auto">
            <a:xfrm>
              <a:off x="2725" y="357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6" name="Group 795">
            <a:extLst>
              <a:ext uri="{FF2B5EF4-FFF2-40B4-BE49-F238E27FC236}">
                <a16:creationId xmlns:a16="http://schemas.microsoft.com/office/drawing/2014/main" id="{10304B11-A66B-40B4-AE8B-EB14FECA1C7D}"/>
              </a:ext>
            </a:extLst>
          </p:cNvPr>
          <p:cNvGrpSpPr>
            <a:grpSpLocks noChangeAspect="1"/>
          </p:cNvGrpSpPr>
          <p:nvPr/>
        </p:nvGrpSpPr>
        <p:grpSpPr bwMode="auto">
          <a:xfrm>
            <a:off x="4341853" y="3781437"/>
            <a:ext cx="640083" cy="640081"/>
            <a:chOff x="7361" y="3009"/>
            <a:chExt cx="340" cy="340"/>
          </a:xfrm>
          <a:solidFill>
            <a:schemeClr val="bg1"/>
          </a:solidFill>
        </p:grpSpPr>
        <p:sp>
          <p:nvSpPr>
            <p:cNvPr id="107" name="Freeform 796">
              <a:extLst>
                <a:ext uri="{FF2B5EF4-FFF2-40B4-BE49-F238E27FC236}">
                  <a16:creationId xmlns:a16="http://schemas.microsoft.com/office/drawing/2014/main" id="{AA31BF85-B91D-4B4C-A020-A01C3DC605B1}"/>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797">
              <a:extLst>
                <a:ext uri="{FF2B5EF4-FFF2-40B4-BE49-F238E27FC236}">
                  <a16:creationId xmlns:a16="http://schemas.microsoft.com/office/drawing/2014/main" id="{BE59191F-5E62-49C0-844D-5897005D8A74}"/>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798">
              <a:extLst>
                <a:ext uri="{FF2B5EF4-FFF2-40B4-BE49-F238E27FC236}">
                  <a16:creationId xmlns:a16="http://schemas.microsoft.com/office/drawing/2014/main" id="{5BB324B5-B569-4CF9-825F-534163FB8798}"/>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799">
              <a:extLst>
                <a:ext uri="{FF2B5EF4-FFF2-40B4-BE49-F238E27FC236}">
                  <a16:creationId xmlns:a16="http://schemas.microsoft.com/office/drawing/2014/main" id="{DBBA6DCA-0689-45DF-A2D4-5D60C0FEA74F}"/>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800">
              <a:extLst>
                <a:ext uri="{FF2B5EF4-FFF2-40B4-BE49-F238E27FC236}">
                  <a16:creationId xmlns:a16="http://schemas.microsoft.com/office/drawing/2014/main" id="{EBAAC228-42C6-4405-9009-8CA776E9EF8D}"/>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801">
              <a:extLst>
                <a:ext uri="{FF2B5EF4-FFF2-40B4-BE49-F238E27FC236}">
                  <a16:creationId xmlns:a16="http://schemas.microsoft.com/office/drawing/2014/main" id="{9E3198B1-5806-4338-8F8B-39292419D74F}"/>
                </a:ext>
              </a:extLst>
            </p:cNvPr>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802">
              <a:extLst>
                <a:ext uri="{FF2B5EF4-FFF2-40B4-BE49-F238E27FC236}">
                  <a16:creationId xmlns:a16="http://schemas.microsoft.com/office/drawing/2014/main" id="{4BFA79BD-51D9-4A95-877E-012751E7F09F}"/>
                </a:ext>
              </a:extLst>
            </p:cNvPr>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22499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Polling Question #4</a:t>
            </a:r>
          </a:p>
        </p:txBody>
      </p:sp>
      <p:sp>
        <p:nvSpPr>
          <p:cNvPr id="10" name="TextBox 9">
            <a:extLst>
              <a:ext uri="{FF2B5EF4-FFF2-40B4-BE49-F238E27FC236}">
                <a16:creationId xmlns:a16="http://schemas.microsoft.com/office/drawing/2014/main" id="{7ED09DC8-3630-4B46-BDFC-FCB348001EDB}"/>
              </a:ext>
            </a:extLst>
          </p:cNvPr>
          <p:cNvSpPr txBox="1"/>
          <p:nvPr/>
        </p:nvSpPr>
        <p:spPr>
          <a:xfrm>
            <a:off x="423607" y="2392927"/>
            <a:ext cx="10009365" cy="1754326"/>
          </a:xfrm>
          <a:prstGeom prst="rect">
            <a:avLst/>
          </a:prstGeom>
          <a:noFill/>
        </p:spPr>
        <p:txBody>
          <a:bodyPr wrap="square" rtlCol="0">
            <a:spAutoFit/>
          </a:bodyPr>
          <a:lstStyle/>
          <a:p>
            <a:pPr marR="0" lvl="0">
              <a:spcBef>
                <a:spcPts val="0"/>
              </a:spcBef>
              <a:spcAft>
                <a:spcPts val="0"/>
              </a:spcAft>
            </a:pPr>
            <a:r>
              <a:rPr lang="en-US" sz="1800" b="1" dirty="0">
                <a:effectLst/>
                <a:ea typeface="Times New Roman" panose="02020603050405020304" pitchFamily="18" charset="0"/>
              </a:rPr>
              <a:t>Which of the following questions should be asked to evaluate COI/COC at your institution?</a:t>
            </a:r>
            <a:endParaRPr lang="en-US" dirty="0">
              <a:effectLst/>
              <a:ea typeface="Times New Roman" panose="02020603050405020304" pitchFamily="18" charset="0"/>
            </a:endParaRPr>
          </a:p>
          <a:p>
            <a:pPr marL="800100" lvl="1" indent="-342900">
              <a:buAutoNum type="alphaLcPeriod"/>
            </a:pPr>
            <a:r>
              <a:rPr lang="en-US" dirty="0">
                <a:effectLst/>
                <a:ea typeface="Times New Roman" panose="02020603050405020304" pitchFamily="18" charset="0"/>
              </a:rPr>
              <a:t>What is the impact of non-compliance?</a:t>
            </a:r>
          </a:p>
          <a:p>
            <a:pPr marL="800100" lvl="1" indent="-342900">
              <a:buAutoNum type="alphaLcPeriod"/>
            </a:pPr>
            <a:r>
              <a:rPr lang="en-US" dirty="0">
                <a:effectLst/>
                <a:ea typeface="Times New Roman" panose="02020603050405020304" pitchFamily="18" charset="0"/>
              </a:rPr>
              <a:t>What is the reporting requirement frequency?</a:t>
            </a:r>
          </a:p>
          <a:p>
            <a:pPr marL="800100" lvl="1" indent="-342900">
              <a:buAutoNum type="alphaLcPeriod"/>
            </a:pPr>
            <a:r>
              <a:rPr lang="en-US" dirty="0">
                <a:effectLst/>
                <a:ea typeface="Times New Roman" panose="02020603050405020304" pitchFamily="18" charset="0"/>
              </a:rPr>
              <a:t>How is it determined which interests/commitments are acceptable?</a:t>
            </a:r>
          </a:p>
          <a:p>
            <a:pPr lvl="1"/>
            <a:r>
              <a:rPr lang="en-US" dirty="0">
                <a:effectLst/>
                <a:ea typeface="Times New Roman" panose="02020603050405020304" pitchFamily="18" charset="0"/>
              </a:rPr>
              <a:t>d.   All of the above.</a:t>
            </a:r>
          </a:p>
          <a:p>
            <a:pPr marL="800100" lvl="1" indent="-342900">
              <a:buAutoNum type="alphaLcPeriod"/>
            </a:pPr>
            <a:endParaRPr lang="en-US" dirty="0">
              <a:effectLst/>
              <a:ea typeface="Times New Roman" panose="02020603050405020304" pitchFamily="18" charset="0"/>
            </a:endParaRPr>
          </a:p>
        </p:txBody>
      </p:sp>
    </p:spTree>
    <p:extLst>
      <p:ext uri="{BB962C8B-B14F-4D97-AF65-F5344CB8AC3E}">
        <p14:creationId xmlns:p14="http://schemas.microsoft.com/office/powerpoint/2010/main" val="50603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92636"/>
          </a:xfrm>
          <a:prstGeom prst="rect">
            <a:avLst/>
          </a:prstGeom>
        </p:spPr>
      </p:pic>
      <p:sp>
        <p:nvSpPr>
          <p:cNvPr id="16" name="Text Box 10">
            <a:extLst>
              <a:ext uri="{FF2B5EF4-FFF2-40B4-BE49-F238E27FC236}">
                <a16:creationId xmlns:a16="http://schemas.microsoft.com/office/drawing/2014/main" id="{1493B8A9-8C3A-48F1-898B-6B92E295AD7B}"/>
              </a:ext>
            </a:extLst>
          </p:cNvPr>
          <p:cNvSpPr txBox="1">
            <a:spLocks noChangeArrowheads="1"/>
          </p:cNvSpPr>
          <p:nvPr/>
        </p:nvSpPr>
        <p:spPr bwMode="auto">
          <a:xfrm>
            <a:off x="5139120" y="4026478"/>
            <a:ext cx="1854097" cy="56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5270" tIns="15270" rIns="15270" bIns="15270" numCol="1" anchor="t" anchorCtr="0" compatLnSpc="1">
            <a:prstTxWarp prst="textNoShape">
              <a:avLst/>
            </a:prstTxWarp>
          </a:bodyPr>
          <a:lstStyle/>
          <a:p>
            <a:pPr defTabSz="385753">
              <a:defRPr/>
            </a:pPr>
            <a:r>
              <a:rPr lang="en-US" sz="1000" dirty="0">
                <a:latin typeface="Times New Roman" panose="02020603050405020304" pitchFamily="18" charset="0"/>
                <a:cs typeface="Times New Roman" panose="02020603050405020304" pitchFamily="18" charset="0"/>
              </a:rPr>
              <a:t>ACUA Virtual Learning Director</a:t>
            </a:r>
          </a:p>
          <a:p>
            <a:pPr defTabSz="385753">
              <a:defRPr/>
            </a:pPr>
            <a:r>
              <a:rPr lang="en-US" sz="1000" i="1" dirty="0">
                <a:latin typeface="Times New Roman" panose="02020603050405020304" pitchFamily="18" charset="0"/>
                <a:cs typeface="Times New Roman" panose="02020603050405020304" pitchFamily="18" charset="0"/>
              </a:rPr>
              <a:t>Lisa Gendusa, CIA, CFE</a:t>
            </a:r>
          </a:p>
          <a:p>
            <a:pPr defTabSz="385753">
              <a:defRPr/>
            </a:pPr>
            <a:r>
              <a:rPr lang="en-US" sz="1000" i="1" dirty="0">
                <a:latin typeface="Times New Roman" panose="02020603050405020304" pitchFamily="18" charset="0"/>
                <a:cs typeface="Times New Roman" panose="02020603050405020304" pitchFamily="18" charset="0"/>
              </a:rPr>
              <a:t>Internal Auditor</a:t>
            </a:r>
          </a:p>
          <a:p>
            <a:pPr defTabSz="385753">
              <a:defRPr/>
            </a:pPr>
            <a:r>
              <a:rPr lang="en-US" sz="1000" i="1" dirty="0">
                <a:latin typeface="Times New Roman" panose="02020603050405020304" pitchFamily="18" charset="0"/>
                <a:cs typeface="Times New Roman" panose="02020603050405020304" pitchFamily="18" charset="0"/>
              </a:rPr>
              <a:t>Texas State University System  </a:t>
            </a:r>
          </a:p>
        </p:txBody>
      </p:sp>
      <p:sp>
        <p:nvSpPr>
          <p:cNvPr id="18" name="TextBox 17"/>
          <p:cNvSpPr txBox="1"/>
          <p:nvPr/>
        </p:nvSpPr>
        <p:spPr>
          <a:xfrm>
            <a:off x="2667001" y="2983398"/>
            <a:ext cx="1721361" cy="646331"/>
          </a:xfrm>
          <a:prstGeom prst="rect">
            <a:avLst/>
          </a:prstGeom>
          <a:noFill/>
        </p:spPr>
        <p:txBody>
          <a:bodyPr wrap="square" rtlCol="0">
            <a:spAutoFit/>
          </a:bodyPr>
          <a:lstStyle/>
          <a:p>
            <a:pPr marL="160731" indent="-102867">
              <a:buFont typeface="Wingdings" panose="05000000000000000000" pitchFamily="2" charset="2"/>
              <a:buChar char="§"/>
            </a:pPr>
            <a:r>
              <a:rPr lang="en-US" sz="1200" dirty="0">
                <a:latin typeface="Arial" panose="020B0604020202020204" pitchFamily="34" charset="0"/>
                <a:cs typeface="Arial" panose="020B0604020202020204" pitchFamily="34" charset="0"/>
              </a:rPr>
              <a:t>Don’t forget to connect with us on social media!</a:t>
            </a:r>
          </a:p>
        </p:txBody>
      </p:sp>
      <p:pic>
        <p:nvPicPr>
          <p:cNvPr id="4" name="Picture 3"/>
          <p:cNvPicPr>
            <a:picLocks noChangeAspect="1"/>
          </p:cNvPicPr>
          <p:nvPr/>
        </p:nvPicPr>
        <p:blipFill>
          <a:blip r:embed="rId4"/>
          <a:stretch>
            <a:fillRect/>
          </a:stretch>
        </p:blipFill>
        <p:spPr>
          <a:xfrm>
            <a:off x="2811871" y="3937401"/>
            <a:ext cx="1524827" cy="744262"/>
          </a:xfrm>
          <a:prstGeom prst="rect">
            <a:avLst/>
          </a:prstGeom>
        </p:spPr>
      </p:pic>
      <p:pic>
        <p:nvPicPr>
          <p:cNvPr id="17" name="Picture 16">
            <a:extLst>
              <a:ext uri="{FF2B5EF4-FFF2-40B4-BE49-F238E27FC236}">
                <a16:creationId xmlns:a16="http://schemas.microsoft.com/office/drawing/2014/main" id="{225061B0-907B-48A0-BEFA-274108796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1871" y="1981202"/>
            <a:ext cx="1568959" cy="782065"/>
          </a:xfrm>
          <a:prstGeom prst="rect">
            <a:avLst/>
          </a:prstGeom>
        </p:spPr>
      </p:pic>
      <p:sp>
        <p:nvSpPr>
          <p:cNvPr id="11" name="Text Box 10">
            <a:extLst>
              <a:ext uri="{FF2B5EF4-FFF2-40B4-BE49-F238E27FC236}">
                <a16:creationId xmlns:a16="http://schemas.microsoft.com/office/drawing/2014/main" id="{CDD6F6BC-EB7B-46A7-9F34-2C285C440280}"/>
              </a:ext>
            </a:extLst>
          </p:cNvPr>
          <p:cNvSpPr txBox="1">
            <a:spLocks noChangeArrowheads="1"/>
          </p:cNvSpPr>
          <p:nvPr/>
        </p:nvSpPr>
        <p:spPr bwMode="auto">
          <a:xfrm>
            <a:off x="7242123" y="4005815"/>
            <a:ext cx="2138006" cy="74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5270" tIns="15270" rIns="15270" bIns="15270" numCol="1" anchor="t" anchorCtr="0" compatLnSpc="1">
            <a:prstTxWarp prst="textNoShape">
              <a:avLst/>
            </a:prstTxWarp>
          </a:bodyPr>
          <a:lstStyle/>
          <a:p>
            <a:pPr defTabSz="385753">
              <a:defRPr/>
            </a:pPr>
            <a:r>
              <a:rPr lang="en-US" sz="1000" dirty="0">
                <a:latin typeface="Times New Roman" panose="02020603050405020304" pitchFamily="18" charset="0"/>
                <a:cs typeface="Times New Roman" panose="02020603050405020304" pitchFamily="18" charset="0"/>
              </a:rPr>
              <a:t>ACUA Virtual Learning Volunteer</a:t>
            </a:r>
          </a:p>
          <a:p>
            <a:pPr defTabSz="385753">
              <a:defRPr/>
            </a:pPr>
            <a:r>
              <a:rPr lang="en-US" sz="1000" i="1" dirty="0">
                <a:latin typeface="Times New Roman" panose="02020603050405020304" pitchFamily="18" charset="0"/>
                <a:cs typeface="Times New Roman" panose="02020603050405020304" pitchFamily="18" charset="0"/>
              </a:rPr>
              <a:t>Jonathan Stadig</a:t>
            </a:r>
          </a:p>
          <a:p>
            <a:pPr defTabSz="385753">
              <a:defRPr/>
            </a:pPr>
            <a:r>
              <a:rPr lang="en-US" sz="1000" i="1" dirty="0">
                <a:latin typeface="Times New Roman" panose="02020603050405020304" pitchFamily="18" charset="0"/>
                <a:cs typeface="Times New Roman" panose="02020603050405020304" pitchFamily="18" charset="0"/>
              </a:rPr>
              <a:t>Senior Auditor</a:t>
            </a:r>
          </a:p>
          <a:p>
            <a:pPr defTabSz="385753">
              <a:defRPr/>
            </a:pPr>
            <a:r>
              <a:rPr lang="en-US" sz="1000" i="1" dirty="0">
                <a:latin typeface="Times New Roman" panose="02020603050405020304" pitchFamily="18" charset="0"/>
                <a:cs typeface="Times New Roman" panose="02020603050405020304" pitchFamily="18" charset="0"/>
              </a:rPr>
              <a:t>University of Massachusetts</a:t>
            </a:r>
          </a:p>
        </p:txBody>
      </p:sp>
      <p:pic>
        <p:nvPicPr>
          <p:cNvPr id="6" name="Picture 5" descr="A picture containing person, person, wearing, glasses&#10;&#10;Description automatically generated">
            <a:extLst>
              <a:ext uri="{FF2B5EF4-FFF2-40B4-BE49-F238E27FC236}">
                <a16:creationId xmlns:a16="http://schemas.microsoft.com/office/drawing/2014/main" id="{189D0471-D415-2D7C-EA07-61619B049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123" y="2147516"/>
            <a:ext cx="1454727" cy="1845425"/>
          </a:xfrm>
          <a:prstGeom prst="rect">
            <a:avLst/>
          </a:prstGeom>
        </p:spPr>
      </p:pic>
      <p:pic>
        <p:nvPicPr>
          <p:cNvPr id="5" name="Picture 4" descr="A picture containing person, wall, person&#10;&#10;Description automatically generated">
            <a:extLst>
              <a:ext uri="{FF2B5EF4-FFF2-40B4-BE49-F238E27FC236}">
                <a16:creationId xmlns:a16="http://schemas.microsoft.com/office/drawing/2014/main" id="{25113C28-F045-B1AA-8B28-11E45FC2E22A}"/>
              </a:ext>
            </a:extLst>
          </p:cNvPr>
          <p:cNvPicPr>
            <a:picLocks noChangeAspect="1"/>
          </p:cNvPicPr>
          <p:nvPr/>
        </p:nvPicPr>
        <p:blipFill rotWithShape="1">
          <a:blip r:embed="rId7">
            <a:extLst>
              <a:ext uri="{28A0092B-C50C-407E-A947-70E740481C1C}">
                <a14:useLocalDpi xmlns:a14="http://schemas.microsoft.com/office/drawing/2010/main" val="0"/>
              </a:ext>
            </a:extLst>
          </a:blip>
          <a:srcRect t="14345"/>
          <a:stretch/>
        </p:blipFill>
        <p:spPr>
          <a:xfrm>
            <a:off x="5271149" y="2147516"/>
            <a:ext cx="1567232" cy="1789885"/>
          </a:xfrm>
          <a:prstGeom prst="rect">
            <a:avLst/>
          </a:prstGeom>
        </p:spPr>
      </p:pic>
    </p:spTree>
    <p:extLst>
      <p:ext uri="{BB962C8B-B14F-4D97-AF65-F5344CB8AC3E}">
        <p14:creationId xmlns:p14="http://schemas.microsoft.com/office/powerpoint/2010/main" val="1577808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B2C3871-94EA-4CD3-95B6-4A6973535E3D}"/>
              </a:ext>
            </a:extLst>
          </p:cNvPr>
          <p:cNvSpPr/>
          <p:nvPr/>
        </p:nvSpPr>
        <p:spPr>
          <a:xfrm>
            <a:off x="191588" y="2157548"/>
            <a:ext cx="7149737" cy="2542903"/>
          </a:xfrm>
          <a:prstGeom prst="rect">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D09DC8-3630-4B46-BDFC-FCB348001EDB}"/>
              </a:ext>
            </a:extLst>
          </p:cNvPr>
          <p:cNvSpPr txBox="1"/>
          <p:nvPr/>
        </p:nvSpPr>
        <p:spPr>
          <a:xfrm>
            <a:off x="495528" y="2459503"/>
            <a:ext cx="6917717" cy="1938992"/>
          </a:xfrm>
          <a:prstGeom prst="rect">
            <a:avLst/>
          </a:prstGeom>
          <a:noFill/>
        </p:spPr>
        <p:txBody>
          <a:bodyPr wrap="square" rtlCol="0">
            <a:spAutoFit/>
          </a:bodyPr>
          <a:lstStyle/>
          <a:p>
            <a:r>
              <a:rPr lang="en-US" sz="4000" b="1" dirty="0">
                <a:solidFill>
                  <a:schemeClr val="bg1"/>
                </a:solidFill>
                <a:latin typeface="+mj-lt"/>
              </a:rPr>
              <a:t>Discussion</a:t>
            </a:r>
          </a:p>
          <a:p>
            <a:endParaRPr lang="en-US" sz="4000" b="1" dirty="0">
              <a:solidFill>
                <a:schemeClr val="bg1"/>
              </a:solidFill>
              <a:latin typeface="+mj-lt"/>
            </a:endParaRPr>
          </a:p>
          <a:p>
            <a:r>
              <a:rPr lang="en-US" sz="4000" b="1" dirty="0">
                <a:solidFill>
                  <a:schemeClr val="bg1"/>
                </a:solidFill>
                <a:latin typeface="+mj-lt"/>
              </a:rPr>
              <a:t>Q&amp;A</a:t>
            </a:r>
          </a:p>
        </p:txBody>
      </p:sp>
    </p:spTree>
    <p:extLst>
      <p:ext uri="{BB962C8B-B14F-4D97-AF65-F5344CB8AC3E}">
        <p14:creationId xmlns:p14="http://schemas.microsoft.com/office/powerpoint/2010/main" val="484052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ED09DC8-3630-4B46-BDFC-FCB348001EDB}"/>
              </a:ext>
            </a:extLst>
          </p:cNvPr>
          <p:cNvSpPr txBox="1"/>
          <p:nvPr/>
        </p:nvSpPr>
        <p:spPr>
          <a:xfrm>
            <a:off x="3062344" y="2821211"/>
            <a:ext cx="6917717" cy="1938992"/>
          </a:xfrm>
          <a:prstGeom prst="rect">
            <a:avLst/>
          </a:prstGeom>
          <a:noFill/>
        </p:spPr>
        <p:txBody>
          <a:bodyPr wrap="square" rtlCol="0">
            <a:spAutoFit/>
          </a:bodyPr>
          <a:lstStyle/>
          <a:p>
            <a:r>
              <a:rPr lang="en-US" sz="4000" b="1">
                <a:solidFill>
                  <a:schemeClr val="bg1"/>
                </a:solidFill>
                <a:latin typeface="+mj-lt"/>
              </a:rPr>
              <a:t>Discussion</a:t>
            </a:r>
          </a:p>
          <a:p>
            <a:endParaRPr lang="en-US" sz="4000" b="1">
              <a:solidFill>
                <a:schemeClr val="bg1"/>
              </a:solidFill>
              <a:latin typeface="+mj-lt"/>
            </a:endParaRPr>
          </a:p>
          <a:p>
            <a:r>
              <a:rPr lang="en-US" sz="4000" b="1">
                <a:solidFill>
                  <a:schemeClr val="bg1"/>
                </a:solidFill>
                <a:latin typeface="+mj-lt"/>
              </a:rPr>
              <a:t>Q&amp;A</a:t>
            </a:r>
            <a:endParaRPr lang="en-US" sz="4000" b="1" dirty="0">
              <a:solidFill>
                <a:schemeClr val="bg1"/>
              </a:solidFill>
              <a:latin typeface="+mj-lt"/>
            </a:endParaRPr>
          </a:p>
        </p:txBody>
      </p:sp>
      <p:pic>
        <p:nvPicPr>
          <p:cNvPr id="8" name="Picture 7" descr="Text&#10;&#10;Description automatically generated">
            <a:extLst>
              <a:ext uri="{FF2B5EF4-FFF2-40B4-BE49-F238E27FC236}">
                <a16:creationId xmlns:a16="http://schemas.microsoft.com/office/drawing/2014/main" id="{71D9C6CF-CC36-9883-1E05-CDA1DAB2C6E2}"/>
              </a:ext>
            </a:extLst>
          </p:cNvPr>
          <p:cNvPicPr>
            <a:picLocks noChangeAspect="1"/>
          </p:cNvPicPr>
          <p:nvPr/>
        </p:nvPicPr>
        <p:blipFill>
          <a:blip r:embed="rId4"/>
          <a:stretch>
            <a:fillRect/>
          </a:stretch>
        </p:blipFill>
        <p:spPr>
          <a:xfrm>
            <a:off x="2211939" y="577453"/>
            <a:ext cx="7948122" cy="5703094"/>
          </a:xfrm>
          <a:prstGeom prst="rect">
            <a:avLst/>
          </a:prstGeom>
        </p:spPr>
      </p:pic>
    </p:spTree>
    <p:extLst>
      <p:ext uri="{BB962C8B-B14F-4D97-AF65-F5344CB8AC3E}">
        <p14:creationId xmlns:p14="http://schemas.microsoft.com/office/powerpoint/2010/main" val="250856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ED09DC8-3630-4B46-BDFC-FCB348001EDB}"/>
              </a:ext>
            </a:extLst>
          </p:cNvPr>
          <p:cNvSpPr txBox="1"/>
          <p:nvPr/>
        </p:nvSpPr>
        <p:spPr>
          <a:xfrm>
            <a:off x="3062344" y="2821211"/>
            <a:ext cx="6917717" cy="1938992"/>
          </a:xfrm>
          <a:prstGeom prst="rect">
            <a:avLst/>
          </a:prstGeom>
          <a:noFill/>
        </p:spPr>
        <p:txBody>
          <a:bodyPr wrap="square" rtlCol="0">
            <a:spAutoFit/>
          </a:bodyPr>
          <a:lstStyle/>
          <a:p>
            <a:r>
              <a:rPr lang="en-US" sz="4000" b="1" dirty="0">
                <a:solidFill>
                  <a:schemeClr val="bg1"/>
                </a:solidFill>
                <a:latin typeface="+mj-lt"/>
              </a:rPr>
              <a:t>Discussion</a:t>
            </a:r>
          </a:p>
          <a:p>
            <a:endParaRPr lang="en-US" sz="4000" b="1" dirty="0">
              <a:solidFill>
                <a:schemeClr val="bg1"/>
              </a:solidFill>
              <a:latin typeface="+mj-lt"/>
            </a:endParaRPr>
          </a:p>
          <a:p>
            <a:r>
              <a:rPr lang="en-US" sz="4000" b="1" dirty="0">
                <a:solidFill>
                  <a:schemeClr val="bg1"/>
                </a:solidFill>
                <a:latin typeface="+mj-lt"/>
              </a:rPr>
              <a:t>Q&amp;A</a:t>
            </a:r>
          </a:p>
        </p:txBody>
      </p:sp>
      <p:pic>
        <p:nvPicPr>
          <p:cNvPr id="4" name="Picture 3" descr="Text&#10;&#10;Description automatically generated">
            <a:extLst>
              <a:ext uri="{FF2B5EF4-FFF2-40B4-BE49-F238E27FC236}">
                <a16:creationId xmlns:a16="http://schemas.microsoft.com/office/drawing/2014/main" id="{49C0AED9-3E3D-4B6D-AC83-A72DA6E03956}"/>
              </a:ext>
            </a:extLst>
          </p:cNvPr>
          <p:cNvPicPr>
            <a:picLocks noChangeAspect="1"/>
          </p:cNvPicPr>
          <p:nvPr/>
        </p:nvPicPr>
        <p:blipFill>
          <a:blip r:embed="rId4"/>
          <a:stretch>
            <a:fillRect/>
          </a:stretch>
        </p:blipFill>
        <p:spPr>
          <a:xfrm>
            <a:off x="2289336" y="714375"/>
            <a:ext cx="7444855" cy="5429250"/>
          </a:xfrm>
          <a:prstGeom prst="rect">
            <a:avLst/>
          </a:prstGeom>
        </p:spPr>
      </p:pic>
    </p:spTree>
    <p:extLst>
      <p:ext uri="{BB962C8B-B14F-4D97-AF65-F5344CB8AC3E}">
        <p14:creationId xmlns:p14="http://schemas.microsoft.com/office/powerpoint/2010/main" val="421572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ED09DC8-3630-4B46-BDFC-FCB348001EDB}"/>
              </a:ext>
            </a:extLst>
          </p:cNvPr>
          <p:cNvSpPr txBox="1"/>
          <p:nvPr/>
        </p:nvSpPr>
        <p:spPr>
          <a:xfrm>
            <a:off x="3062344" y="2821211"/>
            <a:ext cx="6917717" cy="1938992"/>
          </a:xfrm>
          <a:prstGeom prst="rect">
            <a:avLst/>
          </a:prstGeom>
          <a:noFill/>
        </p:spPr>
        <p:txBody>
          <a:bodyPr wrap="square" rtlCol="0">
            <a:spAutoFit/>
          </a:bodyPr>
          <a:lstStyle/>
          <a:p>
            <a:r>
              <a:rPr lang="en-US" sz="4000" b="1">
                <a:solidFill>
                  <a:schemeClr val="bg1"/>
                </a:solidFill>
                <a:latin typeface="+mj-lt"/>
              </a:rPr>
              <a:t>Discussion</a:t>
            </a:r>
          </a:p>
          <a:p>
            <a:endParaRPr lang="en-US" sz="4000" b="1">
              <a:solidFill>
                <a:schemeClr val="bg1"/>
              </a:solidFill>
              <a:latin typeface="+mj-lt"/>
            </a:endParaRPr>
          </a:p>
          <a:p>
            <a:r>
              <a:rPr lang="en-US" sz="4000" b="1">
                <a:solidFill>
                  <a:schemeClr val="bg1"/>
                </a:solidFill>
                <a:latin typeface="+mj-lt"/>
              </a:rPr>
              <a:t>Q&amp;A</a:t>
            </a:r>
            <a:endParaRPr lang="en-US" sz="4000" b="1" dirty="0">
              <a:solidFill>
                <a:schemeClr val="bg1"/>
              </a:solidFill>
              <a:latin typeface="+mj-lt"/>
            </a:endParaRPr>
          </a:p>
        </p:txBody>
      </p:sp>
      <p:pic>
        <p:nvPicPr>
          <p:cNvPr id="4" name="Picture 3" descr="Text&#10;&#10;Description automatically generated">
            <a:extLst>
              <a:ext uri="{FF2B5EF4-FFF2-40B4-BE49-F238E27FC236}">
                <a16:creationId xmlns:a16="http://schemas.microsoft.com/office/drawing/2014/main" id="{381DA0AA-936C-6E9C-6A3F-2C4B3F592F85}"/>
              </a:ext>
            </a:extLst>
          </p:cNvPr>
          <p:cNvPicPr>
            <a:picLocks noChangeAspect="1"/>
          </p:cNvPicPr>
          <p:nvPr/>
        </p:nvPicPr>
        <p:blipFill>
          <a:blip r:embed="rId4"/>
          <a:stretch>
            <a:fillRect/>
          </a:stretch>
        </p:blipFill>
        <p:spPr>
          <a:xfrm>
            <a:off x="2304141" y="639036"/>
            <a:ext cx="7583717" cy="5579928"/>
          </a:xfrm>
          <a:prstGeom prst="rect">
            <a:avLst/>
          </a:prstGeom>
        </p:spPr>
      </p:pic>
    </p:spTree>
    <p:extLst>
      <p:ext uri="{BB962C8B-B14F-4D97-AF65-F5344CB8AC3E}">
        <p14:creationId xmlns:p14="http://schemas.microsoft.com/office/powerpoint/2010/main" val="262811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75DA89C-E7A6-4D56-A1ED-4D42066BFC02}"/>
              </a:ext>
            </a:extLst>
          </p:cNvPr>
          <p:cNvSpPr txBox="1"/>
          <p:nvPr/>
        </p:nvSpPr>
        <p:spPr>
          <a:xfrm>
            <a:off x="661378" y="5115325"/>
            <a:ext cx="3187337" cy="646331"/>
          </a:xfrm>
          <a:prstGeom prst="rect">
            <a:avLst/>
          </a:prstGeom>
          <a:noFill/>
        </p:spPr>
        <p:txBody>
          <a:bodyPr wrap="square" rtlCol="0">
            <a:spAutoFit/>
          </a:bodyPr>
          <a:lstStyle/>
          <a:p>
            <a:r>
              <a:rPr lang="en-US" b="1" dirty="0"/>
              <a:t>Tina Griffiths</a:t>
            </a:r>
          </a:p>
          <a:p>
            <a:r>
              <a:rPr lang="en-US" dirty="0"/>
              <a:t>tgriffiths@deloitte.com</a:t>
            </a:r>
          </a:p>
        </p:txBody>
      </p:sp>
      <p:sp>
        <p:nvSpPr>
          <p:cNvPr id="11" name="TextBox 10">
            <a:extLst>
              <a:ext uri="{FF2B5EF4-FFF2-40B4-BE49-F238E27FC236}">
                <a16:creationId xmlns:a16="http://schemas.microsoft.com/office/drawing/2014/main" id="{EC06985E-0C33-4680-8D6C-58B30202E0A5}"/>
              </a:ext>
            </a:extLst>
          </p:cNvPr>
          <p:cNvSpPr txBox="1"/>
          <p:nvPr/>
        </p:nvSpPr>
        <p:spPr>
          <a:xfrm>
            <a:off x="4496014" y="5116140"/>
            <a:ext cx="3187337" cy="646331"/>
          </a:xfrm>
          <a:prstGeom prst="rect">
            <a:avLst/>
          </a:prstGeom>
          <a:noFill/>
        </p:spPr>
        <p:txBody>
          <a:bodyPr wrap="square" rtlCol="0">
            <a:spAutoFit/>
          </a:bodyPr>
          <a:lstStyle/>
          <a:p>
            <a:r>
              <a:rPr lang="en-US" b="1" dirty="0"/>
              <a:t>Tara Atkins</a:t>
            </a:r>
          </a:p>
          <a:p>
            <a:r>
              <a:rPr lang="en-US" dirty="0"/>
              <a:t>taratkins@deloitte.com</a:t>
            </a:r>
          </a:p>
        </p:txBody>
      </p:sp>
      <p:sp>
        <p:nvSpPr>
          <p:cNvPr id="12" name="TextBox 11">
            <a:extLst>
              <a:ext uri="{FF2B5EF4-FFF2-40B4-BE49-F238E27FC236}">
                <a16:creationId xmlns:a16="http://schemas.microsoft.com/office/drawing/2014/main" id="{4CC9F8B9-67B4-45F0-8444-C123058AB591}"/>
              </a:ext>
            </a:extLst>
          </p:cNvPr>
          <p:cNvSpPr txBox="1"/>
          <p:nvPr/>
        </p:nvSpPr>
        <p:spPr>
          <a:xfrm>
            <a:off x="8582034" y="5116140"/>
            <a:ext cx="3276121" cy="646331"/>
          </a:xfrm>
          <a:prstGeom prst="rect">
            <a:avLst/>
          </a:prstGeom>
          <a:noFill/>
        </p:spPr>
        <p:txBody>
          <a:bodyPr wrap="square" rtlCol="0">
            <a:spAutoFit/>
          </a:bodyPr>
          <a:lstStyle/>
          <a:p>
            <a:r>
              <a:rPr lang="en-US" b="1" dirty="0"/>
              <a:t>Lisa Palazzo</a:t>
            </a:r>
          </a:p>
          <a:p>
            <a:r>
              <a:rPr lang="en-US" dirty="0"/>
              <a:t>lxp66@case.edu</a:t>
            </a:r>
          </a:p>
        </p:txBody>
      </p:sp>
      <p:pic>
        <p:nvPicPr>
          <p:cNvPr id="13" name="Picture 12" descr="Qr code&#10;&#10;Description automatically generated">
            <a:extLst>
              <a:ext uri="{FF2B5EF4-FFF2-40B4-BE49-F238E27FC236}">
                <a16:creationId xmlns:a16="http://schemas.microsoft.com/office/drawing/2014/main" id="{19170548-E7FF-4309-B136-6353A92FDA8B}"/>
              </a:ext>
            </a:extLst>
          </p:cNvPr>
          <p:cNvPicPr>
            <a:picLocks noChangeAspect="1"/>
          </p:cNvPicPr>
          <p:nvPr/>
        </p:nvPicPr>
        <p:blipFill>
          <a:blip r:embed="rId4"/>
          <a:stretch>
            <a:fillRect/>
          </a:stretch>
        </p:blipFill>
        <p:spPr>
          <a:xfrm>
            <a:off x="8582034" y="2033666"/>
            <a:ext cx="2790667" cy="2790667"/>
          </a:xfrm>
          <a:prstGeom prst="rect">
            <a:avLst/>
          </a:prstGeom>
        </p:spPr>
      </p:pic>
      <p:pic>
        <p:nvPicPr>
          <p:cNvPr id="15" name="Picture 14" descr="Qr code&#10;&#10;Description automatically generated">
            <a:extLst>
              <a:ext uri="{FF2B5EF4-FFF2-40B4-BE49-F238E27FC236}">
                <a16:creationId xmlns:a16="http://schemas.microsoft.com/office/drawing/2014/main" id="{DCB1574D-F759-4468-ACF2-8DBEB131E7CF}"/>
              </a:ext>
            </a:extLst>
          </p:cNvPr>
          <p:cNvPicPr>
            <a:picLocks noChangeAspect="1"/>
          </p:cNvPicPr>
          <p:nvPr/>
        </p:nvPicPr>
        <p:blipFill>
          <a:blip r:embed="rId5"/>
          <a:stretch>
            <a:fillRect/>
          </a:stretch>
        </p:blipFill>
        <p:spPr>
          <a:xfrm>
            <a:off x="4496014" y="2033666"/>
            <a:ext cx="2790668" cy="2790668"/>
          </a:xfrm>
          <a:prstGeom prst="rect">
            <a:avLst/>
          </a:prstGeom>
        </p:spPr>
      </p:pic>
      <p:pic>
        <p:nvPicPr>
          <p:cNvPr id="17" name="Picture 16" descr="Qr code&#10;&#10;Description automatically generated">
            <a:extLst>
              <a:ext uri="{FF2B5EF4-FFF2-40B4-BE49-F238E27FC236}">
                <a16:creationId xmlns:a16="http://schemas.microsoft.com/office/drawing/2014/main" id="{03BA643C-C684-46DE-869C-136B666EB591}"/>
              </a:ext>
            </a:extLst>
          </p:cNvPr>
          <p:cNvPicPr>
            <a:picLocks noChangeAspect="1"/>
          </p:cNvPicPr>
          <p:nvPr/>
        </p:nvPicPr>
        <p:blipFill>
          <a:blip r:embed="rId6"/>
          <a:stretch>
            <a:fillRect/>
          </a:stretch>
        </p:blipFill>
        <p:spPr>
          <a:xfrm>
            <a:off x="661378" y="2033666"/>
            <a:ext cx="2790668" cy="2790668"/>
          </a:xfrm>
          <a:prstGeom prst="rect">
            <a:avLst/>
          </a:prstGeom>
        </p:spPr>
      </p:pic>
      <p:sp>
        <p:nvSpPr>
          <p:cNvPr id="18" name="TextBox 17">
            <a:extLst>
              <a:ext uri="{FF2B5EF4-FFF2-40B4-BE49-F238E27FC236}">
                <a16:creationId xmlns:a16="http://schemas.microsoft.com/office/drawing/2014/main" id="{ACD3195D-5E6C-44FB-9554-C9D2F690D6A2}"/>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QR Codes to LinkedIn</a:t>
            </a:r>
          </a:p>
        </p:txBody>
      </p:sp>
    </p:spTree>
    <p:extLst>
      <p:ext uri="{BB962C8B-B14F-4D97-AF65-F5344CB8AC3E}">
        <p14:creationId xmlns:p14="http://schemas.microsoft.com/office/powerpoint/2010/main" val="3047679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E1076F6-B0B2-4194-AB72-917C40DF4D11}"/>
              </a:ext>
            </a:extLst>
          </p:cNvPr>
          <p:cNvSpPr txBox="1"/>
          <p:nvPr/>
        </p:nvSpPr>
        <p:spPr>
          <a:xfrm>
            <a:off x="1223126" y="2551837"/>
            <a:ext cx="9231199" cy="3046988"/>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ahoma" panose="020B0604030504040204" pitchFamily="34" charset="0"/>
              </a:rPr>
              <a:t>This presentation contains general information only and the presenters are not, by means of this presentation, rendering accounting, business, financial, investment, legal, tax, or other professional advice or services. This presentation is not a substitute for such professional advice or services, nor should it be used as a basis for any decision or action that may affect your business. Before making any decision or taking any action that may affect your business, you should consult a qualified professional advisor.</a:t>
            </a:r>
            <a:endParaRPr lang="en-US" sz="16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ea typeface="Calibri" panose="020F0502020204030204" pitchFamily="34" charset="0"/>
                <a:cs typeface="Tahoma" panose="020B0604030504040204" pitchFamily="34" charset="0"/>
              </a:rPr>
              <a:t> </a:t>
            </a:r>
            <a:endParaRPr lang="en-US" sz="16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ea typeface="Calibri" panose="020F0502020204030204" pitchFamily="34" charset="0"/>
                <a:cs typeface="Tahoma" panose="020B0604030504040204" pitchFamily="34" charset="0"/>
              </a:rPr>
              <a:t>The presenters shall not be responsible for any loss sustained by any person who relies on this presentation. </a:t>
            </a:r>
          </a:p>
          <a:p>
            <a:pPr marL="0" marR="0">
              <a:spcBef>
                <a:spcPts val="0"/>
              </a:spcBef>
              <a:spcAft>
                <a:spcPts val="0"/>
              </a:spcAft>
            </a:pPr>
            <a:endParaRPr lang="en-US" sz="1600" dirty="0">
              <a:ea typeface="Calibri" panose="020F0502020204030204" pitchFamily="34" charset="0"/>
              <a:cs typeface="Tahoma" panose="020B0604030504040204" pitchFamily="34" charset="0"/>
            </a:endParaRPr>
          </a:p>
          <a:p>
            <a:pPr marL="0" marR="0">
              <a:spcBef>
                <a:spcPts val="0"/>
              </a:spcBef>
              <a:spcAft>
                <a:spcPts val="0"/>
              </a:spcAft>
            </a:pPr>
            <a:endParaRPr lang="en-US" sz="1600" dirty="0">
              <a:effectLst/>
              <a:ea typeface="Calibri" panose="020F0502020204030204" pitchFamily="34" charset="0"/>
              <a:cs typeface="Tahoma" panose="020B0604030504040204" pitchFamily="34" charset="0"/>
            </a:endParaRPr>
          </a:p>
          <a:p>
            <a:pPr marL="0" marR="0">
              <a:spcBef>
                <a:spcPts val="0"/>
              </a:spcBef>
              <a:spcAft>
                <a:spcPts val="0"/>
              </a:spcAft>
            </a:pPr>
            <a:r>
              <a:rPr lang="en-US" sz="1600" dirty="0">
                <a:effectLst/>
                <a:ea typeface="Calibri" panose="020F0502020204030204" pitchFamily="34" charset="0"/>
                <a:cs typeface="Times New Roman" panose="02020603050405020304" pitchFamily="18" charset="0"/>
              </a:rPr>
              <a:t>As used in this document, “Deloitte” means Deloitte &amp; Touche LLP, a subsidiary of Deloitte LLP. Please see www.deloitte.com/us/about for a detailed description of our legal structure. Certain services may not be available to attest clients under the rules and regulations of public accounting.</a:t>
            </a:r>
          </a:p>
        </p:txBody>
      </p:sp>
    </p:spTree>
    <p:extLst>
      <p:ext uri="{BB962C8B-B14F-4D97-AF65-F5344CB8AC3E}">
        <p14:creationId xmlns:p14="http://schemas.microsoft.com/office/powerpoint/2010/main" val="741309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2" name="Group 2">
            <a:extLst>
              <a:ext uri="{FF2B5EF4-FFF2-40B4-BE49-F238E27FC236}">
                <a16:creationId xmlns:a16="http://schemas.microsoft.com/office/drawing/2014/main" id="{8A638612-773A-4668-BFDD-44BB986D703B}"/>
              </a:ext>
            </a:extLst>
          </p:cNvPr>
          <p:cNvGrpSpPr>
            <a:grpSpLocks/>
          </p:cNvGrpSpPr>
          <p:nvPr/>
        </p:nvGrpSpPr>
        <p:grpSpPr bwMode="auto">
          <a:xfrm>
            <a:off x="2669682" y="1500193"/>
            <a:ext cx="84832" cy="91083"/>
            <a:chOff x="108219240" y="108985050"/>
            <a:chExt cx="151430" cy="162113"/>
          </a:xfrm>
        </p:grpSpPr>
        <p:sp>
          <p:nvSpPr>
            <p:cNvPr id="5" name="Oval 3">
              <a:extLst>
                <a:ext uri="{FF2B5EF4-FFF2-40B4-BE49-F238E27FC236}">
                  <a16:creationId xmlns:a16="http://schemas.microsoft.com/office/drawing/2014/main" id="{6DC1BBB0-313C-4D5B-AC89-C82A1CCC91D9}"/>
                </a:ext>
              </a:extLst>
            </p:cNvPr>
            <p:cNvSpPr>
              <a:spLocks noChangeArrowheads="1"/>
            </p:cNvSpPr>
            <p:nvPr/>
          </p:nvSpPr>
          <p:spPr bwMode="auto">
            <a:xfrm>
              <a:off x="108338505" y="10904929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6" name="Oval 4">
              <a:extLst>
                <a:ext uri="{FF2B5EF4-FFF2-40B4-BE49-F238E27FC236}">
                  <a16:creationId xmlns:a16="http://schemas.microsoft.com/office/drawing/2014/main" id="{E66C4722-8E80-4549-B98D-59EED5B61286}"/>
                </a:ext>
              </a:extLst>
            </p:cNvPr>
            <p:cNvSpPr>
              <a:spLocks noChangeArrowheads="1"/>
            </p:cNvSpPr>
            <p:nvPr/>
          </p:nvSpPr>
          <p:spPr bwMode="auto">
            <a:xfrm>
              <a:off x="108299197" y="109027934"/>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7" name="Oval 5">
              <a:extLst>
                <a:ext uri="{FF2B5EF4-FFF2-40B4-BE49-F238E27FC236}">
                  <a16:creationId xmlns:a16="http://schemas.microsoft.com/office/drawing/2014/main" id="{532F548D-B1E6-4D89-92A4-043B75B54507}"/>
                </a:ext>
              </a:extLst>
            </p:cNvPr>
            <p:cNvSpPr>
              <a:spLocks noChangeArrowheads="1"/>
            </p:cNvSpPr>
            <p:nvPr/>
          </p:nvSpPr>
          <p:spPr bwMode="auto">
            <a:xfrm>
              <a:off x="108299197" y="109070422"/>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8" name="Oval 6">
              <a:extLst>
                <a:ext uri="{FF2B5EF4-FFF2-40B4-BE49-F238E27FC236}">
                  <a16:creationId xmlns:a16="http://schemas.microsoft.com/office/drawing/2014/main" id="{49613A61-B637-4235-8810-2A14E1088CCD}"/>
                </a:ext>
              </a:extLst>
            </p:cNvPr>
            <p:cNvSpPr>
              <a:spLocks noChangeArrowheads="1"/>
            </p:cNvSpPr>
            <p:nvPr/>
          </p:nvSpPr>
          <p:spPr bwMode="auto">
            <a:xfrm>
              <a:off x="108259888" y="109006182"/>
              <a:ext cx="32166"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9" name="Oval 7">
              <a:extLst>
                <a:ext uri="{FF2B5EF4-FFF2-40B4-BE49-F238E27FC236}">
                  <a16:creationId xmlns:a16="http://schemas.microsoft.com/office/drawing/2014/main" id="{0CCF0365-161C-4D50-A198-3F7EFC6F71C2}"/>
                </a:ext>
              </a:extLst>
            </p:cNvPr>
            <p:cNvSpPr>
              <a:spLocks noChangeArrowheads="1"/>
            </p:cNvSpPr>
            <p:nvPr/>
          </p:nvSpPr>
          <p:spPr bwMode="auto">
            <a:xfrm>
              <a:off x="108258548" y="109091779"/>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10" name="Oval 8">
              <a:extLst>
                <a:ext uri="{FF2B5EF4-FFF2-40B4-BE49-F238E27FC236}">
                  <a16:creationId xmlns:a16="http://schemas.microsoft.com/office/drawing/2014/main" id="{D2489A9E-8D38-4592-A5C2-BE02024407D5}"/>
                </a:ext>
              </a:extLst>
            </p:cNvPr>
            <p:cNvSpPr>
              <a:spLocks noChangeArrowheads="1"/>
            </p:cNvSpPr>
            <p:nvPr/>
          </p:nvSpPr>
          <p:spPr bwMode="auto">
            <a:xfrm>
              <a:off x="108220580" y="10898505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sp>
          <p:nvSpPr>
            <p:cNvPr id="11" name="Oval 9">
              <a:extLst>
                <a:ext uri="{FF2B5EF4-FFF2-40B4-BE49-F238E27FC236}">
                  <a16:creationId xmlns:a16="http://schemas.microsoft.com/office/drawing/2014/main" id="{186B6BC1-FCF6-4246-8A64-56023B91A8FA}"/>
                </a:ext>
              </a:extLst>
            </p:cNvPr>
            <p:cNvSpPr>
              <a:spLocks noChangeArrowheads="1"/>
            </p:cNvSpPr>
            <p:nvPr/>
          </p:nvSpPr>
          <p:spPr bwMode="auto">
            <a:xfrm>
              <a:off x="108219240" y="109114876"/>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574" tIns="20574" rIns="20574" bIns="20574" numCol="1" anchor="t" anchorCtr="0" compatLnSpc="1">
              <a:prstTxWarp prst="textNoShape">
                <a:avLst/>
              </a:prstTxWarp>
            </a:bodyPr>
            <a:lstStyle/>
            <a:p>
              <a:endParaRPr lang="en-US" sz="1013"/>
            </a:p>
          </p:txBody>
        </p:sp>
      </p:grpSp>
      <p:sp>
        <p:nvSpPr>
          <p:cNvPr id="16" name="Text Box 10">
            <a:extLst>
              <a:ext uri="{FF2B5EF4-FFF2-40B4-BE49-F238E27FC236}">
                <a16:creationId xmlns:a16="http://schemas.microsoft.com/office/drawing/2014/main" id="{1493B8A9-8C3A-48F1-898B-6B92E295AD7B}"/>
              </a:ext>
            </a:extLst>
          </p:cNvPr>
          <p:cNvSpPr txBox="1">
            <a:spLocks noChangeArrowheads="1"/>
          </p:cNvSpPr>
          <p:nvPr/>
        </p:nvSpPr>
        <p:spPr bwMode="auto">
          <a:xfrm>
            <a:off x="1299214" y="2052388"/>
            <a:ext cx="9593571" cy="2962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t" anchorCtr="0" compatLnSpc="1">
            <a:prstTxWarp prst="textNoShape">
              <a:avLst/>
            </a:prstTxWarp>
          </a:bodyPr>
          <a:lstStyle/>
          <a:p>
            <a:pPr defTabSz="514337" eaLnBrk="0" fontAlgn="base" hangingPunct="0">
              <a:spcBef>
                <a:spcPct val="0"/>
              </a:spcBef>
              <a:spcAft>
                <a:spcPct val="0"/>
              </a:spcAft>
            </a:pPr>
            <a:endParaRPr lang="en-US" altLang="en-US" sz="1350" dirty="0">
              <a:latin typeface="Garamond" panose="02020404030301010803" pitchFamily="18" charset="0"/>
            </a:endParaRPr>
          </a:p>
          <a:p>
            <a:pPr lvl="0" eaLnBrk="0" fontAlgn="base" hangingPunct="0">
              <a:spcBef>
                <a:spcPct val="0"/>
              </a:spcBef>
              <a:spcAft>
                <a:spcPct val="0"/>
              </a:spcAft>
            </a:pPr>
            <a:endParaRPr lang="en-US" altLang="en-US" sz="1600" b="1" dirty="0">
              <a:latin typeface="Garamond" panose="02020404030301010803" pitchFamily="18" charset="0"/>
            </a:endParaRPr>
          </a:p>
          <a:p>
            <a:pPr lvl="0" algn="l" eaLnBrk="0" fontAlgn="base" hangingPunct="0">
              <a:spcBef>
                <a:spcPct val="0"/>
              </a:spcBef>
              <a:spcAft>
                <a:spcPct val="0"/>
              </a:spcAft>
            </a:pPr>
            <a:r>
              <a:rPr lang="en-US" altLang="en-US" sz="1600" b="1" dirty="0">
                <a:latin typeface="Garamond" panose="02020404030301010803" pitchFamily="18" charset="0"/>
              </a:rPr>
              <a:t>Webinars</a:t>
            </a:r>
          </a:p>
          <a:p>
            <a:pPr lvl="0" algn="l" eaLnBrk="0" fontAlgn="base" hangingPunct="0">
              <a:spcBef>
                <a:spcPct val="0"/>
              </a:spcBef>
              <a:spcAft>
                <a:spcPct val="0"/>
              </a:spcAft>
            </a:pPr>
            <a:r>
              <a:rPr lang="en-US" altLang="en-US" sz="1600" dirty="0">
                <a:latin typeface="Garamond" panose="02020404030301010803" pitchFamily="18" charset="0"/>
              </a:rPr>
              <a:t>	December 8, 2022 – BDO </a:t>
            </a:r>
          </a:p>
          <a:p>
            <a:pPr lvl="0" algn="l" eaLnBrk="0" fontAlgn="base" hangingPunct="0">
              <a:spcBef>
                <a:spcPct val="0"/>
              </a:spcBef>
              <a:spcAft>
                <a:spcPct val="0"/>
              </a:spcAft>
            </a:pPr>
            <a:r>
              <a:rPr lang="en-US" sz="1600" dirty="0">
                <a:effectLst/>
                <a:latin typeface="Garamond" panose="02020404030301010803" pitchFamily="18" charset="0"/>
                <a:ea typeface="Times New Roman" panose="02020603050405020304" pitchFamily="18" charset="0"/>
                <a:cs typeface="Times New Roman" panose="02020603050405020304" pitchFamily="18" charset="0"/>
              </a:rPr>
              <a:t>	Developing an Audit of Research Activities Leveraging Results of OIG and Single Audits</a:t>
            </a:r>
            <a:endParaRPr lang="en-US" altLang="en-US" sz="1600" dirty="0">
              <a:latin typeface="Garamond" panose="02020404030301010803" pitchFamily="18" charset="0"/>
            </a:endParaRPr>
          </a:p>
          <a:p>
            <a:pPr lvl="0" eaLnBrk="0" fontAlgn="base" hangingPunct="0">
              <a:spcBef>
                <a:spcPct val="0"/>
              </a:spcBef>
              <a:spcAft>
                <a:spcPct val="0"/>
              </a:spcAft>
            </a:pPr>
            <a:endParaRPr lang="en-US" altLang="en-US" sz="1600" b="1" dirty="0">
              <a:latin typeface="Garamond" panose="02020404030301010803" pitchFamily="18" charset="0"/>
            </a:endParaRPr>
          </a:p>
          <a:p>
            <a:pPr lvl="0" eaLnBrk="0" fontAlgn="base" hangingPunct="0">
              <a:spcBef>
                <a:spcPct val="0"/>
              </a:spcBef>
              <a:spcAft>
                <a:spcPct val="0"/>
              </a:spcAft>
            </a:pPr>
            <a:endParaRPr lang="en-US" altLang="en-US" sz="1600" b="1" dirty="0">
              <a:latin typeface="Garamond" panose="02020404030301010803" pitchFamily="18" charset="0"/>
            </a:endParaRPr>
          </a:p>
          <a:p>
            <a:pPr lvl="0" eaLnBrk="0" fontAlgn="base" hangingPunct="0">
              <a:spcBef>
                <a:spcPct val="0"/>
              </a:spcBef>
              <a:spcAft>
                <a:spcPct val="0"/>
              </a:spcAft>
            </a:pPr>
            <a:r>
              <a:rPr lang="en-US" altLang="en-US" sz="1600" b="1" dirty="0">
                <a:latin typeface="Garamond" panose="02020404030301010803" pitchFamily="18" charset="0"/>
              </a:rPr>
              <a:t>Audit Interactive</a:t>
            </a:r>
          </a:p>
          <a:p>
            <a:pPr lvl="0" eaLnBrk="0" fontAlgn="base" hangingPunct="0">
              <a:spcBef>
                <a:spcPct val="0"/>
              </a:spcBef>
              <a:spcAft>
                <a:spcPct val="0"/>
              </a:spcAft>
            </a:pPr>
            <a:r>
              <a:rPr lang="en-US" altLang="en-US" sz="1600" b="1" dirty="0">
                <a:latin typeface="Garamond" panose="02020404030301010803" pitchFamily="18" charset="0"/>
              </a:rPr>
              <a:t>	</a:t>
            </a:r>
            <a:r>
              <a:rPr lang="en-US" altLang="en-US" sz="1600" dirty="0">
                <a:latin typeface="Garamond" panose="02020404030301010803" pitchFamily="18" charset="0"/>
              </a:rPr>
              <a:t>March 27-29, 2023 in Denver, CO</a:t>
            </a:r>
          </a:p>
          <a:p>
            <a:pPr lvl="0" eaLnBrk="0" fontAlgn="base" hangingPunct="0">
              <a:spcBef>
                <a:spcPct val="0"/>
              </a:spcBef>
              <a:spcAft>
                <a:spcPct val="0"/>
              </a:spcAft>
            </a:pPr>
            <a:endParaRPr lang="en-US" altLang="en-US" sz="1600" b="1" dirty="0">
              <a:latin typeface="Garamond" panose="02020404030301010803" pitchFamily="18" charset="0"/>
            </a:endParaRPr>
          </a:p>
          <a:p>
            <a:pPr lvl="0" eaLnBrk="0" fontAlgn="base" hangingPunct="0">
              <a:spcBef>
                <a:spcPct val="0"/>
              </a:spcBef>
              <a:spcAft>
                <a:spcPct val="0"/>
              </a:spcAft>
            </a:pPr>
            <a:endParaRPr lang="en-US" altLang="en-US" sz="1350" b="1" dirty="0">
              <a:latin typeface="Garamond" panose="02020404030301010803" pitchFamily="18" charset="0"/>
            </a:endParaRPr>
          </a:p>
          <a:p>
            <a:pPr defTabSz="514337" eaLnBrk="0" fontAlgn="base" hangingPunct="0">
              <a:spcBef>
                <a:spcPct val="0"/>
              </a:spcBef>
              <a:spcAft>
                <a:spcPct val="0"/>
              </a:spcAft>
            </a:pPr>
            <a:endParaRPr lang="en-US" altLang="en-US" sz="1575" dirty="0">
              <a:latin typeface="Arial" panose="020B0604020202020204" pitchFamily="34" charset="0"/>
            </a:endParaRPr>
          </a:p>
        </p:txBody>
      </p:sp>
      <p:sp>
        <p:nvSpPr>
          <p:cNvPr id="4" name="TextBox 3">
            <a:extLst>
              <a:ext uri="{FF2B5EF4-FFF2-40B4-BE49-F238E27FC236}">
                <a16:creationId xmlns:a16="http://schemas.microsoft.com/office/drawing/2014/main" id="{5CB47D18-1B09-2455-A8CA-40B5C0BA3AA1}"/>
              </a:ext>
            </a:extLst>
          </p:cNvPr>
          <p:cNvSpPr txBox="1"/>
          <p:nvPr/>
        </p:nvSpPr>
        <p:spPr>
          <a:xfrm>
            <a:off x="3262746" y="1311594"/>
            <a:ext cx="5351318" cy="461665"/>
          </a:xfrm>
          <a:prstGeom prst="rect">
            <a:avLst/>
          </a:prstGeom>
          <a:noFill/>
        </p:spPr>
        <p:txBody>
          <a:bodyPr wrap="square" rtlCol="0">
            <a:spAutoFit/>
          </a:bodyPr>
          <a:lstStyle/>
          <a:p>
            <a:pPr defTabSz="514337" eaLnBrk="0" fontAlgn="base" hangingPunct="0">
              <a:spcBef>
                <a:spcPct val="0"/>
              </a:spcBef>
              <a:spcAft>
                <a:spcPct val="0"/>
              </a:spcAft>
            </a:pPr>
            <a:r>
              <a:rPr lang="en-US" altLang="en-US" sz="2400" b="1" dirty="0">
                <a:latin typeface="Garamond" panose="02020404030301010803" pitchFamily="18" charset="0"/>
              </a:rPr>
              <a:t>Upcoming ACUA Events</a:t>
            </a:r>
          </a:p>
        </p:txBody>
      </p:sp>
    </p:spTree>
    <p:extLst>
      <p:ext uri="{BB962C8B-B14F-4D97-AF65-F5344CB8AC3E}">
        <p14:creationId xmlns:p14="http://schemas.microsoft.com/office/powerpoint/2010/main" val="287896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58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107"/>
            <a:ext cx="12192000" cy="6858000"/>
          </a:xfrm>
          <a:prstGeom prst="rect">
            <a:avLst/>
          </a:prstGeom>
        </p:spPr>
      </p:pic>
      <p:grpSp>
        <p:nvGrpSpPr>
          <p:cNvPr id="2" name="Group 2">
            <a:extLst>
              <a:ext uri="{FF2B5EF4-FFF2-40B4-BE49-F238E27FC236}">
                <a16:creationId xmlns:a16="http://schemas.microsoft.com/office/drawing/2014/main" id="{8A638612-773A-4668-BFDD-44BB986D703B}"/>
              </a:ext>
            </a:extLst>
          </p:cNvPr>
          <p:cNvGrpSpPr>
            <a:grpSpLocks/>
          </p:cNvGrpSpPr>
          <p:nvPr/>
        </p:nvGrpSpPr>
        <p:grpSpPr bwMode="auto">
          <a:xfrm>
            <a:off x="4763" y="0"/>
            <a:ext cx="150812" cy="161925"/>
            <a:chOff x="108219240" y="108985050"/>
            <a:chExt cx="151430" cy="162113"/>
          </a:xfrm>
        </p:grpSpPr>
        <p:sp>
          <p:nvSpPr>
            <p:cNvPr id="5" name="Oval 3">
              <a:extLst>
                <a:ext uri="{FF2B5EF4-FFF2-40B4-BE49-F238E27FC236}">
                  <a16:creationId xmlns:a16="http://schemas.microsoft.com/office/drawing/2014/main" id="{6DC1BBB0-313C-4D5B-AC89-C82A1CCC91D9}"/>
                </a:ext>
              </a:extLst>
            </p:cNvPr>
            <p:cNvSpPr>
              <a:spLocks noChangeArrowheads="1"/>
            </p:cNvSpPr>
            <p:nvPr/>
          </p:nvSpPr>
          <p:spPr bwMode="auto">
            <a:xfrm>
              <a:off x="108338505" y="10904929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 name="Oval 4">
              <a:extLst>
                <a:ext uri="{FF2B5EF4-FFF2-40B4-BE49-F238E27FC236}">
                  <a16:creationId xmlns:a16="http://schemas.microsoft.com/office/drawing/2014/main" id="{E66C4722-8E80-4549-B98D-59EED5B61286}"/>
                </a:ext>
              </a:extLst>
            </p:cNvPr>
            <p:cNvSpPr>
              <a:spLocks noChangeArrowheads="1"/>
            </p:cNvSpPr>
            <p:nvPr/>
          </p:nvSpPr>
          <p:spPr bwMode="auto">
            <a:xfrm>
              <a:off x="108299197" y="109027934"/>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 name="Oval 5">
              <a:extLst>
                <a:ext uri="{FF2B5EF4-FFF2-40B4-BE49-F238E27FC236}">
                  <a16:creationId xmlns:a16="http://schemas.microsoft.com/office/drawing/2014/main" id="{532F548D-B1E6-4D89-92A4-043B75B54507}"/>
                </a:ext>
              </a:extLst>
            </p:cNvPr>
            <p:cNvSpPr>
              <a:spLocks noChangeArrowheads="1"/>
            </p:cNvSpPr>
            <p:nvPr/>
          </p:nvSpPr>
          <p:spPr bwMode="auto">
            <a:xfrm>
              <a:off x="108299197" y="109070422"/>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Oval 6">
              <a:extLst>
                <a:ext uri="{FF2B5EF4-FFF2-40B4-BE49-F238E27FC236}">
                  <a16:creationId xmlns:a16="http://schemas.microsoft.com/office/drawing/2014/main" id="{49613A61-B637-4235-8810-2A14E1088CCD}"/>
                </a:ext>
              </a:extLst>
            </p:cNvPr>
            <p:cNvSpPr>
              <a:spLocks noChangeArrowheads="1"/>
            </p:cNvSpPr>
            <p:nvPr/>
          </p:nvSpPr>
          <p:spPr bwMode="auto">
            <a:xfrm>
              <a:off x="108259888" y="109006182"/>
              <a:ext cx="32166"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Oval 7">
              <a:extLst>
                <a:ext uri="{FF2B5EF4-FFF2-40B4-BE49-F238E27FC236}">
                  <a16:creationId xmlns:a16="http://schemas.microsoft.com/office/drawing/2014/main" id="{0CCF0365-161C-4D50-A198-3F7EFC6F71C2}"/>
                </a:ext>
              </a:extLst>
            </p:cNvPr>
            <p:cNvSpPr>
              <a:spLocks noChangeArrowheads="1"/>
            </p:cNvSpPr>
            <p:nvPr/>
          </p:nvSpPr>
          <p:spPr bwMode="auto">
            <a:xfrm>
              <a:off x="108258548" y="109091779"/>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Oval 8">
              <a:extLst>
                <a:ext uri="{FF2B5EF4-FFF2-40B4-BE49-F238E27FC236}">
                  <a16:creationId xmlns:a16="http://schemas.microsoft.com/office/drawing/2014/main" id="{D2489A9E-8D38-4592-A5C2-BE02024407D5}"/>
                </a:ext>
              </a:extLst>
            </p:cNvPr>
            <p:cNvSpPr>
              <a:spLocks noChangeArrowheads="1"/>
            </p:cNvSpPr>
            <p:nvPr/>
          </p:nvSpPr>
          <p:spPr bwMode="auto">
            <a:xfrm>
              <a:off x="108220580" y="10898505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1" name="Oval 9">
              <a:extLst>
                <a:ext uri="{FF2B5EF4-FFF2-40B4-BE49-F238E27FC236}">
                  <a16:creationId xmlns:a16="http://schemas.microsoft.com/office/drawing/2014/main" id="{186B6BC1-FCF6-4246-8A64-56023B91A8FA}"/>
                </a:ext>
              </a:extLst>
            </p:cNvPr>
            <p:cNvSpPr>
              <a:spLocks noChangeArrowheads="1"/>
            </p:cNvSpPr>
            <p:nvPr/>
          </p:nvSpPr>
          <p:spPr bwMode="auto">
            <a:xfrm>
              <a:off x="108219240" y="109114876"/>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pic>
        <p:nvPicPr>
          <p:cNvPr id="12" name="Picture 11">
            <a:extLst>
              <a:ext uri="{FF2B5EF4-FFF2-40B4-BE49-F238E27FC236}">
                <a16:creationId xmlns:a16="http://schemas.microsoft.com/office/drawing/2014/main" id="{88FAB717-DB6D-4746-97DD-11543C07D394}"/>
              </a:ext>
            </a:extLst>
          </p:cNvPr>
          <p:cNvPicPr>
            <a:picLocks noChangeAspect="1"/>
          </p:cNvPicPr>
          <p:nvPr/>
        </p:nvPicPr>
        <p:blipFill>
          <a:blip r:embed="rId3"/>
          <a:stretch>
            <a:fillRect/>
          </a:stretch>
        </p:blipFill>
        <p:spPr>
          <a:xfrm>
            <a:off x="2155375" y="966868"/>
            <a:ext cx="452114" cy="452114"/>
          </a:xfrm>
          <a:prstGeom prst="rect">
            <a:avLst/>
          </a:prstGeom>
        </p:spPr>
      </p:pic>
      <p:pic>
        <p:nvPicPr>
          <p:cNvPr id="13" name="Picture 12">
            <a:extLst>
              <a:ext uri="{FF2B5EF4-FFF2-40B4-BE49-F238E27FC236}">
                <a16:creationId xmlns:a16="http://schemas.microsoft.com/office/drawing/2014/main" id="{21C9B066-C09C-4357-BDB2-221A445F3AB2}"/>
              </a:ext>
            </a:extLst>
          </p:cNvPr>
          <p:cNvPicPr>
            <a:picLocks noChangeAspect="1"/>
          </p:cNvPicPr>
          <p:nvPr/>
        </p:nvPicPr>
        <p:blipFill>
          <a:blip r:embed="rId3"/>
          <a:stretch>
            <a:fillRect/>
          </a:stretch>
        </p:blipFill>
        <p:spPr>
          <a:xfrm>
            <a:off x="2726511" y="990123"/>
            <a:ext cx="452114" cy="452114"/>
          </a:xfrm>
          <a:prstGeom prst="rect">
            <a:avLst/>
          </a:prstGeom>
        </p:spPr>
      </p:pic>
      <p:sp>
        <p:nvSpPr>
          <p:cNvPr id="16" name="Text Box 10">
            <a:extLst>
              <a:ext uri="{FF2B5EF4-FFF2-40B4-BE49-F238E27FC236}">
                <a16:creationId xmlns:a16="http://schemas.microsoft.com/office/drawing/2014/main" id="{1493B8A9-8C3A-48F1-898B-6B92E295AD7B}"/>
              </a:ext>
            </a:extLst>
          </p:cNvPr>
          <p:cNvSpPr txBox="1">
            <a:spLocks noChangeArrowheads="1"/>
          </p:cNvSpPr>
          <p:nvPr/>
        </p:nvSpPr>
        <p:spPr bwMode="auto">
          <a:xfrm>
            <a:off x="3297647" y="932261"/>
            <a:ext cx="8786979" cy="969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Last </a:t>
            </a:r>
            <a:r>
              <a:rPr lang="en-US" altLang="en-US" sz="3200" b="1" dirty="0">
                <a:solidFill>
                  <a:srgbClr val="000000"/>
                </a:solidFill>
                <a:latin typeface="Garamond" panose="02020404030301010803" pitchFamily="18" charset="0"/>
              </a:rPr>
              <a:t>Kick Starter Released was on October 15</a:t>
            </a:r>
            <a:r>
              <a:rPr lang="en-US" altLang="en-US" sz="3200" b="1" baseline="30000" dirty="0">
                <a:solidFill>
                  <a:srgbClr val="000000"/>
                </a:solidFill>
                <a:latin typeface="Garamond" panose="02020404030301010803" pitchFamily="18" charset="0"/>
              </a:rPr>
              <a:t>th</a:t>
            </a:r>
            <a:r>
              <a:rPr lang="en-US" altLang="en-US" sz="3200" b="1" dirty="0">
                <a:solidFill>
                  <a:srgbClr val="000000"/>
                </a:solidFill>
                <a:latin typeface="Garamond" panose="02020404030301010803" pitchFamily="18" charset="0"/>
              </a:rPr>
              <a: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225061B0-907B-48A0-BEFA-274108796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783" y="4604710"/>
            <a:ext cx="2650217" cy="1321030"/>
          </a:xfrm>
          <a:prstGeom prst="rect">
            <a:avLst/>
          </a:prstGeom>
        </p:spPr>
      </p:pic>
      <p:sp>
        <p:nvSpPr>
          <p:cNvPr id="4" name="Rectangle 3">
            <a:extLst>
              <a:ext uri="{FF2B5EF4-FFF2-40B4-BE49-F238E27FC236}">
                <a16:creationId xmlns:a16="http://schemas.microsoft.com/office/drawing/2014/main" id="{38FD2E64-217D-4893-B633-D0072FFAED0E}"/>
              </a:ext>
            </a:extLst>
          </p:cNvPr>
          <p:cNvSpPr/>
          <p:nvPr/>
        </p:nvSpPr>
        <p:spPr>
          <a:xfrm>
            <a:off x="2462645" y="2222072"/>
            <a:ext cx="9111371" cy="2062103"/>
          </a:xfrm>
          <a:prstGeom prst="rect">
            <a:avLst/>
          </a:prstGeom>
        </p:spPr>
        <p:txBody>
          <a:bodyPr wrap="square">
            <a:spAutoFit/>
          </a:bodyPr>
          <a:lstStyle/>
          <a:p>
            <a:r>
              <a:rPr lang="en-US" sz="3600" b="1" dirty="0">
                <a:latin typeface="Garamond" panose="02020404030301010803" pitchFamily="18" charset="0"/>
              </a:rPr>
              <a:t>Foreign Gift and Contract Reporting Process</a:t>
            </a:r>
          </a:p>
          <a:p>
            <a:r>
              <a:rPr lang="en-US" sz="3600" b="1" dirty="0">
                <a:latin typeface="Garamond" panose="02020404030301010803" pitchFamily="18" charset="0"/>
              </a:rPr>
              <a:t> </a:t>
            </a:r>
          </a:p>
          <a:p>
            <a:r>
              <a:rPr lang="en-US" sz="2800" dirty="0">
                <a:latin typeface="Garamond" panose="02020404030301010803" pitchFamily="18" charset="0"/>
              </a:rPr>
              <a:t>Will be available in the members-only Audit Tools</a:t>
            </a:r>
          </a:p>
          <a:p>
            <a:r>
              <a:rPr lang="en-US" sz="2800" dirty="0">
                <a:latin typeface="Garamond" panose="02020404030301010803" pitchFamily="18" charset="0"/>
              </a:rPr>
              <a:t>section of </a:t>
            </a:r>
            <a:r>
              <a:rPr lang="en-US" sz="2800" dirty="0">
                <a:latin typeface="Garamond" panose="02020404030301010803" pitchFamily="18" charset="0"/>
                <a:hlinkClick r:id="rId5"/>
              </a:rPr>
              <a:t>www.ACUA.org</a:t>
            </a:r>
            <a:endParaRPr lang="en-US" sz="2800" dirty="0">
              <a:latin typeface="Garamond" panose="02020404030301010803" pitchFamily="18" charset="0"/>
            </a:endParaRPr>
          </a:p>
        </p:txBody>
      </p:sp>
    </p:spTree>
    <p:extLst>
      <p:ext uri="{BB962C8B-B14F-4D97-AF65-F5344CB8AC3E}">
        <p14:creationId xmlns:p14="http://schemas.microsoft.com/office/powerpoint/2010/main" val="1054563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830"/>
            <a:ext cx="12192000" cy="6858000"/>
          </a:xfrm>
          <a:prstGeom prst="rect">
            <a:avLst/>
          </a:prstGeom>
        </p:spPr>
      </p:pic>
      <p:grpSp>
        <p:nvGrpSpPr>
          <p:cNvPr id="2" name="Group 2">
            <a:extLst>
              <a:ext uri="{FF2B5EF4-FFF2-40B4-BE49-F238E27FC236}">
                <a16:creationId xmlns:a16="http://schemas.microsoft.com/office/drawing/2014/main" id="{8A638612-773A-4668-BFDD-44BB986D703B}"/>
              </a:ext>
            </a:extLst>
          </p:cNvPr>
          <p:cNvGrpSpPr>
            <a:grpSpLocks/>
          </p:cNvGrpSpPr>
          <p:nvPr/>
        </p:nvGrpSpPr>
        <p:grpSpPr bwMode="auto">
          <a:xfrm>
            <a:off x="4763" y="0"/>
            <a:ext cx="150812" cy="161925"/>
            <a:chOff x="108219240" y="108985050"/>
            <a:chExt cx="151430" cy="162113"/>
          </a:xfrm>
        </p:grpSpPr>
        <p:sp>
          <p:nvSpPr>
            <p:cNvPr id="5" name="Oval 3">
              <a:extLst>
                <a:ext uri="{FF2B5EF4-FFF2-40B4-BE49-F238E27FC236}">
                  <a16:creationId xmlns:a16="http://schemas.microsoft.com/office/drawing/2014/main" id="{6DC1BBB0-313C-4D5B-AC89-C82A1CCC91D9}"/>
                </a:ext>
              </a:extLst>
            </p:cNvPr>
            <p:cNvSpPr>
              <a:spLocks noChangeArrowheads="1"/>
            </p:cNvSpPr>
            <p:nvPr/>
          </p:nvSpPr>
          <p:spPr bwMode="auto">
            <a:xfrm>
              <a:off x="108338505" y="10904929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 name="Oval 4">
              <a:extLst>
                <a:ext uri="{FF2B5EF4-FFF2-40B4-BE49-F238E27FC236}">
                  <a16:creationId xmlns:a16="http://schemas.microsoft.com/office/drawing/2014/main" id="{E66C4722-8E80-4549-B98D-59EED5B61286}"/>
                </a:ext>
              </a:extLst>
            </p:cNvPr>
            <p:cNvSpPr>
              <a:spLocks noChangeArrowheads="1"/>
            </p:cNvSpPr>
            <p:nvPr/>
          </p:nvSpPr>
          <p:spPr bwMode="auto">
            <a:xfrm>
              <a:off x="108299197" y="109027934"/>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 name="Oval 5">
              <a:extLst>
                <a:ext uri="{FF2B5EF4-FFF2-40B4-BE49-F238E27FC236}">
                  <a16:creationId xmlns:a16="http://schemas.microsoft.com/office/drawing/2014/main" id="{532F548D-B1E6-4D89-92A4-043B75B54507}"/>
                </a:ext>
              </a:extLst>
            </p:cNvPr>
            <p:cNvSpPr>
              <a:spLocks noChangeArrowheads="1"/>
            </p:cNvSpPr>
            <p:nvPr/>
          </p:nvSpPr>
          <p:spPr bwMode="auto">
            <a:xfrm>
              <a:off x="108299197" y="109070422"/>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Oval 6">
              <a:extLst>
                <a:ext uri="{FF2B5EF4-FFF2-40B4-BE49-F238E27FC236}">
                  <a16:creationId xmlns:a16="http://schemas.microsoft.com/office/drawing/2014/main" id="{49613A61-B637-4235-8810-2A14E1088CCD}"/>
                </a:ext>
              </a:extLst>
            </p:cNvPr>
            <p:cNvSpPr>
              <a:spLocks noChangeArrowheads="1"/>
            </p:cNvSpPr>
            <p:nvPr/>
          </p:nvSpPr>
          <p:spPr bwMode="auto">
            <a:xfrm>
              <a:off x="108259888" y="109006182"/>
              <a:ext cx="32166"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Oval 7">
              <a:extLst>
                <a:ext uri="{FF2B5EF4-FFF2-40B4-BE49-F238E27FC236}">
                  <a16:creationId xmlns:a16="http://schemas.microsoft.com/office/drawing/2014/main" id="{0CCF0365-161C-4D50-A198-3F7EFC6F71C2}"/>
                </a:ext>
              </a:extLst>
            </p:cNvPr>
            <p:cNvSpPr>
              <a:spLocks noChangeArrowheads="1"/>
            </p:cNvSpPr>
            <p:nvPr/>
          </p:nvSpPr>
          <p:spPr bwMode="auto">
            <a:xfrm>
              <a:off x="108258548" y="109091779"/>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Oval 8">
              <a:extLst>
                <a:ext uri="{FF2B5EF4-FFF2-40B4-BE49-F238E27FC236}">
                  <a16:creationId xmlns:a16="http://schemas.microsoft.com/office/drawing/2014/main" id="{D2489A9E-8D38-4592-A5C2-BE02024407D5}"/>
                </a:ext>
              </a:extLst>
            </p:cNvPr>
            <p:cNvSpPr>
              <a:spLocks noChangeArrowheads="1"/>
            </p:cNvSpPr>
            <p:nvPr/>
          </p:nvSpPr>
          <p:spPr bwMode="auto">
            <a:xfrm>
              <a:off x="108220580" y="108985050"/>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1" name="Oval 9">
              <a:extLst>
                <a:ext uri="{FF2B5EF4-FFF2-40B4-BE49-F238E27FC236}">
                  <a16:creationId xmlns:a16="http://schemas.microsoft.com/office/drawing/2014/main" id="{186B6BC1-FCF6-4246-8A64-56023B91A8FA}"/>
                </a:ext>
              </a:extLst>
            </p:cNvPr>
            <p:cNvSpPr>
              <a:spLocks noChangeArrowheads="1"/>
            </p:cNvSpPr>
            <p:nvPr/>
          </p:nvSpPr>
          <p:spPr bwMode="auto">
            <a:xfrm>
              <a:off x="108219240" y="109114876"/>
              <a:ext cx="32165" cy="32287"/>
            </a:xfrm>
            <a:prstGeom prst="ellipse">
              <a:avLst/>
            </a:prstGeom>
            <a:solidFill>
              <a:srgbClr val="FD1B1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pic>
        <p:nvPicPr>
          <p:cNvPr id="12" name="Picture 11">
            <a:extLst>
              <a:ext uri="{FF2B5EF4-FFF2-40B4-BE49-F238E27FC236}">
                <a16:creationId xmlns:a16="http://schemas.microsoft.com/office/drawing/2014/main" id="{88FAB717-DB6D-4746-97DD-11543C07D394}"/>
              </a:ext>
            </a:extLst>
          </p:cNvPr>
          <p:cNvPicPr>
            <a:picLocks noChangeAspect="1"/>
          </p:cNvPicPr>
          <p:nvPr/>
        </p:nvPicPr>
        <p:blipFill>
          <a:blip r:embed="rId3"/>
          <a:stretch>
            <a:fillRect/>
          </a:stretch>
        </p:blipFill>
        <p:spPr>
          <a:xfrm>
            <a:off x="2155375" y="966868"/>
            <a:ext cx="452114" cy="452114"/>
          </a:xfrm>
          <a:prstGeom prst="rect">
            <a:avLst/>
          </a:prstGeom>
        </p:spPr>
      </p:pic>
      <p:pic>
        <p:nvPicPr>
          <p:cNvPr id="13" name="Picture 12">
            <a:extLst>
              <a:ext uri="{FF2B5EF4-FFF2-40B4-BE49-F238E27FC236}">
                <a16:creationId xmlns:a16="http://schemas.microsoft.com/office/drawing/2014/main" id="{21C9B066-C09C-4357-BDB2-221A445F3AB2}"/>
              </a:ext>
            </a:extLst>
          </p:cNvPr>
          <p:cNvPicPr>
            <a:picLocks noChangeAspect="1"/>
          </p:cNvPicPr>
          <p:nvPr/>
        </p:nvPicPr>
        <p:blipFill>
          <a:blip r:embed="rId3"/>
          <a:stretch>
            <a:fillRect/>
          </a:stretch>
        </p:blipFill>
        <p:spPr>
          <a:xfrm>
            <a:off x="2726511" y="990123"/>
            <a:ext cx="452114" cy="452114"/>
          </a:xfrm>
          <a:prstGeom prst="rect">
            <a:avLst/>
          </a:prstGeom>
        </p:spPr>
      </p:pic>
      <p:sp>
        <p:nvSpPr>
          <p:cNvPr id="16" name="Text Box 10">
            <a:extLst>
              <a:ext uri="{FF2B5EF4-FFF2-40B4-BE49-F238E27FC236}">
                <a16:creationId xmlns:a16="http://schemas.microsoft.com/office/drawing/2014/main" id="{1493B8A9-8C3A-48F1-898B-6B92E295AD7B}"/>
              </a:ext>
            </a:extLst>
          </p:cNvPr>
          <p:cNvSpPr txBox="1">
            <a:spLocks noChangeArrowheads="1"/>
          </p:cNvSpPr>
          <p:nvPr/>
        </p:nvSpPr>
        <p:spPr bwMode="auto">
          <a:xfrm>
            <a:off x="3443323" y="878613"/>
            <a:ext cx="7755387" cy="1587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Garamond" panose="02020404030301010803" pitchFamily="18" charset="0"/>
              </a:rPr>
              <a:t>ACUA Kick Starters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solidFill>
                  <a:srgbClr val="000000"/>
                </a:solidFill>
                <a:latin typeface="Garamond" panose="02020404030301010803" pitchFamily="18" charset="0"/>
              </a:rPr>
              <a:t>Use a Kick Starter to launch your next audit!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225061B0-907B-48A0-BEFA-274108796B9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8625" y="4370469"/>
            <a:ext cx="3004062" cy="1497408"/>
          </a:xfrm>
          <a:prstGeom prst="rect">
            <a:avLst/>
          </a:prstGeom>
        </p:spPr>
      </p:pic>
      <p:sp>
        <p:nvSpPr>
          <p:cNvPr id="4" name="Rectangle 3">
            <a:extLst>
              <a:ext uri="{FF2B5EF4-FFF2-40B4-BE49-F238E27FC236}">
                <a16:creationId xmlns:a16="http://schemas.microsoft.com/office/drawing/2014/main" id="{38FD2E64-217D-4893-B633-D0072FFAED0E}"/>
              </a:ext>
            </a:extLst>
          </p:cNvPr>
          <p:cNvSpPr/>
          <p:nvPr/>
        </p:nvSpPr>
        <p:spPr>
          <a:xfrm>
            <a:off x="3443323" y="2350638"/>
            <a:ext cx="8486862" cy="1354217"/>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a:latin typeface="Garamond" panose="02020404030301010803" pitchFamily="18" charset="0"/>
              </a:rPr>
              <a:t>Developed by ACUA members with subject matter expertise</a:t>
            </a:r>
          </a:p>
          <a:p>
            <a:pPr marL="457200" indent="-457200">
              <a:spcAft>
                <a:spcPts val="600"/>
              </a:spcAft>
              <a:buFont typeface="Arial" panose="020B0604020202020204" pitchFamily="34" charset="0"/>
              <a:buChar char="•"/>
            </a:pPr>
            <a:r>
              <a:rPr lang="en-US" sz="2400" dirty="0">
                <a:latin typeface="Garamond" panose="02020404030301010803" pitchFamily="18" charset="0"/>
              </a:rPr>
              <a:t>Focused on higher education specific topics</a:t>
            </a:r>
          </a:p>
          <a:p>
            <a:pPr>
              <a:spcAft>
                <a:spcPts val="600"/>
              </a:spcAft>
            </a:pPr>
            <a:r>
              <a:rPr lang="en-US" sz="2400" dirty="0">
                <a:latin typeface="Garamond" panose="02020404030301010803" pitchFamily="18" charset="0"/>
                <a:hlinkClick r:id="rId5"/>
              </a:rPr>
              <a:t>https://acua.org/Audit-Tools/ACUA-Kick-Starters</a:t>
            </a:r>
            <a:endParaRPr lang="en-US" sz="2400" dirty="0">
              <a:latin typeface="Garamond" panose="02020404030301010803" pitchFamily="18" charset="0"/>
            </a:endParaRPr>
          </a:p>
        </p:txBody>
      </p:sp>
      <p:sp>
        <p:nvSpPr>
          <p:cNvPr id="14" name="TextBox 13"/>
          <p:cNvSpPr txBox="1"/>
          <p:nvPr/>
        </p:nvSpPr>
        <p:spPr>
          <a:xfrm>
            <a:off x="6669741" y="4528969"/>
            <a:ext cx="4733365" cy="1200329"/>
          </a:xfrm>
          <a:prstGeom prst="rect">
            <a:avLst/>
          </a:prstGeom>
          <a:noFill/>
        </p:spPr>
        <p:txBody>
          <a:bodyPr wrap="square" rtlCol="0">
            <a:spAutoFit/>
          </a:bodyPr>
          <a:lstStyle/>
          <a:p>
            <a:r>
              <a:rPr lang="en-US" sz="2400" dirty="0">
                <a:latin typeface="Garamond" panose="02020404030301010803" pitchFamily="18" charset="0"/>
              </a:rPr>
              <a:t>Do you have a great idea for an ACUA Kick Starter?  Contact John Winn at </a:t>
            </a:r>
            <a:r>
              <a:rPr lang="en-US" u="sng" dirty="0">
                <a:solidFill>
                  <a:srgbClr val="0563C1"/>
                </a:solidFill>
                <a:effectLst/>
                <a:latin typeface="Lucida Sans Unicode" panose="020B0602030504020204" pitchFamily="34" charset="0"/>
                <a:ea typeface="Calibri" panose="020F0502020204030204" pitchFamily="34" charset="0"/>
                <a:hlinkClick r:id="rId6"/>
              </a:rPr>
              <a:t>HJWINN@mailbox.sc.edu</a:t>
            </a:r>
            <a:r>
              <a:rPr lang="en-US" u="sng" dirty="0">
                <a:latin typeface="Garamond" panose="02020404030301010803" pitchFamily="18" charset="0"/>
              </a:rPr>
              <a:t>.</a:t>
            </a:r>
            <a:endParaRPr lang="en-US" dirty="0">
              <a:latin typeface="Garamond" panose="02020404030301010803" pitchFamily="18" charset="0"/>
            </a:endParaRPr>
          </a:p>
        </p:txBody>
      </p:sp>
    </p:spTree>
    <p:extLst>
      <p:ext uri="{BB962C8B-B14F-4D97-AF65-F5344CB8AC3E}">
        <p14:creationId xmlns:p14="http://schemas.microsoft.com/office/powerpoint/2010/main" val="370656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person, wall, posing&#10;&#10;Description automatically generated">
            <a:extLst>
              <a:ext uri="{FF2B5EF4-FFF2-40B4-BE49-F238E27FC236}">
                <a16:creationId xmlns:a16="http://schemas.microsoft.com/office/drawing/2014/main" id="{C688816B-1047-430D-9DE2-3B95156804DB}"/>
              </a:ext>
            </a:extLst>
          </p:cNvPr>
          <p:cNvPicPr>
            <a:picLocks noChangeAspect="1"/>
          </p:cNvPicPr>
          <p:nvPr/>
        </p:nvPicPr>
        <p:blipFill>
          <a:blip r:embed="rId3"/>
          <a:stretch>
            <a:fillRect/>
          </a:stretch>
        </p:blipFill>
        <p:spPr>
          <a:xfrm>
            <a:off x="8300202" y="1781332"/>
            <a:ext cx="2293801" cy="2286000"/>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2AF80B2D-BACC-41C7-A275-054850DFBC3A}"/>
              </a:ext>
            </a:extLst>
          </p:cNvPr>
          <p:cNvPicPr>
            <a:picLocks noChangeAspect="1"/>
          </p:cNvPicPr>
          <p:nvPr/>
        </p:nvPicPr>
        <p:blipFill rotWithShape="1">
          <a:blip r:embed="rId4"/>
          <a:srcRect l="6220" t="1683" r="3815" b="11918"/>
          <a:stretch/>
        </p:blipFill>
        <p:spPr>
          <a:xfrm>
            <a:off x="4948144" y="1781332"/>
            <a:ext cx="2295711" cy="2286000"/>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id="{3AEC8AFE-AEC3-4DDF-889B-AE26DCB03F94}"/>
              </a:ext>
            </a:extLst>
          </p:cNvPr>
          <p:cNvPicPr>
            <a:picLocks noChangeAspect="1"/>
          </p:cNvPicPr>
          <p:nvPr/>
        </p:nvPicPr>
        <p:blipFill>
          <a:blip r:embed="rId5"/>
          <a:stretch>
            <a:fillRect/>
          </a:stretch>
        </p:blipFill>
        <p:spPr>
          <a:xfrm>
            <a:off x="1605798" y="1781332"/>
            <a:ext cx="2286000" cy="2286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Meet your presenters: </a:t>
            </a:r>
          </a:p>
        </p:txBody>
      </p:sp>
      <p:sp>
        <p:nvSpPr>
          <p:cNvPr id="13" name="TextBox 12">
            <a:extLst>
              <a:ext uri="{FF2B5EF4-FFF2-40B4-BE49-F238E27FC236}">
                <a16:creationId xmlns:a16="http://schemas.microsoft.com/office/drawing/2014/main" id="{5748B2C5-A106-44D4-B677-43AE34BED082}"/>
              </a:ext>
            </a:extLst>
          </p:cNvPr>
          <p:cNvSpPr txBox="1"/>
          <p:nvPr/>
        </p:nvSpPr>
        <p:spPr>
          <a:xfrm>
            <a:off x="1155129" y="4067331"/>
            <a:ext cx="3187337" cy="1200329"/>
          </a:xfrm>
          <a:prstGeom prst="rect">
            <a:avLst/>
          </a:prstGeom>
          <a:noFill/>
        </p:spPr>
        <p:txBody>
          <a:bodyPr wrap="square" rtlCol="0">
            <a:spAutoFit/>
          </a:bodyPr>
          <a:lstStyle/>
          <a:p>
            <a:r>
              <a:rPr lang="en-US" b="1" dirty="0"/>
              <a:t>Tina Griffiths</a:t>
            </a:r>
          </a:p>
          <a:p>
            <a:r>
              <a:rPr lang="en-US" i="1" dirty="0"/>
              <a:t>Deloitte &amp; Touche LLP</a:t>
            </a:r>
          </a:p>
          <a:p>
            <a:r>
              <a:rPr lang="en-US" dirty="0"/>
              <a:t>Managing Director</a:t>
            </a:r>
          </a:p>
          <a:p>
            <a:r>
              <a:rPr lang="en-US" dirty="0"/>
              <a:t>Higher Education Internal Audit</a:t>
            </a:r>
          </a:p>
        </p:txBody>
      </p:sp>
      <p:sp>
        <p:nvSpPr>
          <p:cNvPr id="17" name="TextBox 16">
            <a:extLst>
              <a:ext uri="{FF2B5EF4-FFF2-40B4-BE49-F238E27FC236}">
                <a16:creationId xmlns:a16="http://schemas.microsoft.com/office/drawing/2014/main" id="{94D34079-4FF4-4EF1-B9EC-BF94E7E037A3}"/>
              </a:ext>
            </a:extLst>
          </p:cNvPr>
          <p:cNvSpPr txBox="1"/>
          <p:nvPr/>
        </p:nvSpPr>
        <p:spPr>
          <a:xfrm>
            <a:off x="4502330" y="4067332"/>
            <a:ext cx="3187337" cy="1200329"/>
          </a:xfrm>
          <a:prstGeom prst="rect">
            <a:avLst/>
          </a:prstGeom>
          <a:noFill/>
        </p:spPr>
        <p:txBody>
          <a:bodyPr wrap="square" rtlCol="0">
            <a:spAutoFit/>
          </a:bodyPr>
          <a:lstStyle/>
          <a:p>
            <a:r>
              <a:rPr lang="en-US" b="1" dirty="0"/>
              <a:t>Tara Atkins</a:t>
            </a:r>
          </a:p>
          <a:p>
            <a:r>
              <a:rPr lang="en-US" i="1" dirty="0"/>
              <a:t>Deloitte &amp; Touche LLP</a:t>
            </a:r>
          </a:p>
          <a:p>
            <a:r>
              <a:rPr lang="en-US" dirty="0"/>
              <a:t>Manager</a:t>
            </a:r>
          </a:p>
          <a:p>
            <a:r>
              <a:rPr lang="en-US" dirty="0"/>
              <a:t>Higher Education Internal Audit</a:t>
            </a:r>
          </a:p>
        </p:txBody>
      </p:sp>
      <p:sp>
        <p:nvSpPr>
          <p:cNvPr id="19" name="TextBox 18">
            <a:extLst>
              <a:ext uri="{FF2B5EF4-FFF2-40B4-BE49-F238E27FC236}">
                <a16:creationId xmlns:a16="http://schemas.microsoft.com/office/drawing/2014/main" id="{2EF7B732-4D5F-49BD-8572-17586D618754}"/>
              </a:ext>
            </a:extLst>
          </p:cNvPr>
          <p:cNvSpPr txBox="1"/>
          <p:nvPr/>
        </p:nvSpPr>
        <p:spPr>
          <a:xfrm>
            <a:off x="7853433" y="4067332"/>
            <a:ext cx="3276121" cy="1200329"/>
          </a:xfrm>
          <a:prstGeom prst="rect">
            <a:avLst/>
          </a:prstGeom>
          <a:noFill/>
        </p:spPr>
        <p:txBody>
          <a:bodyPr wrap="square" rtlCol="0">
            <a:spAutoFit/>
          </a:bodyPr>
          <a:lstStyle/>
          <a:p>
            <a:r>
              <a:rPr lang="en-US" b="1" dirty="0"/>
              <a:t>Lisa Palazzo</a:t>
            </a:r>
          </a:p>
          <a:p>
            <a:r>
              <a:rPr lang="en-US" i="1" dirty="0"/>
              <a:t>Case Western Reserve University</a:t>
            </a:r>
          </a:p>
          <a:p>
            <a:r>
              <a:rPr lang="en-US" dirty="0"/>
              <a:t>University Chief Compliance &amp; Privacy Officer</a:t>
            </a:r>
          </a:p>
        </p:txBody>
      </p:sp>
    </p:spTree>
    <p:extLst>
      <p:ext uri="{BB962C8B-B14F-4D97-AF65-F5344CB8AC3E}">
        <p14:creationId xmlns:p14="http://schemas.microsoft.com/office/powerpoint/2010/main" val="3561526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97774" y="2674806"/>
            <a:ext cx="9933709"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Mentorship is a proven method to help colleagues feel supported, drive workplace satisfaction, and foster member engagement in higher </a:t>
            </a:r>
            <a:r>
              <a:rPr lang="en-US" dirty="0" err="1">
                <a:latin typeface="+mj-lt"/>
              </a:rPr>
              <a:t>ed</a:t>
            </a:r>
            <a:r>
              <a:rPr lang="en-US" dirty="0">
                <a:latin typeface="+mj-lt"/>
              </a:rPr>
              <a:t> auditing.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The program is no longer focused on only small audit shops!  The program has been expanded to be more inclusive of all types of shops.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The program is only a one-year commitment, but we encourage the mentorship to continue even after one year.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Consider signing up!  Watch for registration deadlines to be communicated via email.  For more information, go to  </a:t>
            </a:r>
            <a:r>
              <a:rPr lang="en-US" dirty="0">
                <a:latin typeface="+mj-lt"/>
                <a:hlinkClick r:id="rId3"/>
              </a:rPr>
              <a:t>https://acua.org/Member-Resources/Mentorship-Program</a:t>
            </a:r>
            <a:endParaRPr lang="en-US" dirty="0">
              <a:latin typeface="+mj-lt"/>
            </a:endParaRPr>
          </a:p>
        </p:txBody>
      </p:sp>
      <p:sp>
        <p:nvSpPr>
          <p:cNvPr id="5" name="Title 4"/>
          <p:cNvSpPr>
            <a:spLocks noGrp="1"/>
          </p:cNvSpPr>
          <p:nvPr>
            <p:ph type="title"/>
          </p:nvPr>
        </p:nvSpPr>
        <p:spPr>
          <a:xfrm>
            <a:off x="897774" y="1778830"/>
            <a:ext cx="10515600" cy="464300"/>
          </a:xfrm>
        </p:spPr>
        <p:txBody>
          <a:bodyPr>
            <a:noAutofit/>
          </a:bodyPr>
          <a:lstStyle/>
          <a:p>
            <a:r>
              <a:rPr lang="en-US" sz="2800" b="1" dirty="0"/>
              <a:t>ACUA Mentorship Program</a:t>
            </a:r>
          </a:p>
        </p:txBody>
      </p:sp>
    </p:spTree>
    <p:extLst>
      <p:ext uri="{BB962C8B-B14F-4D97-AF65-F5344CB8AC3E}">
        <p14:creationId xmlns:p14="http://schemas.microsoft.com/office/powerpoint/2010/main" val="4102734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557133" y="1582669"/>
            <a:ext cx="3017520" cy="2194560"/>
          </a:xfrm>
          <a:prstGeom prst="rect">
            <a:avLst/>
          </a:prstGeom>
          <a:solidFill>
            <a:srgbClr val="10147E"/>
          </a:solidFill>
        </p:spPr>
        <p:txBody>
          <a:bodyPr wrap="square">
            <a:spAutoFit/>
          </a:bodyPr>
          <a:lstStyle/>
          <a:p>
            <a:pPr algn="ctr" eaLnBrk="0" fontAlgn="base" hangingPunct="0">
              <a:spcBef>
                <a:spcPct val="0"/>
              </a:spcBef>
              <a:spcAft>
                <a:spcPct val="0"/>
              </a:spcAft>
            </a:pPr>
            <a:r>
              <a:rPr lang="en-US" altLang="en-US" sz="1400" b="1" u="sng" dirty="0">
                <a:solidFill>
                  <a:schemeClr val="bg1"/>
                </a:solidFill>
                <a:latin typeface="Arial" panose="020B0604020202020204" pitchFamily="34" charset="0"/>
                <a:cs typeface="Arial" panose="020B0604020202020204" pitchFamily="34" charset="0"/>
              </a:rPr>
              <a:t>Stay Updated</a:t>
            </a:r>
            <a:br>
              <a:rPr lang="en-US" altLang="en-US" sz="1400" b="1" u="sng" dirty="0">
                <a:solidFill>
                  <a:schemeClr val="bg1"/>
                </a:solidFill>
                <a:latin typeface="Garamond" panose="02020404030301010803" pitchFamily="18" charset="0"/>
                <a:cs typeface="Arial" panose="020B0604020202020204" pitchFamily="34" charset="0"/>
              </a:rPr>
            </a:br>
            <a:endParaRPr lang="en-US" altLang="en-US" sz="1100" b="1" u="sng" dirty="0">
              <a:solidFill>
                <a:schemeClr val="bg1"/>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The College and University Auditor is ACUA's official journal. Current and past issues are posted on the ACUA  website. </a:t>
            </a:r>
          </a:p>
          <a:p>
            <a:pPr marL="171450" indent="-171450" eaLnBrk="0" fontAlgn="base" hangingPunct="0">
              <a:spcBef>
                <a:spcPct val="0"/>
              </a:spcBef>
              <a:spcAft>
                <a:spcPct val="0"/>
              </a:spcAft>
              <a:buFont typeface="Arial" panose="020B0604020202020204" pitchFamily="34" charset="0"/>
              <a:buChar char="•"/>
            </a:pPr>
            <a:endParaRPr lang="en-US" altLang="en-US" sz="1100" dirty="0">
              <a:solidFill>
                <a:schemeClr val="bg1"/>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News relevant to Higher Ed internal  audit is posted on the front page.  Articles are also archived for your reference under the  Resources/ACUA News.</a:t>
            </a:r>
          </a:p>
          <a:p>
            <a:pPr eaLnBrk="0" fontAlgn="base" hangingPunct="0">
              <a:spcBef>
                <a:spcPct val="0"/>
              </a:spcBef>
              <a:spcAft>
                <a:spcPct val="0"/>
              </a:spcAft>
            </a:pPr>
            <a:endParaRPr lang="en-US" altLang="en-US" sz="1100" dirty="0">
              <a:solidFill>
                <a:schemeClr val="bg1"/>
              </a:solidFill>
              <a:latin typeface="Garamond" panose="02020404030301010803" pitchFamily="18" charset="0"/>
              <a:cs typeface="Arial" panose="020B0604020202020204" pitchFamily="34" charset="0"/>
            </a:endParaRPr>
          </a:p>
          <a:p>
            <a:pPr eaLnBrk="0" fontAlgn="base" hangingPunct="0">
              <a:spcBef>
                <a:spcPct val="0"/>
              </a:spcBef>
              <a:spcAft>
                <a:spcPct val="0"/>
              </a:spcAft>
            </a:pPr>
            <a:endParaRPr lang="en-US" altLang="en-US" sz="1400" dirty="0">
              <a:solidFill>
                <a:srgbClr val="FFFFFF"/>
              </a:solidFill>
              <a:latin typeface="Arial" panose="020B0604020202020204" pitchFamily="34" charset="0"/>
              <a:cs typeface="Arial" panose="020B0604020202020204" pitchFamily="34" charset="0"/>
            </a:endParaRPr>
          </a:p>
        </p:txBody>
      </p:sp>
      <p:sp>
        <p:nvSpPr>
          <p:cNvPr id="14" name="Text Box 12"/>
          <p:cNvSpPr txBox="1">
            <a:spLocks noChangeArrowheads="1"/>
          </p:cNvSpPr>
          <p:nvPr/>
        </p:nvSpPr>
        <p:spPr bwMode="auto">
          <a:xfrm>
            <a:off x="7891667" y="1582669"/>
            <a:ext cx="2746786" cy="2194560"/>
          </a:xfrm>
          <a:prstGeom prst="rect">
            <a:avLst/>
          </a:prstGeom>
          <a:solidFill>
            <a:srgbClr val="10147E"/>
          </a:solidFill>
          <a:ln>
            <a:noFill/>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1400" b="1" u="sng" dirty="0">
                <a:solidFill>
                  <a:srgbClr val="FFFFFF"/>
                </a:solidFill>
                <a:latin typeface="Arial" panose="020B0604020202020204" pitchFamily="34" charset="0"/>
                <a:cs typeface="Arial" panose="020B0604020202020204" pitchFamily="34" charset="0"/>
              </a:rPr>
              <a:t>Connect with Colleagues</a:t>
            </a:r>
            <a:br>
              <a:rPr lang="en-US" altLang="en-US" sz="1400" b="1" u="sng" dirty="0">
                <a:solidFill>
                  <a:srgbClr val="FFFFFF"/>
                </a:solidFill>
                <a:latin typeface="Arial" panose="020B0604020202020204" pitchFamily="34" charset="0"/>
                <a:cs typeface="Arial" panose="020B0604020202020204" pitchFamily="34" charset="0"/>
              </a:rPr>
            </a:br>
            <a:endParaRPr lang="en-US" altLang="en-US" sz="1100" b="1" u="sng" dirty="0">
              <a:solidFill>
                <a:srgbClr val="FFFFFF"/>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rgbClr val="FFFFFF"/>
                </a:solidFill>
                <a:latin typeface="Arial" panose="020B0604020202020204" pitchFamily="34" charset="0"/>
                <a:cs typeface="Arial" panose="020B0604020202020204" pitchFamily="34" charset="0"/>
              </a:rPr>
              <a:t>Subscribe to one or more Forums on the Connect ACUA to obtain feedback and share your insights on topics of concern to higher education internal auditors.</a:t>
            </a:r>
          </a:p>
          <a:p>
            <a:pPr eaLnBrk="0" fontAlgn="base" hangingPunct="0">
              <a:spcBef>
                <a:spcPct val="0"/>
              </a:spcBef>
              <a:spcAft>
                <a:spcPct val="0"/>
              </a:spcAft>
              <a:buSzPts val="1000"/>
            </a:pPr>
            <a:endParaRPr lang="en-US" altLang="en-US" sz="1100" dirty="0">
              <a:solidFill>
                <a:srgbClr val="FFFFFF"/>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rgbClr val="FFFFFF"/>
                </a:solidFill>
                <a:latin typeface="Arial" panose="020B0604020202020204" pitchFamily="34" charset="0"/>
                <a:cs typeface="Arial" panose="020B0604020202020204" pitchFamily="34" charset="0"/>
              </a:rPr>
              <a:t>Search the Membership Directory to  connect with your peers.</a:t>
            </a:r>
          </a:p>
          <a:p>
            <a:pPr eaLnBrk="0" fontAlgn="base" hangingPunct="0">
              <a:spcBef>
                <a:spcPct val="0"/>
              </a:spcBef>
              <a:spcAft>
                <a:spcPct val="0"/>
              </a:spcAft>
              <a:buSzPts val="1000"/>
            </a:pPr>
            <a:endParaRPr lang="en-US" altLang="en-US" sz="1100" dirty="0">
              <a:solidFill>
                <a:srgbClr val="FFFFFF"/>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rgbClr val="FFFFFF"/>
                </a:solidFill>
                <a:latin typeface="Arial" panose="020B0604020202020204" pitchFamily="34" charset="0"/>
                <a:cs typeface="Arial" panose="020B0604020202020204" pitchFamily="34" charset="0"/>
              </a:rPr>
              <a:t>Share, Like, Tweet &amp; Connect on social media.</a:t>
            </a:r>
            <a:endParaRPr lang="en-US" altLang="en-US" sz="1100" dirty="0">
              <a:solidFill>
                <a:srgbClr val="007AC3"/>
              </a:solidFill>
              <a:latin typeface="Arial" panose="020B0604020202020204" pitchFamily="34" charset="0"/>
              <a:cs typeface="Arial" panose="020B0604020202020204" pitchFamily="34" charset="0"/>
            </a:endParaRPr>
          </a:p>
        </p:txBody>
      </p:sp>
      <p:sp>
        <p:nvSpPr>
          <p:cNvPr id="15" name="Rectangle 14"/>
          <p:cNvSpPr/>
          <p:nvPr/>
        </p:nvSpPr>
        <p:spPr>
          <a:xfrm>
            <a:off x="4637189" y="1582668"/>
            <a:ext cx="3202277" cy="4681728"/>
          </a:xfrm>
          <a:prstGeom prst="rect">
            <a:avLst/>
          </a:prstGeom>
          <a:solidFill>
            <a:srgbClr val="E74539"/>
          </a:solidFill>
        </p:spPr>
        <p:txBody>
          <a:bodyPr wrap="square">
            <a:spAutoFit/>
          </a:bodyPr>
          <a:lstStyle/>
          <a:p>
            <a:pPr algn="ctr" eaLnBrk="0" fontAlgn="base" hangingPunct="0">
              <a:spcBef>
                <a:spcPct val="0"/>
              </a:spcBef>
              <a:spcAft>
                <a:spcPct val="0"/>
              </a:spcAft>
            </a:pPr>
            <a:r>
              <a:rPr lang="en-US" altLang="en-US" sz="1400" b="1" u="sng" dirty="0">
                <a:solidFill>
                  <a:schemeClr val="bg1"/>
                </a:solidFill>
                <a:latin typeface="Arial" panose="020B0604020202020204" pitchFamily="34" charset="0"/>
                <a:cs typeface="Arial" panose="020B0604020202020204" pitchFamily="34" charset="0"/>
              </a:rPr>
              <a:t>Get Involved</a:t>
            </a:r>
            <a:br>
              <a:rPr lang="en-US" altLang="en-US" sz="1400" b="1" u="sng" dirty="0">
                <a:solidFill>
                  <a:schemeClr val="bg1"/>
                </a:solidFill>
                <a:latin typeface="Arial" panose="020B0604020202020204" pitchFamily="34" charset="0"/>
                <a:cs typeface="Arial" panose="020B0604020202020204" pitchFamily="34" charset="0"/>
              </a:rPr>
            </a:br>
            <a:endParaRPr lang="en-US" altLang="en-US" sz="1100" b="1" u="sng" dirty="0">
              <a:solidFill>
                <a:schemeClr val="bg1"/>
              </a:solidFill>
              <a:latin typeface="Arial" panose="020B0604020202020204" pitchFamily="34" charset="0"/>
              <a:cs typeface="Arial" panose="020B0604020202020204" pitchFamily="34" charset="0"/>
            </a:endParaRP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The latest Volunteer openings are posted on the front page of the website.</a:t>
            </a: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Visit the listing of Committee Chairs to learn about the various areas where you might participate.</a:t>
            </a: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Nominate one of your colleagues for an ACUA annual award.</a:t>
            </a: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Submit a conference proposal.</a:t>
            </a: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Present a webinar.</a:t>
            </a:r>
          </a:p>
          <a:p>
            <a:pPr marL="171450" indent="-171450" eaLnBrk="0" fontAlgn="base" hangingPunct="0">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Become a Mentor </a:t>
            </a: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Write an article for the C&amp;U Auditor.</a:t>
            </a: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Write a Kick Starter.</a:t>
            </a:r>
          </a:p>
          <a:p>
            <a:pPr lvl="2" eaLnBrk="0" fontAlgn="base" hangingPunct="0">
              <a:lnSpc>
                <a:spcPct val="150000"/>
              </a:lnSpc>
              <a:spcBef>
                <a:spcPct val="0"/>
              </a:spcBef>
              <a:spcAft>
                <a:spcPct val="0"/>
              </a:spcAft>
              <a:buSzPts val="1000"/>
            </a:pPr>
            <a:r>
              <a:rPr lang="en-US" altLang="en-US" sz="1200" b="1" dirty="0">
                <a:solidFill>
                  <a:schemeClr val="bg1"/>
                </a:solidFill>
                <a:latin typeface="Arial" panose="020B0604020202020204" pitchFamily="34" charset="0"/>
                <a:cs typeface="Arial" panose="020B0604020202020204" pitchFamily="34" charset="0"/>
              </a:rPr>
              <a:t>   </a:t>
            </a:r>
            <a:endParaRPr lang="en-US" altLang="en-US" sz="1200" b="1" u="sng" dirty="0">
              <a:solidFill>
                <a:schemeClr val="bg1"/>
              </a:solidFill>
              <a:latin typeface="Arial" panose="020B0604020202020204" pitchFamily="34" charset="0"/>
              <a:cs typeface="Arial" panose="020B0604020202020204" pitchFamily="34" charset="0"/>
            </a:endParaRPr>
          </a:p>
          <a:p>
            <a:pPr lvl="2" eaLnBrk="0" fontAlgn="base" hangingPunct="0">
              <a:lnSpc>
                <a:spcPct val="150000"/>
              </a:lnSpc>
              <a:spcBef>
                <a:spcPct val="0"/>
              </a:spcBef>
              <a:spcAft>
                <a:spcPct val="0"/>
              </a:spcAft>
              <a:buSzPts val="1000"/>
            </a:pPr>
            <a:endParaRPr lang="en-US" altLang="en-US" sz="1400" b="1" u="sng" dirty="0">
              <a:solidFill>
                <a:schemeClr val="bg1"/>
              </a:solidFill>
              <a:latin typeface="Garamond" panose="02020404030301010803" pitchFamily="18" charset="0"/>
              <a:cs typeface="Arial" panose="020B0604020202020204" pitchFamily="34" charset="0"/>
            </a:endParaRPr>
          </a:p>
          <a:p>
            <a:pPr lvl="2" eaLnBrk="0" fontAlgn="base" hangingPunct="0">
              <a:lnSpc>
                <a:spcPct val="150000"/>
              </a:lnSpc>
              <a:spcBef>
                <a:spcPct val="0"/>
              </a:spcBef>
              <a:spcAft>
                <a:spcPct val="0"/>
              </a:spcAft>
              <a:buSzPts val="1000"/>
            </a:pPr>
            <a:endParaRPr lang="en-US" altLang="en-US" sz="1400" u="sng" dirty="0">
              <a:solidFill>
                <a:schemeClr val="bg1"/>
              </a:solidFill>
              <a:latin typeface="Garamond" panose="02020404030301010803" pitchFamily="18" charset="0"/>
              <a:cs typeface="Arial" panose="020B0604020202020204" pitchFamily="34" charset="0"/>
            </a:endParaRPr>
          </a:p>
          <a:p>
            <a:pPr lvl="2" eaLnBrk="0" fontAlgn="base" hangingPunct="0">
              <a:lnSpc>
                <a:spcPct val="150000"/>
              </a:lnSpc>
              <a:spcBef>
                <a:spcPct val="0"/>
              </a:spcBef>
              <a:spcAft>
                <a:spcPct val="0"/>
              </a:spcAft>
              <a:buSzPts val="1000"/>
            </a:pPr>
            <a:endParaRPr lang="en-US" altLang="en-US" sz="1400" b="1" u="sng" dirty="0">
              <a:solidFill>
                <a:schemeClr val="bg1"/>
              </a:solidFill>
              <a:latin typeface="Garamond" panose="02020404030301010803" pitchFamily="18" charset="0"/>
              <a:cs typeface="Arial" panose="020B0604020202020204" pitchFamily="34" charset="0"/>
            </a:endParaRPr>
          </a:p>
          <a:p>
            <a:pPr eaLnBrk="0" fontAlgn="base" hangingPunct="0">
              <a:lnSpc>
                <a:spcPct val="150000"/>
              </a:lnSpc>
              <a:spcBef>
                <a:spcPct val="0"/>
              </a:spcBef>
              <a:spcAft>
                <a:spcPct val="0"/>
              </a:spcAft>
              <a:buSzPts val="1000"/>
            </a:pPr>
            <a:endParaRPr lang="en-US" altLang="en-US" sz="1100" dirty="0">
              <a:solidFill>
                <a:schemeClr val="bg1"/>
              </a:solidFill>
              <a:latin typeface="Garamond" panose="02020404030301010803" pitchFamily="18" charset="0"/>
              <a:cs typeface="Arial" panose="020B0604020202020204" pitchFamily="34" charset="0"/>
            </a:endParaRPr>
          </a:p>
        </p:txBody>
      </p:sp>
      <p:sp>
        <p:nvSpPr>
          <p:cNvPr id="16" name="Rectangle 15"/>
          <p:cNvSpPr/>
          <p:nvPr/>
        </p:nvSpPr>
        <p:spPr>
          <a:xfrm rot="10800000" flipV="1">
            <a:off x="7891666" y="3802576"/>
            <a:ext cx="2746785" cy="2468880"/>
          </a:xfrm>
          <a:prstGeom prst="rect">
            <a:avLst/>
          </a:prstGeom>
          <a:solidFill>
            <a:srgbClr val="10147E"/>
          </a:solidFill>
        </p:spPr>
        <p:txBody>
          <a:bodyPr wrap="square">
            <a:spAutoFit/>
          </a:bodyPr>
          <a:lstStyle/>
          <a:p>
            <a:pPr algn="ctr" eaLnBrk="0" fontAlgn="base" hangingPunct="0">
              <a:lnSpc>
                <a:spcPts val="1200"/>
              </a:lnSpc>
              <a:spcBef>
                <a:spcPct val="0"/>
              </a:spcBef>
              <a:spcAft>
                <a:spcPct val="0"/>
              </a:spcAft>
            </a:pPr>
            <a:r>
              <a:rPr lang="en-US" altLang="en-US" sz="1400" b="1" u="sng" dirty="0">
                <a:solidFill>
                  <a:schemeClr val="bg1"/>
                </a:solidFill>
                <a:latin typeface="Arial" panose="020B0604020202020204" pitchFamily="34" charset="0"/>
                <a:cs typeface="Arial" panose="020B0604020202020204" pitchFamily="34" charset="0"/>
              </a:rPr>
              <a:t>Solve Problems</a:t>
            </a:r>
            <a:br>
              <a:rPr lang="en-US" altLang="en-US" sz="1400" b="1" u="sng" dirty="0">
                <a:solidFill>
                  <a:schemeClr val="bg1"/>
                </a:solidFill>
                <a:latin typeface="Arial" panose="020B0604020202020204" pitchFamily="34" charset="0"/>
                <a:cs typeface="Arial" panose="020B0604020202020204" pitchFamily="34" charset="0"/>
              </a:rPr>
            </a:br>
            <a:endParaRPr lang="en-US" altLang="en-US" sz="1400" b="1" u="sng" dirty="0">
              <a:solidFill>
                <a:schemeClr val="bg1"/>
              </a:solidFill>
              <a:latin typeface="Arial" panose="020B0604020202020204" pitchFamily="34" charset="0"/>
              <a:cs typeface="Arial" panose="020B0604020202020204" pitchFamily="34" charset="0"/>
            </a:endParaRP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Discounts and special offers from ACUA's Strategic Partners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Kick Starters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Risk Dictionary</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Mentorship Program</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NCAA Guides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Resource Library</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Internal Audit Awareness Tools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Governmental Affairs Updates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Survey Results</a:t>
            </a:r>
          </a:p>
          <a:p>
            <a:pPr marL="171450" indent="-171450" eaLnBrk="0" fontAlgn="base" hangingPunct="0">
              <a:lnSpc>
                <a:spcPts val="1200"/>
              </a:lnSpc>
              <a:spcBef>
                <a:spcPct val="0"/>
              </a:spcBef>
              <a:spcAft>
                <a:spcPts val="30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Career Center......and much more</a:t>
            </a:r>
            <a:r>
              <a:rPr lang="en-US" altLang="en-US" dirty="0">
                <a:solidFill>
                  <a:schemeClr val="bg1"/>
                </a:solidFill>
                <a:latin typeface="Arial" panose="020B0604020202020204" pitchFamily="34" charset="0"/>
                <a:cs typeface="Arial" panose="020B0604020202020204" pitchFamily="34" charset="0"/>
              </a:rPr>
              <a:t>.</a:t>
            </a:r>
          </a:p>
        </p:txBody>
      </p:sp>
      <p:sp>
        <p:nvSpPr>
          <p:cNvPr id="17" name="Rectangle 16"/>
          <p:cNvSpPr/>
          <p:nvPr/>
        </p:nvSpPr>
        <p:spPr>
          <a:xfrm rot="10800000" flipV="1">
            <a:off x="1557133" y="3971404"/>
            <a:ext cx="3017520" cy="2300053"/>
          </a:xfrm>
          <a:prstGeom prst="rect">
            <a:avLst/>
          </a:prstGeom>
          <a:solidFill>
            <a:srgbClr val="10147E"/>
          </a:solidFill>
        </p:spPr>
        <p:txBody>
          <a:bodyPr wrap="square">
            <a:spAutoFit/>
          </a:bodyPr>
          <a:lstStyle/>
          <a:p>
            <a:pPr algn="ctr" eaLnBrk="0" fontAlgn="base" hangingPunct="0">
              <a:spcBef>
                <a:spcPct val="0"/>
              </a:spcBef>
              <a:spcAft>
                <a:spcPct val="0"/>
              </a:spcAft>
            </a:pPr>
            <a:r>
              <a:rPr lang="en-US" altLang="en-US" sz="1400" b="1" u="sng" dirty="0">
                <a:solidFill>
                  <a:schemeClr val="bg1"/>
                </a:solidFill>
                <a:latin typeface="Arial" panose="020B0604020202020204" pitchFamily="34" charset="0"/>
                <a:cs typeface="Arial" panose="020B0604020202020204" pitchFamily="34" charset="0"/>
              </a:rPr>
              <a:t>Get Educated</a:t>
            </a:r>
          </a:p>
          <a:p>
            <a:pPr algn="ctr" eaLnBrk="0" fontAlgn="base" hangingPunct="0">
              <a:spcBef>
                <a:spcPct val="0"/>
              </a:spcBef>
              <a:spcAft>
                <a:spcPct val="0"/>
              </a:spcAft>
            </a:pPr>
            <a:endParaRPr lang="en-US" altLang="en-US" sz="1100" b="1" u="sng" dirty="0">
              <a:solidFill>
                <a:schemeClr val="bg1"/>
              </a:solidFill>
              <a:latin typeface="Arial" panose="020B0604020202020204" pitchFamily="34" charset="0"/>
              <a:cs typeface="Arial" panose="020B0604020202020204" pitchFamily="34" charset="0"/>
            </a:endParaRP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Take advantage of the several FREE webinars held throughout the year.</a:t>
            </a:r>
          </a:p>
          <a:p>
            <a:pPr marL="171450" indent="-171450" eaLnBrk="0" fontAlgn="base" hangingPunct="0">
              <a:spcBef>
                <a:spcPct val="0"/>
              </a:spcBef>
              <a:spcAft>
                <a:spcPct val="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Attend one of our upcoming conferences:</a:t>
            </a:r>
          </a:p>
          <a:p>
            <a:pPr algn="ctr" eaLnBrk="0" fontAlgn="base" hangingPunct="0">
              <a:spcBef>
                <a:spcPts val="300"/>
              </a:spcBef>
              <a:spcAft>
                <a:spcPct val="0"/>
              </a:spcAft>
              <a:buSzPts val="1000"/>
            </a:pPr>
            <a:r>
              <a:rPr lang="en-US" altLang="en-US" sz="1100" b="1" dirty="0">
                <a:solidFill>
                  <a:schemeClr val="bg1"/>
                </a:solidFill>
                <a:latin typeface="Arial" panose="020B0604020202020204" pitchFamily="34" charset="0"/>
                <a:cs typeface="Arial" panose="020B0604020202020204" pitchFamily="34" charset="0"/>
              </a:rPr>
              <a:t>Audit Interactive</a:t>
            </a:r>
          </a:p>
          <a:p>
            <a:pPr algn="ctr" eaLnBrk="0" fontAlgn="base" hangingPunct="0">
              <a:spcBef>
                <a:spcPct val="0"/>
              </a:spcBef>
              <a:spcAft>
                <a:spcPct val="0"/>
              </a:spcAft>
              <a:buSzPts val="1000"/>
            </a:pPr>
            <a:r>
              <a:rPr lang="en-US" altLang="en-US" sz="1100" dirty="0">
                <a:solidFill>
                  <a:schemeClr val="bg1"/>
                </a:solidFill>
                <a:latin typeface="Arial" panose="020B0604020202020204" pitchFamily="34" charset="0"/>
                <a:cs typeface="Arial" panose="020B0604020202020204" pitchFamily="34" charset="0"/>
              </a:rPr>
              <a:t>March 27 – 29, 2023</a:t>
            </a:r>
          </a:p>
          <a:p>
            <a:pPr algn="ctr" eaLnBrk="0" fontAlgn="base" hangingPunct="0">
              <a:spcBef>
                <a:spcPct val="0"/>
              </a:spcBef>
              <a:spcAft>
                <a:spcPct val="0"/>
              </a:spcAft>
              <a:buSzPts val="1000"/>
            </a:pPr>
            <a:r>
              <a:rPr lang="en-US" altLang="en-US" sz="1100" dirty="0">
                <a:solidFill>
                  <a:schemeClr val="bg1"/>
                </a:solidFill>
                <a:latin typeface="Arial" panose="020B0604020202020204" pitchFamily="34" charset="0"/>
                <a:cs typeface="Arial" panose="020B0604020202020204" pitchFamily="34" charset="0"/>
              </a:rPr>
              <a:t>Denver, CO</a:t>
            </a:r>
          </a:p>
          <a:p>
            <a:pPr algn="ctr" eaLnBrk="0" fontAlgn="base" hangingPunct="0">
              <a:spcBef>
                <a:spcPts val="300"/>
              </a:spcBef>
              <a:spcAft>
                <a:spcPct val="0"/>
              </a:spcAft>
              <a:buSzPts val="1000"/>
            </a:pPr>
            <a:r>
              <a:rPr lang="en-US" altLang="en-US" sz="1100" b="1" dirty="0" err="1">
                <a:solidFill>
                  <a:schemeClr val="bg1"/>
                </a:solidFill>
                <a:latin typeface="Arial" panose="020B0604020202020204" pitchFamily="34" charset="0"/>
                <a:cs typeface="Arial" panose="020B0604020202020204" pitchFamily="34" charset="0"/>
              </a:rPr>
              <a:t>AuditCon</a:t>
            </a:r>
            <a:endParaRPr lang="en-US" altLang="en-US" sz="1100" b="1" dirty="0">
              <a:solidFill>
                <a:schemeClr val="bg1"/>
              </a:solidFill>
              <a:latin typeface="Arial" panose="020B0604020202020204" pitchFamily="34" charset="0"/>
              <a:cs typeface="Arial" panose="020B0604020202020204" pitchFamily="34" charset="0"/>
            </a:endParaRPr>
          </a:p>
          <a:p>
            <a:pPr algn="ctr" eaLnBrk="0" fontAlgn="base" hangingPunct="0">
              <a:spcBef>
                <a:spcPct val="0"/>
              </a:spcBef>
              <a:spcAft>
                <a:spcPct val="0"/>
              </a:spcAft>
              <a:buSzPts val="1000"/>
            </a:pPr>
            <a:r>
              <a:rPr lang="en-US" altLang="en-US" sz="1100" dirty="0">
                <a:solidFill>
                  <a:schemeClr val="bg1"/>
                </a:solidFill>
                <a:latin typeface="Arial" panose="020B0604020202020204" pitchFamily="34" charset="0"/>
                <a:cs typeface="Arial" panose="020B0604020202020204" pitchFamily="34" charset="0"/>
              </a:rPr>
              <a:t>September  2023</a:t>
            </a:r>
          </a:p>
          <a:p>
            <a:pPr algn="ctr" eaLnBrk="0" fontAlgn="base" hangingPunct="0">
              <a:spcBef>
                <a:spcPct val="0"/>
              </a:spcBef>
              <a:spcAft>
                <a:spcPct val="0"/>
              </a:spcAft>
              <a:buSzPts val="1000"/>
            </a:pPr>
            <a:r>
              <a:rPr lang="en-US" altLang="en-US" sz="1100" dirty="0">
                <a:solidFill>
                  <a:schemeClr val="bg1"/>
                </a:solidFill>
                <a:latin typeface="Arial" panose="020B0604020202020204" pitchFamily="34" charset="0"/>
                <a:cs typeface="Arial" panose="020B0604020202020204" pitchFamily="34" charset="0"/>
              </a:rPr>
              <a:t>Miami, FL</a:t>
            </a:r>
          </a:p>
          <a:p>
            <a:pPr marL="171450" indent="-171450" eaLnBrk="0" fontAlgn="base" hangingPunct="0">
              <a:lnSpc>
                <a:spcPct val="150000"/>
              </a:lnSpc>
              <a:spcBef>
                <a:spcPct val="0"/>
              </a:spcBef>
              <a:spcAft>
                <a:spcPct val="0"/>
              </a:spcAft>
              <a:buSzPts val="1000"/>
              <a:buFont typeface="Arial" panose="020B0604020202020204" pitchFamily="34" charset="0"/>
              <a:buChar char="•"/>
            </a:pPr>
            <a:r>
              <a:rPr lang="en-US" altLang="en-US" sz="1100" dirty="0">
                <a:solidFill>
                  <a:schemeClr val="bg1"/>
                </a:solidFill>
                <a:latin typeface="Arial" panose="020B0604020202020204" pitchFamily="34" charset="0"/>
                <a:cs typeface="Arial" panose="020B0604020202020204" pitchFamily="34" charset="0"/>
              </a:rPr>
              <a:t>Contact ACUA Faculty for training needs.</a:t>
            </a:r>
          </a:p>
        </p:txBody>
      </p:sp>
      <p:sp>
        <p:nvSpPr>
          <p:cNvPr id="18" name="TextBox 17"/>
          <p:cNvSpPr txBox="1"/>
          <p:nvPr/>
        </p:nvSpPr>
        <p:spPr>
          <a:xfrm rot="10800000" flipV="1">
            <a:off x="4756758" y="5686325"/>
            <a:ext cx="2979066" cy="400110"/>
          </a:xfrm>
          <a:prstGeom prst="rect">
            <a:avLst/>
          </a:prstGeom>
          <a:noFill/>
        </p:spPr>
        <p:txBody>
          <a:bodyPr wrap="square" rtlCol="0">
            <a:spAutoFit/>
          </a:bodyPr>
          <a:lstStyle/>
          <a:p>
            <a:r>
              <a:rPr lang="en-US" sz="2000" b="1" dirty="0">
                <a:solidFill>
                  <a:schemeClr val="bg1"/>
                </a:solidFill>
                <a:latin typeface="Garamond" panose="02020404030301010803" pitchFamily="18" charset="0"/>
              </a:rPr>
              <a:t>      </a:t>
            </a:r>
            <a:r>
              <a:rPr lang="en-US" sz="2000" b="1" dirty="0">
                <a:solidFill>
                  <a:schemeClr val="bg1"/>
                </a:solidFill>
                <a:latin typeface="Arial" panose="020B0604020202020204" pitchFamily="34" charset="0"/>
                <a:cs typeface="Arial" panose="020B0604020202020204" pitchFamily="34" charset="0"/>
              </a:rPr>
              <a:t>www.ACUA.org</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734" y="4600062"/>
            <a:ext cx="1993185" cy="857546"/>
          </a:xfrm>
          <a:prstGeom prst="rect">
            <a:avLst/>
          </a:prstGeom>
        </p:spPr>
      </p:pic>
      <p:pic>
        <p:nvPicPr>
          <p:cNvPr id="11" name="Picture 2" descr="ACUA_2c_ta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0442" y="610274"/>
            <a:ext cx="2095768" cy="85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707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6860-BB80-0F43-8646-DF18CDDF2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608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Objectives</a:t>
            </a:r>
          </a:p>
        </p:txBody>
      </p:sp>
      <p:sp>
        <p:nvSpPr>
          <p:cNvPr id="10" name="TextBox 9">
            <a:extLst>
              <a:ext uri="{FF2B5EF4-FFF2-40B4-BE49-F238E27FC236}">
                <a16:creationId xmlns:a16="http://schemas.microsoft.com/office/drawing/2014/main" id="{7ED09DC8-3630-4B46-BDFC-FCB348001EDB}"/>
              </a:ext>
            </a:extLst>
          </p:cNvPr>
          <p:cNvSpPr txBox="1"/>
          <p:nvPr/>
        </p:nvSpPr>
        <p:spPr>
          <a:xfrm>
            <a:off x="4538246" y="2300875"/>
            <a:ext cx="6639860" cy="2862322"/>
          </a:xfrm>
          <a:prstGeom prst="rect">
            <a:avLst/>
          </a:prstGeom>
          <a:noFill/>
        </p:spPr>
        <p:txBody>
          <a:bodyPr wrap="square" rtlCol="0">
            <a:spAutoFit/>
          </a:bodyPr>
          <a:lstStyle/>
          <a:p>
            <a:r>
              <a:rPr lang="en-US" dirty="0"/>
              <a:t>Understand the risks related to conflicts of interest (COI) and commitment (COC) and ineffective conflict management</a:t>
            </a:r>
          </a:p>
          <a:p>
            <a:endParaRPr lang="en-US" dirty="0"/>
          </a:p>
          <a:p>
            <a:endParaRPr lang="en-US" dirty="0"/>
          </a:p>
          <a:p>
            <a:r>
              <a:rPr lang="en-US" dirty="0"/>
              <a:t>Understand potential steps within an internal audit workplan to assess COI &amp; COC and identify where gaps may exist at your university</a:t>
            </a:r>
          </a:p>
          <a:p>
            <a:endParaRPr lang="en-US" dirty="0"/>
          </a:p>
          <a:p>
            <a:r>
              <a:rPr lang="en-US" dirty="0"/>
              <a:t>Explore strategies internal audit departments can deploy to effectively manage conflicts and promote external involvement</a:t>
            </a:r>
          </a:p>
        </p:txBody>
      </p:sp>
      <p:sp>
        <p:nvSpPr>
          <p:cNvPr id="5" name="Arrow: Circular 4">
            <a:extLst>
              <a:ext uri="{FF2B5EF4-FFF2-40B4-BE49-F238E27FC236}">
                <a16:creationId xmlns:a16="http://schemas.microsoft.com/office/drawing/2014/main" id="{EEFFF370-014B-421E-90B5-167B71BD9859}"/>
              </a:ext>
            </a:extLst>
          </p:cNvPr>
          <p:cNvSpPr/>
          <p:nvPr/>
        </p:nvSpPr>
        <p:spPr>
          <a:xfrm>
            <a:off x="1745792" y="1504899"/>
            <a:ext cx="2066071" cy="2066385"/>
          </a:xfrm>
          <a:prstGeom prst="circularArrow">
            <a:avLst>
              <a:gd name="adj1" fmla="val 10980"/>
              <a:gd name="adj2" fmla="val 1142322"/>
              <a:gd name="adj3" fmla="val 4500000"/>
              <a:gd name="adj4" fmla="val 10800000"/>
              <a:gd name="adj5" fmla="val 12500"/>
            </a:avLst>
          </a:prstGeom>
          <a:solidFill>
            <a:srgbClr val="EF4136"/>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Shape 5">
            <a:extLst>
              <a:ext uri="{FF2B5EF4-FFF2-40B4-BE49-F238E27FC236}">
                <a16:creationId xmlns:a16="http://schemas.microsoft.com/office/drawing/2014/main" id="{C3558040-5852-4B0F-B584-77F9817E0FB1}"/>
              </a:ext>
            </a:extLst>
          </p:cNvPr>
          <p:cNvSpPr/>
          <p:nvPr/>
        </p:nvSpPr>
        <p:spPr>
          <a:xfrm>
            <a:off x="2202462" y="2250926"/>
            <a:ext cx="1148076" cy="573900"/>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F3F3F"/>
                </a:solidFill>
                <a:ea typeface="Open Sans" panose="020B0606030504020204" pitchFamily="34" charset="0"/>
                <a:cs typeface="Calibri" panose="020F0502020204030204" pitchFamily="34" charset="0"/>
              </a:rPr>
              <a:t>Understand Risks</a:t>
            </a:r>
            <a:endParaRPr lang="en-US" sz="2000" b="1" kern="1200" dirty="0">
              <a:solidFill>
                <a:srgbClr val="3F3F3F"/>
              </a:solidFill>
              <a:ea typeface="Open Sans" panose="020B0606030504020204" pitchFamily="34" charset="0"/>
              <a:cs typeface="Calibri" panose="020F0502020204030204" pitchFamily="34" charset="0"/>
            </a:endParaRPr>
          </a:p>
        </p:txBody>
      </p:sp>
      <p:sp>
        <p:nvSpPr>
          <p:cNvPr id="7" name="Shape 6">
            <a:extLst>
              <a:ext uri="{FF2B5EF4-FFF2-40B4-BE49-F238E27FC236}">
                <a16:creationId xmlns:a16="http://schemas.microsoft.com/office/drawing/2014/main" id="{8358E565-49A6-4996-8BF5-303C0DE5C182}"/>
              </a:ext>
            </a:extLst>
          </p:cNvPr>
          <p:cNvSpPr/>
          <p:nvPr/>
        </p:nvSpPr>
        <p:spPr>
          <a:xfrm>
            <a:off x="1171948" y="2692190"/>
            <a:ext cx="2066071" cy="2066385"/>
          </a:xfrm>
          <a:prstGeom prst="leftCircularArrow">
            <a:avLst>
              <a:gd name="adj1" fmla="val 10980"/>
              <a:gd name="adj2" fmla="val 1142322"/>
              <a:gd name="adj3" fmla="val 6300000"/>
              <a:gd name="adj4" fmla="val 18900000"/>
              <a:gd name="adj5" fmla="val 12500"/>
            </a:avLst>
          </a:prstGeom>
          <a:solidFill>
            <a:srgbClr val="00ADEF"/>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ea typeface="Open Sans" panose="020B060603050402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8D72166B-9529-42D8-91D1-A403557F4E03}"/>
              </a:ext>
            </a:extLst>
          </p:cNvPr>
          <p:cNvSpPr/>
          <p:nvPr/>
        </p:nvSpPr>
        <p:spPr>
          <a:xfrm>
            <a:off x="1630946" y="3445086"/>
            <a:ext cx="1148076" cy="573900"/>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F3F3F"/>
                </a:solidFill>
                <a:ea typeface="Open Sans" panose="020B0606030504020204" pitchFamily="34" charset="0"/>
                <a:cs typeface="Calibri" panose="020F0502020204030204" pitchFamily="34" charset="0"/>
              </a:rPr>
              <a:t>Assess COI/COC</a:t>
            </a:r>
          </a:p>
        </p:txBody>
      </p:sp>
      <p:sp>
        <p:nvSpPr>
          <p:cNvPr id="9" name="Block Arc 8">
            <a:extLst>
              <a:ext uri="{FF2B5EF4-FFF2-40B4-BE49-F238E27FC236}">
                <a16:creationId xmlns:a16="http://schemas.microsoft.com/office/drawing/2014/main" id="{AFB48037-0647-4441-8957-4034208B53A4}"/>
              </a:ext>
            </a:extLst>
          </p:cNvPr>
          <p:cNvSpPr/>
          <p:nvPr/>
        </p:nvSpPr>
        <p:spPr>
          <a:xfrm>
            <a:off x="1892842" y="4021563"/>
            <a:ext cx="1775075" cy="1775786"/>
          </a:xfrm>
          <a:prstGeom prst="blockArc">
            <a:avLst>
              <a:gd name="adj1" fmla="val 13500000"/>
              <a:gd name="adj2" fmla="val 10800000"/>
              <a:gd name="adj3" fmla="val 12740"/>
            </a:avLst>
          </a:prstGeom>
          <a:solidFill>
            <a:srgbClr val="8DC73F"/>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ea typeface="Open Sans" panose="020B060603050402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2734E3D8-8B55-430B-9768-C07F6ECE0925}"/>
              </a:ext>
            </a:extLst>
          </p:cNvPr>
          <p:cNvSpPr/>
          <p:nvPr/>
        </p:nvSpPr>
        <p:spPr>
          <a:xfrm>
            <a:off x="2205178" y="4640963"/>
            <a:ext cx="1148076" cy="573900"/>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b="1" kern="1200" dirty="0">
                <a:solidFill>
                  <a:srgbClr val="3F3F3F"/>
                </a:solidFill>
                <a:ea typeface="Open Sans" panose="020B0606030504020204" pitchFamily="34" charset="0"/>
                <a:cs typeface="Calibri" panose="020F0502020204030204" pitchFamily="34" charset="0"/>
              </a:rPr>
              <a:t>Manage Conflicts</a:t>
            </a:r>
          </a:p>
        </p:txBody>
      </p:sp>
      <p:sp>
        <p:nvSpPr>
          <p:cNvPr id="13" name="Oval 12">
            <a:extLst>
              <a:ext uri="{FF2B5EF4-FFF2-40B4-BE49-F238E27FC236}">
                <a16:creationId xmlns:a16="http://schemas.microsoft.com/office/drawing/2014/main" id="{44B716A1-9FB1-4B50-B6B8-C71C3EE7E01B}"/>
              </a:ext>
            </a:extLst>
          </p:cNvPr>
          <p:cNvSpPr/>
          <p:nvPr/>
        </p:nvSpPr>
        <p:spPr>
          <a:xfrm>
            <a:off x="1855961" y="4749436"/>
            <a:ext cx="320040" cy="320040"/>
          </a:xfrm>
          <a:prstGeom prst="ellipse">
            <a:avLst/>
          </a:prstGeom>
          <a:solidFill>
            <a:srgbClr val="8DC73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ea typeface="Open Sans" panose="020B060603050402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9EF6C45-B157-489B-9619-F9AB0D9B7FE4}"/>
              </a:ext>
            </a:extLst>
          </p:cNvPr>
          <p:cNvCxnSpPr/>
          <p:nvPr/>
        </p:nvCxnSpPr>
        <p:spPr>
          <a:xfrm>
            <a:off x="4612674" y="3169365"/>
            <a:ext cx="6400800" cy="0"/>
          </a:xfrm>
          <a:prstGeom prst="line">
            <a:avLst/>
          </a:prstGeom>
          <a:ln w="190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06F8A3-E607-4142-B6FD-8CAE7A6C92B5}"/>
              </a:ext>
            </a:extLst>
          </p:cNvPr>
          <p:cNvCxnSpPr/>
          <p:nvPr/>
        </p:nvCxnSpPr>
        <p:spPr>
          <a:xfrm>
            <a:off x="4612674" y="4416905"/>
            <a:ext cx="6400800" cy="0"/>
          </a:xfrm>
          <a:prstGeom prst="line">
            <a:avLst/>
          </a:prstGeom>
          <a:ln w="19050">
            <a:solidFill>
              <a:srgbClr val="EF4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1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Polling Question #1</a:t>
            </a:r>
          </a:p>
        </p:txBody>
      </p:sp>
      <p:sp>
        <p:nvSpPr>
          <p:cNvPr id="10" name="TextBox 9">
            <a:extLst>
              <a:ext uri="{FF2B5EF4-FFF2-40B4-BE49-F238E27FC236}">
                <a16:creationId xmlns:a16="http://schemas.microsoft.com/office/drawing/2014/main" id="{7ED09DC8-3630-4B46-BDFC-FCB348001EDB}"/>
              </a:ext>
            </a:extLst>
          </p:cNvPr>
          <p:cNvSpPr txBox="1"/>
          <p:nvPr/>
        </p:nvSpPr>
        <p:spPr>
          <a:xfrm>
            <a:off x="423607" y="2392927"/>
            <a:ext cx="10009365" cy="1477328"/>
          </a:xfrm>
          <a:prstGeom prst="rect">
            <a:avLst/>
          </a:prstGeom>
          <a:noFill/>
        </p:spPr>
        <p:txBody>
          <a:bodyPr wrap="square" rtlCol="0">
            <a:spAutoFit/>
          </a:bodyPr>
          <a:lstStyle/>
          <a:p>
            <a:pPr marR="0" lvl="0">
              <a:spcBef>
                <a:spcPts val="0"/>
              </a:spcBef>
              <a:spcAft>
                <a:spcPts val="0"/>
              </a:spcAft>
            </a:pPr>
            <a:r>
              <a:rPr lang="en-US" b="1" dirty="0">
                <a:effectLst/>
                <a:ea typeface="Times New Roman" panose="02020603050405020304" pitchFamily="18" charset="0"/>
              </a:rPr>
              <a:t>Please indicate your level of confidence in the current COI/COC process at your institution:</a:t>
            </a:r>
            <a:endParaRPr lang="en-US" b="1" dirty="0">
              <a:effectLst/>
              <a:ea typeface="Calibri" panose="020F0502020204030204" pitchFamily="34" charset="0"/>
            </a:endParaRP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Very confident</a:t>
            </a:r>
            <a:endParaRPr lang="en-US" dirty="0">
              <a:effectLst/>
              <a:ea typeface="Calibri" panose="020F0502020204030204" pitchFamily="34" charset="0"/>
            </a:endParaRP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Somewhat confident</a:t>
            </a:r>
            <a:endParaRPr lang="en-US" dirty="0">
              <a:effectLst/>
              <a:ea typeface="Calibri" panose="020F0502020204030204" pitchFamily="34" charset="0"/>
            </a:endParaRP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My institution has a process but I’m not confident in it</a:t>
            </a:r>
            <a:endParaRPr lang="en-US" dirty="0">
              <a:effectLst/>
              <a:ea typeface="Calibri" panose="020F0502020204030204" pitchFamily="34" charset="0"/>
            </a:endParaRP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My institution does not have a COI/COC process that I am aware of</a:t>
            </a:r>
            <a:endParaRPr lang="en-US" dirty="0">
              <a:effectLst/>
              <a:ea typeface="Calibri" panose="020F0502020204030204" pitchFamily="34" charset="0"/>
            </a:endParaRPr>
          </a:p>
        </p:txBody>
      </p:sp>
    </p:spTree>
    <p:extLst>
      <p:ext uri="{BB962C8B-B14F-4D97-AF65-F5344CB8AC3E}">
        <p14:creationId xmlns:p14="http://schemas.microsoft.com/office/powerpoint/2010/main" val="101521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Agenda</a:t>
            </a:r>
          </a:p>
        </p:txBody>
      </p:sp>
      <p:sp>
        <p:nvSpPr>
          <p:cNvPr id="10" name="TextBox 9">
            <a:extLst>
              <a:ext uri="{FF2B5EF4-FFF2-40B4-BE49-F238E27FC236}">
                <a16:creationId xmlns:a16="http://schemas.microsoft.com/office/drawing/2014/main" id="{7ED09DC8-3630-4B46-BDFC-FCB348001EDB}"/>
              </a:ext>
            </a:extLst>
          </p:cNvPr>
          <p:cNvSpPr txBox="1"/>
          <p:nvPr/>
        </p:nvSpPr>
        <p:spPr>
          <a:xfrm>
            <a:off x="423608" y="1676831"/>
            <a:ext cx="7646504" cy="3970318"/>
          </a:xfrm>
          <a:prstGeom prst="rect">
            <a:avLst/>
          </a:prstGeom>
          <a:noFill/>
        </p:spPr>
        <p:txBody>
          <a:bodyPr wrap="square" rtlCol="0">
            <a:spAutoFit/>
          </a:bodyPr>
          <a:lstStyle/>
          <a:p>
            <a:r>
              <a:rPr lang="en-US" b="1" dirty="0"/>
              <a:t>Overview</a:t>
            </a:r>
          </a:p>
          <a:p>
            <a:pPr marL="285750" indent="-285750">
              <a:buFont typeface="Wingdings" panose="05000000000000000000" pitchFamily="2" charset="2"/>
              <a:buChar char="Ø"/>
            </a:pPr>
            <a:r>
              <a:rPr lang="en-US" dirty="0"/>
              <a:t>COI &amp; COC</a:t>
            </a:r>
          </a:p>
          <a:p>
            <a:pPr marL="285750" indent="-285750">
              <a:buFont typeface="Wingdings" panose="05000000000000000000" pitchFamily="2" charset="2"/>
              <a:buChar char="Ø"/>
            </a:pPr>
            <a:r>
              <a:rPr lang="en-US" dirty="0"/>
              <a:t>Risks</a:t>
            </a:r>
          </a:p>
          <a:p>
            <a:pPr marL="285750" indent="-285750">
              <a:buFont typeface="Wingdings" panose="05000000000000000000" pitchFamily="2" charset="2"/>
              <a:buChar char="Ø"/>
            </a:pPr>
            <a:r>
              <a:rPr lang="en-US" dirty="0"/>
              <a:t>Controls</a:t>
            </a:r>
          </a:p>
          <a:p>
            <a:pPr lvl="1"/>
            <a:endParaRPr lang="en-US" dirty="0"/>
          </a:p>
          <a:p>
            <a:r>
              <a:rPr lang="en-US" b="1" dirty="0"/>
              <a:t>Internal Audit Workplan Considerations</a:t>
            </a:r>
          </a:p>
          <a:p>
            <a:pPr marL="285750" indent="-285750">
              <a:buFont typeface="Wingdings" panose="05000000000000000000" pitchFamily="2" charset="2"/>
              <a:buChar char="Ø"/>
            </a:pPr>
            <a:r>
              <a:rPr lang="en-US" dirty="0"/>
              <a:t>Questions for consideration</a:t>
            </a:r>
          </a:p>
          <a:p>
            <a:pPr marL="285750" indent="-285750">
              <a:buFont typeface="Wingdings" panose="05000000000000000000" pitchFamily="2" charset="2"/>
              <a:buChar char="Ø"/>
            </a:pPr>
            <a:r>
              <a:rPr lang="en-US" dirty="0"/>
              <a:t>Potential testing areas</a:t>
            </a:r>
          </a:p>
          <a:p>
            <a:pPr marL="285750" indent="-285750">
              <a:buFont typeface="Wingdings" panose="05000000000000000000" pitchFamily="2" charset="2"/>
              <a:buChar char="Ø"/>
            </a:pPr>
            <a:endParaRPr lang="en-US" dirty="0"/>
          </a:p>
          <a:p>
            <a:r>
              <a:rPr lang="en-US" b="1" dirty="0"/>
              <a:t>Managing Outside Interests, Commitments and Conflicts – Leading Practices</a:t>
            </a:r>
          </a:p>
          <a:p>
            <a:pPr marL="285750" indent="-285750">
              <a:buFont typeface="Wingdings" panose="05000000000000000000" pitchFamily="2" charset="2"/>
              <a:buChar char="Ø"/>
            </a:pPr>
            <a:r>
              <a:rPr lang="en-US" dirty="0"/>
              <a:t>Addressing challenges</a:t>
            </a:r>
          </a:p>
          <a:p>
            <a:pPr marL="285750" indent="-285750">
              <a:buFont typeface="Wingdings" panose="05000000000000000000" pitchFamily="2" charset="2"/>
              <a:buChar char="Ø"/>
            </a:pPr>
            <a:r>
              <a:rPr lang="en-US" dirty="0"/>
              <a:t>Additional considerations</a:t>
            </a:r>
          </a:p>
          <a:p>
            <a:endParaRPr lang="en-US" dirty="0"/>
          </a:p>
          <a:p>
            <a:r>
              <a:rPr lang="en-US" b="1" dirty="0"/>
              <a:t>Discussion and Q&amp;A</a:t>
            </a:r>
          </a:p>
        </p:txBody>
      </p:sp>
    </p:spTree>
    <p:extLst>
      <p:ext uri="{BB962C8B-B14F-4D97-AF65-F5344CB8AC3E}">
        <p14:creationId xmlns:p14="http://schemas.microsoft.com/office/powerpoint/2010/main" val="2536299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5BA1338-AC75-4029-83FE-98EE7369F1D2}"/>
              </a:ext>
            </a:extLst>
          </p:cNvPr>
          <p:cNvSpPr/>
          <p:nvPr/>
        </p:nvSpPr>
        <p:spPr>
          <a:xfrm>
            <a:off x="191588" y="2157548"/>
            <a:ext cx="7149737" cy="2542903"/>
          </a:xfrm>
          <a:prstGeom prst="rect">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D09DC8-3630-4B46-BDFC-FCB348001EDB}"/>
              </a:ext>
            </a:extLst>
          </p:cNvPr>
          <p:cNvSpPr txBox="1"/>
          <p:nvPr/>
        </p:nvSpPr>
        <p:spPr>
          <a:xfrm>
            <a:off x="423609" y="3075057"/>
            <a:ext cx="3512666" cy="707886"/>
          </a:xfrm>
          <a:prstGeom prst="rect">
            <a:avLst/>
          </a:prstGeom>
          <a:noFill/>
        </p:spPr>
        <p:txBody>
          <a:bodyPr wrap="square" rtlCol="0">
            <a:spAutoFit/>
          </a:bodyPr>
          <a:lstStyle/>
          <a:p>
            <a:r>
              <a:rPr lang="en-US" sz="4000" b="1" dirty="0">
                <a:solidFill>
                  <a:schemeClr val="bg1"/>
                </a:solidFill>
                <a:latin typeface="+mj-lt"/>
              </a:rPr>
              <a:t>Overview</a:t>
            </a:r>
          </a:p>
        </p:txBody>
      </p:sp>
    </p:spTree>
    <p:extLst>
      <p:ext uri="{BB962C8B-B14F-4D97-AF65-F5344CB8AC3E}">
        <p14:creationId xmlns:p14="http://schemas.microsoft.com/office/powerpoint/2010/main" val="75622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87CBF100-86E6-4314-833E-DC6A0576C6BA}"/>
              </a:ext>
            </a:extLst>
          </p:cNvPr>
          <p:cNvSpPr/>
          <p:nvPr/>
        </p:nvSpPr>
        <p:spPr bwMode="gray">
          <a:xfrm>
            <a:off x="383138" y="1621738"/>
            <a:ext cx="11425724" cy="2443580"/>
          </a:xfrm>
          <a:prstGeom prst="rect">
            <a:avLst/>
          </a:prstGeom>
          <a:solidFill>
            <a:srgbClr val="F2F2F2"/>
          </a:solidFill>
          <a:ln w="19050" algn="ctr">
            <a:noFill/>
            <a:miter lim="800000"/>
            <a:headEnd/>
            <a:tailEnd/>
          </a:ln>
        </p:spPr>
        <p:txBody>
          <a:bodyPr wrap="square" lIns="65303" tIns="65303" rIns="65303" bIns="65303" rtlCol="0" anchor="ctr"/>
          <a:lstStyle/>
          <a:p>
            <a:pPr algn="ctr" defTabSz="671718" fontAlgn="base">
              <a:lnSpc>
                <a:spcPct val="106000"/>
              </a:lnSpc>
              <a:spcBef>
                <a:spcPct val="0"/>
              </a:spcBef>
              <a:spcAft>
                <a:spcPct val="0"/>
              </a:spcAft>
              <a:defRPr/>
            </a:pPr>
            <a:endParaRPr lang="en-US" sz="1175" b="1" dirty="0">
              <a:solidFill>
                <a:prstClr val="white"/>
              </a:solidFill>
              <a:ea typeface="Open Sans" panose="020B0606030504020204" pitchFamily="34" charset="0"/>
              <a:cs typeface="Open Sans" panose="020B0606030504020204" pitchFamily="34" charset="0"/>
              <a:sym typeface="Gotham Book" charset="0"/>
            </a:endParaRPr>
          </a:p>
        </p:txBody>
      </p:sp>
      <p:sp>
        <p:nvSpPr>
          <p:cNvPr id="27" name="AutoShape 12">
            <a:extLst>
              <a:ext uri="{FF2B5EF4-FFF2-40B4-BE49-F238E27FC236}">
                <a16:creationId xmlns:a16="http://schemas.microsoft.com/office/drawing/2014/main" id="{D54117B8-9774-4862-81BF-373C85A36FDA}"/>
              </a:ext>
            </a:extLst>
          </p:cNvPr>
          <p:cNvSpPr>
            <a:spLocks noChangeArrowheads="1"/>
          </p:cNvSpPr>
          <p:nvPr/>
        </p:nvSpPr>
        <p:spPr bwMode="auto">
          <a:xfrm rot="5400000">
            <a:off x="4638416" y="-2555917"/>
            <a:ext cx="2915168" cy="11425726"/>
          </a:xfrm>
          <a:prstGeom prst="homePlate">
            <a:avLst>
              <a:gd name="adj" fmla="val 100000"/>
            </a:avLst>
          </a:prstGeom>
          <a:solidFill>
            <a:srgbClr val="F2F2F2"/>
          </a:solidFill>
          <a:ln w="6350" algn="ctr">
            <a:noFill/>
            <a:miter lim="800000"/>
            <a:headEnd/>
            <a:tailEnd/>
          </a:ln>
        </p:spPr>
        <p:txBody>
          <a:bodyPr wrap="square" lIns="65303" tIns="65303" rIns="65303" bIns="65303" anchor="ctr"/>
          <a:lstStyle/>
          <a:p>
            <a:pPr algn="ctr" defTabSz="671718" fontAlgn="base">
              <a:spcBef>
                <a:spcPct val="0"/>
              </a:spcBef>
              <a:spcAft>
                <a:spcPct val="0"/>
              </a:spcAft>
              <a:defRPr/>
            </a:pPr>
            <a:endParaRPr lang="en-US" sz="1028" dirty="0">
              <a:solidFill>
                <a:srgbClr val="343434"/>
              </a:solidFill>
              <a:ea typeface="Open Sans" panose="020B0606030504020204" pitchFamily="34" charset="0"/>
              <a:cs typeface="Open Sans" panose="020B0606030504020204" pitchFamily="34" charset="0"/>
              <a:sym typeface="Gotham Book" charset="0"/>
            </a:endParaRPr>
          </a:p>
        </p:txBody>
      </p:sp>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COI &amp; COC Overview</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5190309" cy="338554"/>
          </a:xfrm>
          <a:prstGeom prst="rect">
            <a:avLst/>
          </a:prstGeom>
          <a:noFill/>
        </p:spPr>
        <p:txBody>
          <a:bodyPr wrap="square" rtlCol="0">
            <a:spAutoFit/>
          </a:bodyPr>
          <a:lstStyle/>
          <a:p>
            <a:r>
              <a:rPr lang="en-US" sz="1600" b="1" dirty="0">
                <a:solidFill>
                  <a:schemeClr val="bg1"/>
                </a:solidFill>
                <a:latin typeface="+mj-lt"/>
              </a:rPr>
              <a:t>Overview</a:t>
            </a:r>
            <a:endParaRPr lang="en-US" b="1" dirty="0">
              <a:solidFill>
                <a:schemeClr val="bg1"/>
              </a:solidFill>
              <a:latin typeface="+mj-lt"/>
            </a:endParaRPr>
          </a:p>
        </p:txBody>
      </p:sp>
      <p:sp>
        <p:nvSpPr>
          <p:cNvPr id="6" name="Rectangle 5">
            <a:extLst>
              <a:ext uri="{FF2B5EF4-FFF2-40B4-BE49-F238E27FC236}">
                <a16:creationId xmlns:a16="http://schemas.microsoft.com/office/drawing/2014/main" id="{9001B4C6-1121-4B8E-8CB3-10F5F42A9202}"/>
              </a:ext>
            </a:extLst>
          </p:cNvPr>
          <p:cNvSpPr/>
          <p:nvPr/>
        </p:nvSpPr>
        <p:spPr>
          <a:xfrm>
            <a:off x="567935" y="1951037"/>
            <a:ext cx="4919470" cy="461665"/>
          </a:xfrm>
          <a:prstGeom prst="rect">
            <a:avLst/>
          </a:prstGeom>
          <a:solidFill>
            <a:schemeClr val="bg1"/>
          </a:solidFill>
          <a:ln w="12700" cap="flat" cmpd="sng" algn="ctr">
            <a:solidFill>
              <a:srgbClr val="FF0000"/>
            </a:solidFill>
            <a:prstDash val="dash"/>
            <a:miter lim="800000"/>
          </a:ln>
          <a:effectLst>
            <a:outerShdw blurRad="50800" dist="38100" dir="2700000" algn="tl" rotWithShape="0">
              <a:prstClr val="black">
                <a:alpha val="40000"/>
              </a:prstClr>
            </a:outerShdw>
          </a:effectLst>
        </p:spPr>
        <p:txBody>
          <a:bodyPr lIns="27432" tIns="27432" rIns="27432" bIns="27432" rtlCol="0" anchor="ctr"/>
          <a:lstStyle/>
          <a:p>
            <a:pPr algn="ctr" defTabSz="457062">
              <a:defRPr/>
            </a:pPr>
            <a:endParaRPr lang="en-US" b="1" kern="0" dirty="0">
              <a:solidFill>
                <a:srgbClr val="FFFFFF"/>
              </a:solidFill>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8707271E-80AA-4C4F-A372-3C08527C7EEA}"/>
              </a:ext>
            </a:extLst>
          </p:cNvPr>
          <p:cNvSpPr/>
          <p:nvPr/>
        </p:nvSpPr>
        <p:spPr>
          <a:xfrm>
            <a:off x="6628565" y="1951037"/>
            <a:ext cx="4919472" cy="461665"/>
          </a:xfrm>
          <a:prstGeom prst="rect">
            <a:avLst/>
          </a:prstGeom>
          <a:solidFill>
            <a:schemeClr val="bg1"/>
          </a:solidFill>
          <a:ln w="12700" cap="flat" cmpd="sng" algn="ctr">
            <a:solidFill>
              <a:srgbClr val="FF0000"/>
            </a:solidFill>
            <a:prstDash val="dash"/>
            <a:miter lim="800000"/>
          </a:ln>
          <a:effectLst>
            <a:outerShdw blurRad="50800" dist="38100" dir="2700000" algn="tl" rotWithShape="0">
              <a:prstClr val="black">
                <a:alpha val="40000"/>
              </a:prstClr>
            </a:outerShdw>
          </a:effectLst>
        </p:spPr>
        <p:txBody>
          <a:bodyPr lIns="27432" tIns="27432" rIns="27432" bIns="27432" rtlCol="0" anchor="ctr"/>
          <a:lstStyle/>
          <a:p>
            <a:pPr algn="ctr" defTabSz="457062">
              <a:defRPr/>
            </a:pPr>
            <a:endParaRPr lang="en-US" b="1" kern="0" dirty="0">
              <a:solidFill>
                <a:srgbClr val="FFFFFF"/>
              </a:solidFill>
              <a:ea typeface="Open Sans" panose="020B0606030504020204" pitchFamily="34" charset="0"/>
              <a:cs typeface="Open Sans" panose="020B0606030504020204" pitchFamily="34" charset="0"/>
            </a:endParaRPr>
          </a:p>
        </p:txBody>
      </p:sp>
      <p:grpSp>
        <p:nvGrpSpPr>
          <p:cNvPr id="8" name="Group 7">
            <a:extLst>
              <a:ext uri="{FF2B5EF4-FFF2-40B4-BE49-F238E27FC236}">
                <a16:creationId xmlns:a16="http://schemas.microsoft.com/office/drawing/2014/main" id="{FA97FDD1-491F-4D3D-9BA3-757FA346C6F1}"/>
              </a:ext>
            </a:extLst>
          </p:cNvPr>
          <p:cNvGrpSpPr>
            <a:grpSpLocks noChangeAspect="1"/>
          </p:cNvGrpSpPr>
          <p:nvPr/>
        </p:nvGrpSpPr>
        <p:grpSpPr>
          <a:xfrm>
            <a:off x="5057954" y="4253032"/>
            <a:ext cx="37737" cy="0"/>
            <a:chOff x="793751" y="4518025"/>
            <a:chExt cx="44450" cy="0"/>
          </a:xfrm>
        </p:grpSpPr>
        <p:sp>
          <p:nvSpPr>
            <p:cNvPr id="9" name="Freeform 343">
              <a:extLst>
                <a:ext uri="{FF2B5EF4-FFF2-40B4-BE49-F238E27FC236}">
                  <a16:creationId xmlns:a16="http://schemas.microsoft.com/office/drawing/2014/main" id="{34EC9A4F-E6DF-4199-8A6C-C7803F285268}"/>
                </a:ext>
              </a:extLst>
            </p:cNvPr>
            <p:cNvSpPr>
              <a:spLocks/>
            </p:cNvSpPr>
            <p:nvPr/>
          </p:nvSpPr>
          <p:spPr bwMode="auto">
            <a:xfrm>
              <a:off x="825501" y="4518025"/>
              <a:ext cx="12700" cy="0"/>
            </a:xfrm>
            <a:custGeom>
              <a:avLst/>
              <a:gdLst>
                <a:gd name="T0" fmla="*/ 0 w 16"/>
                <a:gd name="T1" fmla="*/ 0 w 16"/>
                <a:gd name="T2" fmla="*/ 16 w 16"/>
                <a:gd name="T3" fmla="*/ 16 w 16"/>
                <a:gd name="T4" fmla="*/ 12 w 16"/>
                <a:gd name="T5" fmla="*/ 0 w 16"/>
              </a:gdLst>
              <a:ahLst/>
              <a:cxnLst>
                <a:cxn ang="0">
                  <a:pos x="T0" y="0"/>
                </a:cxn>
                <a:cxn ang="0">
                  <a:pos x="T1" y="0"/>
                </a:cxn>
                <a:cxn ang="0">
                  <a:pos x="T2" y="0"/>
                </a:cxn>
                <a:cxn ang="0">
                  <a:pos x="T3" y="0"/>
                </a:cxn>
                <a:cxn ang="0">
                  <a:pos x="T4" y="0"/>
                </a:cxn>
                <a:cxn ang="0">
                  <a:pos x="T5" y="0"/>
                </a:cxn>
              </a:cxnLst>
              <a:rect l="0" t="0" r="r" b="b"/>
              <a:pathLst>
                <a:path w="16">
                  <a:moveTo>
                    <a:pt x="0" y="0"/>
                  </a:moveTo>
                  <a:lnTo>
                    <a:pt x="0" y="0"/>
                  </a:lnTo>
                  <a:lnTo>
                    <a:pt x="16" y="0"/>
                  </a:lnTo>
                  <a:lnTo>
                    <a:pt x="16" y="0"/>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2"/>
              <a:endParaRPr lang="en-US" sz="1600" dirty="0">
                <a:solidFill>
                  <a:srgbClr val="000000"/>
                </a:solidFill>
                <a:ea typeface="Open Sans" panose="020B0606030504020204" pitchFamily="34" charset="0"/>
                <a:cs typeface="Open Sans" panose="020B0606030504020204" pitchFamily="34" charset="0"/>
              </a:endParaRPr>
            </a:p>
          </p:txBody>
        </p:sp>
        <p:sp>
          <p:nvSpPr>
            <p:cNvPr id="11" name="Freeform 344">
              <a:extLst>
                <a:ext uri="{FF2B5EF4-FFF2-40B4-BE49-F238E27FC236}">
                  <a16:creationId xmlns:a16="http://schemas.microsoft.com/office/drawing/2014/main" id="{CB596749-0DD3-49EC-9CA7-EEAD70DF6303}"/>
                </a:ext>
              </a:extLst>
            </p:cNvPr>
            <p:cNvSpPr>
              <a:spLocks/>
            </p:cNvSpPr>
            <p:nvPr/>
          </p:nvSpPr>
          <p:spPr bwMode="auto">
            <a:xfrm>
              <a:off x="793751" y="4518025"/>
              <a:ext cx="12700" cy="0"/>
            </a:xfrm>
            <a:custGeom>
              <a:avLst/>
              <a:gdLst>
                <a:gd name="T0" fmla="*/ 0 w 16"/>
                <a:gd name="T1" fmla="*/ 0 w 16"/>
                <a:gd name="T2" fmla="*/ 16 w 16"/>
                <a:gd name="T3" fmla="*/ 16 w 16"/>
                <a:gd name="T4" fmla="*/ 4 w 16"/>
                <a:gd name="T5" fmla="*/ 0 w 16"/>
              </a:gdLst>
              <a:ahLst/>
              <a:cxnLst>
                <a:cxn ang="0">
                  <a:pos x="T0" y="0"/>
                </a:cxn>
                <a:cxn ang="0">
                  <a:pos x="T1" y="0"/>
                </a:cxn>
                <a:cxn ang="0">
                  <a:pos x="T2" y="0"/>
                </a:cxn>
                <a:cxn ang="0">
                  <a:pos x="T3" y="0"/>
                </a:cxn>
                <a:cxn ang="0">
                  <a:pos x="T4" y="0"/>
                </a:cxn>
                <a:cxn ang="0">
                  <a:pos x="T5" y="0"/>
                </a:cxn>
              </a:cxnLst>
              <a:rect l="0" t="0" r="r" b="b"/>
              <a:pathLst>
                <a:path w="16">
                  <a:moveTo>
                    <a:pt x="0" y="0"/>
                  </a:moveTo>
                  <a:lnTo>
                    <a:pt x="0" y="0"/>
                  </a:lnTo>
                  <a:lnTo>
                    <a:pt x="16" y="0"/>
                  </a:lnTo>
                  <a:lnTo>
                    <a:pt x="16" y="0"/>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2"/>
              <a:endParaRPr lang="en-US" sz="1600" dirty="0">
                <a:solidFill>
                  <a:srgbClr val="000000"/>
                </a:solidFill>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DC4A55C6-05D5-4D35-BCAE-9E7083D92F22}"/>
              </a:ext>
            </a:extLst>
          </p:cNvPr>
          <p:cNvSpPr txBox="1"/>
          <p:nvPr/>
        </p:nvSpPr>
        <p:spPr>
          <a:xfrm>
            <a:off x="632344" y="2012592"/>
            <a:ext cx="4790655" cy="338554"/>
          </a:xfrm>
          <a:prstGeom prst="rect">
            <a:avLst/>
          </a:prstGeom>
          <a:noFill/>
        </p:spPr>
        <p:txBody>
          <a:bodyPr wrap="square" rtlCol="0" anchor="t">
            <a:spAutoFit/>
          </a:bodyPr>
          <a:lstStyle/>
          <a:p>
            <a:pPr algn="ctr" defTabSz="1219170"/>
            <a:r>
              <a:rPr lang="en-US" sz="1600" b="1" cap="all" spc="200" dirty="0">
                <a:ea typeface="Open Sans" panose="020B0606030504020204" pitchFamily="34" charset="0"/>
                <a:cs typeface="Open Sans" panose="020B0606030504020204" pitchFamily="34" charset="0"/>
              </a:rPr>
              <a:t>Conflict of Interest</a:t>
            </a:r>
          </a:p>
        </p:txBody>
      </p:sp>
      <p:sp>
        <p:nvSpPr>
          <p:cNvPr id="16" name="TextBox 15">
            <a:extLst>
              <a:ext uri="{FF2B5EF4-FFF2-40B4-BE49-F238E27FC236}">
                <a16:creationId xmlns:a16="http://schemas.microsoft.com/office/drawing/2014/main" id="{7CB61E8D-D4AB-418F-886A-847AF2CDF29D}"/>
              </a:ext>
            </a:extLst>
          </p:cNvPr>
          <p:cNvSpPr txBox="1"/>
          <p:nvPr/>
        </p:nvSpPr>
        <p:spPr>
          <a:xfrm>
            <a:off x="6692573" y="2017136"/>
            <a:ext cx="4791456" cy="338554"/>
          </a:xfrm>
          <a:prstGeom prst="rect">
            <a:avLst/>
          </a:prstGeom>
          <a:noFill/>
        </p:spPr>
        <p:txBody>
          <a:bodyPr wrap="square" rtlCol="0" anchor="t">
            <a:spAutoFit/>
          </a:bodyPr>
          <a:lstStyle/>
          <a:p>
            <a:pPr algn="ctr" defTabSz="1219170"/>
            <a:r>
              <a:rPr lang="en-US" sz="1600" b="1" cap="all" spc="200" dirty="0">
                <a:ea typeface="Open Sans" panose="020B0606030504020204" pitchFamily="34" charset="0"/>
                <a:cs typeface="Open Sans" panose="020B0606030504020204" pitchFamily="34" charset="0"/>
              </a:rPr>
              <a:t>Conflict of Commitment </a:t>
            </a:r>
          </a:p>
        </p:txBody>
      </p:sp>
      <p:sp>
        <p:nvSpPr>
          <p:cNvPr id="19" name="TextBox 18">
            <a:extLst>
              <a:ext uri="{FF2B5EF4-FFF2-40B4-BE49-F238E27FC236}">
                <a16:creationId xmlns:a16="http://schemas.microsoft.com/office/drawing/2014/main" id="{8895136A-575E-4A07-A542-00CA96276432}"/>
              </a:ext>
            </a:extLst>
          </p:cNvPr>
          <p:cNvSpPr txBox="1"/>
          <p:nvPr/>
        </p:nvSpPr>
        <p:spPr>
          <a:xfrm>
            <a:off x="567935" y="2559333"/>
            <a:ext cx="5131911" cy="1200329"/>
          </a:xfrm>
          <a:prstGeom prst="rect">
            <a:avLst/>
          </a:prstGeom>
          <a:noFill/>
        </p:spPr>
        <p:txBody>
          <a:bodyPr wrap="square" rtlCol="0">
            <a:spAutoFit/>
          </a:bodyPr>
          <a:lstStyle/>
          <a:p>
            <a:pPr algn="ctr"/>
            <a:r>
              <a:rPr lang="en-US" dirty="0"/>
              <a:t>When a personal financial interest may affect, or appear to affect, an employee’s judgment in carrying out the requirements defined in their employment contract</a:t>
            </a:r>
          </a:p>
        </p:txBody>
      </p:sp>
      <p:sp>
        <p:nvSpPr>
          <p:cNvPr id="20" name="TextBox 19">
            <a:extLst>
              <a:ext uri="{FF2B5EF4-FFF2-40B4-BE49-F238E27FC236}">
                <a16:creationId xmlns:a16="http://schemas.microsoft.com/office/drawing/2014/main" id="{0BE037B2-D6CA-41EA-83E9-C1B9D3BC59FE}"/>
              </a:ext>
            </a:extLst>
          </p:cNvPr>
          <p:cNvSpPr txBox="1"/>
          <p:nvPr/>
        </p:nvSpPr>
        <p:spPr>
          <a:xfrm>
            <a:off x="6632965" y="2558341"/>
            <a:ext cx="5131911" cy="1200329"/>
          </a:xfrm>
          <a:prstGeom prst="rect">
            <a:avLst/>
          </a:prstGeom>
          <a:noFill/>
        </p:spPr>
        <p:txBody>
          <a:bodyPr wrap="square" rtlCol="0">
            <a:spAutoFit/>
          </a:bodyPr>
          <a:lstStyle/>
          <a:p>
            <a:pPr algn="ctr"/>
            <a:r>
              <a:rPr lang="en-US" dirty="0"/>
              <a:t>A commitment of time where an employee partakes in an activity that obstructs or appears to interfere with their ability to fulfil the requirements defined in their employment contract</a:t>
            </a:r>
          </a:p>
        </p:txBody>
      </p:sp>
      <p:sp>
        <p:nvSpPr>
          <p:cNvPr id="23" name="Rectangle 22">
            <a:extLst>
              <a:ext uri="{FF2B5EF4-FFF2-40B4-BE49-F238E27FC236}">
                <a16:creationId xmlns:a16="http://schemas.microsoft.com/office/drawing/2014/main" id="{D9F9BB44-6EFE-48D9-9937-5E414CBED535}"/>
              </a:ext>
            </a:extLst>
          </p:cNvPr>
          <p:cNvSpPr/>
          <p:nvPr/>
        </p:nvSpPr>
        <p:spPr>
          <a:xfrm>
            <a:off x="3636265" y="4796731"/>
            <a:ext cx="4919470" cy="461665"/>
          </a:xfrm>
          <a:prstGeom prst="rect">
            <a:avLst/>
          </a:prstGeom>
          <a:solidFill>
            <a:schemeClr val="bg1"/>
          </a:solidFill>
          <a:ln w="12700" cap="flat" cmpd="sng" algn="ctr">
            <a:solidFill>
              <a:srgbClr val="FF0000"/>
            </a:solidFill>
            <a:prstDash val="dash"/>
            <a:miter lim="800000"/>
          </a:ln>
          <a:effectLst>
            <a:outerShdw blurRad="50800" dist="38100" dir="2700000" algn="tl" rotWithShape="0">
              <a:prstClr val="black">
                <a:alpha val="40000"/>
              </a:prstClr>
            </a:outerShdw>
          </a:effectLst>
        </p:spPr>
        <p:txBody>
          <a:bodyPr lIns="27432" tIns="27432" rIns="27432" bIns="27432" rtlCol="0" anchor="ctr"/>
          <a:lstStyle/>
          <a:p>
            <a:pPr algn="ctr" defTabSz="457062">
              <a:defRPr/>
            </a:pPr>
            <a:endParaRPr lang="en-US" b="1" kern="0" dirty="0">
              <a:solidFill>
                <a:srgbClr val="FFFFFF"/>
              </a:solidFill>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C8AC8948-2917-435B-99F5-9D312C4EC71F}"/>
              </a:ext>
            </a:extLst>
          </p:cNvPr>
          <p:cNvSpPr txBox="1"/>
          <p:nvPr/>
        </p:nvSpPr>
        <p:spPr>
          <a:xfrm>
            <a:off x="3700672" y="4858286"/>
            <a:ext cx="4790655" cy="338554"/>
          </a:xfrm>
          <a:prstGeom prst="rect">
            <a:avLst/>
          </a:prstGeom>
          <a:noFill/>
        </p:spPr>
        <p:txBody>
          <a:bodyPr wrap="square" rtlCol="0" anchor="t">
            <a:spAutoFit/>
          </a:bodyPr>
          <a:lstStyle/>
          <a:p>
            <a:pPr algn="ctr" defTabSz="1219170"/>
            <a:r>
              <a:rPr lang="en-US" sz="1600" b="1" cap="all" spc="200" dirty="0">
                <a:ea typeface="Open Sans" panose="020B0606030504020204" pitchFamily="34" charset="0"/>
                <a:cs typeface="Open Sans" panose="020B0606030504020204" pitchFamily="34" charset="0"/>
              </a:rPr>
              <a:t>Beneficial Relationships</a:t>
            </a:r>
          </a:p>
        </p:txBody>
      </p:sp>
      <p:sp>
        <p:nvSpPr>
          <p:cNvPr id="25" name="TextBox 24">
            <a:extLst>
              <a:ext uri="{FF2B5EF4-FFF2-40B4-BE49-F238E27FC236}">
                <a16:creationId xmlns:a16="http://schemas.microsoft.com/office/drawing/2014/main" id="{CA64B1C4-6C44-4C9A-8F73-F6FB51B02E18}"/>
              </a:ext>
            </a:extLst>
          </p:cNvPr>
          <p:cNvSpPr txBox="1"/>
          <p:nvPr/>
        </p:nvSpPr>
        <p:spPr>
          <a:xfrm>
            <a:off x="3700674" y="5407606"/>
            <a:ext cx="5131911" cy="646331"/>
          </a:xfrm>
          <a:prstGeom prst="rect">
            <a:avLst/>
          </a:prstGeom>
          <a:noFill/>
        </p:spPr>
        <p:txBody>
          <a:bodyPr wrap="square" rtlCol="0">
            <a:spAutoFit/>
          </a:bodyPr>
          <a:lstStyle/>
          <a:p>
            <a:pPr algn="ctr"/>
            <a:r>
              <a:rPr lang="en-US" dirty="0"/>
              <a:t>Combating corruption while promoting external engagement</a:t>
            </a:r>
          </a:p>
        </p:txBody>
      </p:sp>
    </p:spTree>
    <p:extLst>
      <p:ext uri="{BB962C8B-B14F-4D97-AF65-F5344CB8AC3E}">
        <p14:creationId xmlns:p14="http://schemas.microsoft.com/office/powerpoint/2010/main" val="3824619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D1A8D-A74F-D74D-A6CC-7B23DE2F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652D861-6748-4A79-B845-BF88A4759D85}"/>
              </a:ext>
            </a:extLst>
          </p:cNvPr>
          <p:cNvSpPr txBox="1"/>
          <p:nvPr/>
        </p:nvSpPr>
        <p:spPr>
          <a:xfrm>
            <a:off x="1793965" y="659834"/>
            <a:ext cx="8194766" cy="461665"/>
          </a:xfrm>
          <a:prstGeom prst="rect">
            <a:avLst/>
          </a:prstGeom>
          <a:noFill/>
        </p:spPr>
        <p:txBody>
          <a:bodyPr wrap="square" rtlCol="0">
            <a:spAutoFit/>
          </a:bodyPr>
          <a:lstStyle/>
          <a:p>
            <a:r>
              <a:rPr lang="en-US" sz="2400" dirty="0">
                <a:latin typeface="+mj-lt"/>
              </a:rPr>
              <a:t>Illustrative</a:t>
            </a:r>
            <a:r>
              <a:rPr lang="en-US" sz="2400" dirty="0">
                <a:solidFill>
                  <a:srgbClr val="FF0000"/>
                </a:solidFill>
                <a:latin typeface="+mj-lt"/>
              </a:rPr>
              <a:t> </a:t>
            </a:r>
            <a:r>
              <a:rPr lang="en-US" sz="2400" dirty="0">
                <a:latin typeface="+mj-lt"/>
              </a:rPr>
              <a:t>Risks Related to COI &amp; COC</a:t>
            </a:r>
          </a:p>
        </p:txBody>
      </p:sp>
      <p:sp>
        <p:nvSpPr>
          <p:cNvPr id="2" name="TextBox 1">
            <a:extLst>
              <a:ext uri="{FF2B5EF4-FFF2-40B4-BE49-F238E27FC236}">
                <a16:creationId xmlns:a16="http://schemas.microsoft.com/office/drawing/2014/main" id="{E4EE29F5-ACCB-4BAF-9D88-7C50798C736D}"/>
              </a:ext>
            </a:extLst>
          </p:cNvPr>
          <p:cNvSpPr txBox="1"/>
          <p:nvPr/>
        </p:nvSpPr>
        <p:spPr>
          <a:xfrm>
            <a:off x="0" y="-8637"/>
            <a:ext cx="5190309" cy="338554"/>
          </a:xfrm>
          <a:prstGeom prst="rect">
            <a:avLst/>
          </a:prstGeom>
          <a:noFill/>
        </p:spPr>
        <p:txBody>
          <a:bodyPr wrap="square" rtlCol="0">
            <a:spAutoFit/>
          </a:bodyPr>
          <a:lstStyle/>
          <a:p>
            <a:r>
              <a:rPr lang="en-US" sz="1600" b="1" dirty="0">
                <a:solidFill>
                  <a:schemeClr val="bg1"/>
                </a:solidFill>
                <a:latin typeface="+mj-lt"/>
              </a:rPr>
              <a:t>Overview</a:t>
            </a:r>
            <a:endParaRPr lang="en-US" b="1" dirty="0">
              <a:solidFill>
                <a:schemeClr val="bg1"/>
              </a:solidFill>
              <a:latin typeface="+mj-lt"/>
            </a:endParaRPr>
          </a:p>
        </p:txBody>
      </p:sp>
      <p:sp>
        <p:nvSpPr>
          <p:cNvPr id="6" name="Rectangle 5">
            <a:extLst>
              <a:ext uri="{FF2B5EF4-FFF2-40B4-BE49-F238E27FC236}">
                <a16:creationId xmlns:a16="http://schemas.microsoft.com/office/drawing/2014/main" id="{9BFAFCD7-9547-42AA-9644-965349584DE4}"/>
              </a:ext>
            </a:extLst>
          </p:cNvPr>
          <p:cNvSpPr/>
          <p:nvPr/>
        </p:nvSpPr>
        <p:spPr>
          <a:xfrm>
            <a:off x="516279" y="1854090"/>
            <a:ext cx="11159442" cy="1567341"/>
          </a:xfrm>
          <a:prstGeom prst="rect">
            <a:avLst/>
          </a:prstGeom>
          <a:noFill/>
          <a:ln w="9525" cap="sq" cmpd="sng" algn="ctr">
            <a:solidFill>
              <a:srgbClr val="FF0000"/>
            </a:solidFill>
            <a:prstDash val="solid"/>
          </a:ln>
          <a:effectLst/>
        </p:spPr>
        <p:txBody>
          <a:bodyPr tIns="182832" rtlCol="0" anchor="t"/>
          <a:lstStyle/>
          <a:p>
            <a:pPr marL="171399" marR="0" lvl="0" indent="-171399" algn="l" defTabSz="914126"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8D3CC3E0-2545-4055-BBF5-EFB35BCD9390}"/>
              </a:ext>
            </a:extLst>
          </p:cNvPr>
          <p:cNvSpPr/>
          <p:nvPr/>
        </p:nvSpPr>
        <p:spPr>
          <a:xfrm>
            <a:off x="5238481" y="1720855"/>
            <a:ext cx="1719157" cy="276999"/>
          </a:xfrm>
          <a:prstGeom prst="rect">
            <a:avLst/>
          </a:prstGeom>
          <a:solidFill>
            <a:srgbClr val="FFFFFF"/>
          </a:solidFill>
          <a:ln w="9525" cap="sq" cmpd="sng" algn="ctr">
            <a:noFill/>
            <a:prstDash val="dash"/>
          </a:ln>
          <a:effectLst/>
        </p:spPr>
        <p:txBody>
          <a:bodyPr wrap="square" lIns="91416" tIns="0" rIns="91416" bIns="0" rtlCol="0" anchor="ctr">
            <a:spAutoFit/>
          </a:bodyPr>
          <a:lstStyle/>
          <a:p>
            <a:pPr algn="ctr" defTabSz="914126">
              <a:spcAft>
                <a:spcPts val="600"/>
              </a:spcAft>
              <a:defRPr/>
            </a:pPr>
            <a:r>
              <a:rPr lang="en-US" b="1" kern="0" dirty="0">
                <a:solidFill>
                  <a:prstClr val="black"/>
                </a:solidFill>
                <a:ea typeface="Open Sans" panose="020B0606030504020204" pitchFamily="34" charset="0"/>
                <a:cs typeface="Open Sans" panose="020B0606030504020204" pitchFamily="34" charset="0"/>
              </a:rPr>
              <a:t>Business Risks</a:t>
            </a:r>
            <a:endParaRPr kumimoji="0" lang="en-US" b="1" i="0" u="none" strike="noStrike" kern="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DB2825C-B13B-4A47-966E-9E0628BDFF6E}"/>
              </a:ext>
            </a:extLst>
          </p:cNvPr>
          <p:cNvSpPr/>
          <p:nvPr/>
        </p:nvSpPr>
        <p:spPr>
          <a:xfrm>
            <a:off x="839103" y="2670826"/>
            <a:ext cx="2193637" cy="338554"/>
          </a:xfrm>
          <a:prstGeom prst="rect">
            <a:avLst/>
          </a:prstGeom>
        </p:spPr>
        <p:txBody>
          <a:bodyPr wrap="square">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Corruption or kickbacks</a:t>
            </a:r>
          </a:p>
        </p:txBody>
      </p:sp>
      <p:sp>
        <p:nvSpPr>
          <p:cNvPr id="9" name="Rectangle 8">
            <a:extLst>
              <a:ext uri="{FF2B5EF4-FFF2-40B4-BE49-F238E27FC236}">
                <a16:creationId xmlns:a16="http://schemas.microsoft.com/office/drawing/2014/main" id="{1DF59FAA-0243-4B51-9768-5B09124C97F0}"/>
              </a:ext>
            </a:extLst>
          </p:cNvPr>
          <p:cNvSpPr/>
          <p:nvPr/>
        </p:nvSpPr>
        <p:spPr>
          <a:xfrm>
            <a:off x="3420289" y="2660287"/>
            <a:ext cx="2193637" cy="584775"/>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Loss of institutional resources</a:t>
            </a:r>
          </a:p>
        </p:txBody>
      </p:sp>
      <p:sp>
        <p:nvSpPr>
          <p:cNvPr id="11" name="Rectangle 10">
            <a:extLst>
              <a:ext uri="{FF2B5EF4-FFF2-40B4-BE49-F238E27FC236}">
                <a16:creationId xmlns:a16="http://schemas.microsoft.com/office/drawing/2014/main" id="{C7E63C1A-5CD7-41C7-BB56-2F9465F1CA72}"/>
              </a:ext>
            </a:extLst>
          </p:cNvPr>
          <p:cNvSpPr/>
          <p:nvPr/>
        </p:nvSpPr>
        <p:spPr>
          <a:xfrm>
            <a:off x="6522415" y="2670826"/>
            <a:ext cx="2304924" cy="584775"/>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Inappropriate procurement process</a:t>
            </a:r>
          </a:p>
        </p:txBody>
      </p:sp>
      <p:sp>
        <p:nvSpPr>
          <p:cNvPr id="13" name="Rectangle 12">
            <a:extLst>
              <a:ext uri="{FF2B5EF4-FFF2-40B4-BE49-F238E27FC236}">
                <a16:creationId xmlns:a16="http://schemas.microsoft.com/office/drawing/2014/main" id="{4CC1F946-B20A-4FE6-8841-D704D941C65D}"/>
              </a:ext>
            </a:extLst>
          </p:cNvPr>
          <p:cNvSpPr/>
          <p:nvPr/>
        </p:nvSpPr>
        <p:spPr>
          <a:xfrm>
            <a:off x="9484806" y="2673089"/>
            <a:ext cx="1693012" cy="338554"/>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Reputational risk</a:t>
            </a:r>
          </a:p>
        </p:txBody>
      </p:sp>
      <p:sp>
        <p:nvSpPr>
          <p:cNvPr id="45" name="Rectangle 44">
            <a:extLst>
              <a:ext uri="{FF2B5EF4-FFF2-40B4-BE49-F238E27FC236}">
                <a16:creationId xmlns:a16="http://schemas.microsoft.com/office/drawing/2014/main" id="{28D1BE08-6861-466F-B758-9A260C5B8413}"/>
              </a:ext>
            </a:extLst>
          </p:cNvPr>
          <p:cNvSpPr/>
          <p:nvPr/>
        </p:nvSpPr>
        <p:spPr>
          <a:xfrm>
            <a:off x="516279" y="3925231"/>
            <a:ext cx="11159442" cy="1567340"/>
          </a:xfrm>
          <a:prstGeom prst="rect">
            <a:avLst/>
          </a:prstGeom>
          <a:noFill/>
          <a:ln w="9525" cap="sq" cmpd="sng" algn="ctr">
            <a:solidFill>
              <a:srgbClr val="FF0000"/>
            </a:solidFill>
            <a:prstDash val="solid"/>
          </a:ln>
          <a:effectLst/>
        </p:spPr>
        <p:txBody>
          <a:bodyPr tIns="182832" rtlCol="0" anchor="t"/>
          <a:lstStyle/>
          <a:p>
            <a:pPr marL="171399" marR="0" lvl="0" indent="-171399" algn="l" defTabSz="914126"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E6D1C31-018A-46B5-B3C7-C97B1BB50486}"/>
              </a:ext>
            </a:extLst>
          </p:cNvPr>
          <p:cNvSpPr/>
          <p:nvPr/>
        </p:nvSpPr>
        <p:spPr>
          <a:xfrm>
            <a:off x="5238481" y="3782413"/>
            <a:ext cx="1719157" cy="276999"/>
          </a:xfrm>
          <a:prstGeom prst="rect">
            <a:avLst/>
          </a:prstGeom>
          <a:solidFill>
            <a:srgbClr val="FFFFFF"/>
          </a:solidFill>
          <a:ln w="9525" cap="sq" cmpd="sng" algn="ctr">
            <a:noFill/>
            <a:prstDash val="dash"/>
          </a:ln>
          <a:effectLst/>
        </p:spPr>
        <p:txBody>
          <a:bodyPr wrap="square" lIns="91416" tIns="0" rIns="91416" bIns="0" rtlCol="0" anchor="ctr">
            <a:spAutoFit/>
          </a:bodyPr>
          <a:lstStyle/>
          <a:p>
            <a:pPr algn="ctr" defTabSz="914126">
              <a:spcAft>
                <a:spcPts val="600"/>
              </a:spcAft>
              <a:defRPr/>
            </a:pPr>
            <a:r>
              <a:rPr kumimoji="0" lang="en-US" b="1" i="0" u="none" strike="noStrike" kern="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Research Risks</a:t>
            </a:r>
          </a:p>
        </p:txBody>
      </p:sp>
      <p:sp>
        <p:nvSpPr>
          <p:cNvPr id="47" name="Rectangle 46">
            <a:extLst>
              <a:ext uri="{FF2B5EF4-FFF2-40B4-BE49-F238E27FC236}">
                <a16:creationId xmlns:a16="http://schemas.microsoft.com/office/drawing/2014/main" id="{EA979EBA-EDBC-4D29-B08F-087A75A48A2E}"/>
              </a:ext>
            </a:extLst>
          </p:cNvPr>
          <p:cNvSpPr/>
          <p:nvPr/>
        </p:nvSpPr>
        <p:spPr>
          <a:xfrm>
            <a:off x="839103" y="4736824"/>
            <a:ext cx="2193637" cy="584775"/>
          </a:xfrm>
          <a:prstGeom prst="rect">
            <a:avLst/>
          </a:prstGeom>
        </p:spPr>
        <p:txBody>
          <a:bodyPr wrap="square">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Compromised research results or findings</a:t>
            </a:r>
          </a:p>
        </p:txBody>
      </p:sp>
      <p:sp>
        <p:nvSpPr>
          <p:cNvPr id="48" name="Rectangle 47">
            <a:extLst>
              <a:ext uri="{FF2B5EF4-FFF2-40B4-BE49-F238E27FC236}">
                <a16:creationId xmlns:a16="http://schemas.microsoft.com/office/drawing/2014/main" id="{7FF42163-0260-4CEC-9A47-A56EB43F5C07}"/>
              </a:ext>
            </a:extLst>
          </p:cNvPr>
          <p:cNvSpPr/>
          <p:nvPr/>
        </p:nvSpPr>
        <p:spPr>
          <a:xfrm>
            <a:off x="3587304" y="4736824"/>
            <a:ext cx="1805013" cy="584775"/>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Defunding or claw back of funds</a:t>
            </a:r>
          </a:p>
        </p:txBody>
      </p:sp>
      <p:sp>
        <p:nvSpPr>
          <p:cNvPr id="49" name="Rectangle 48">
            <a:extLst>
              <a:ext uri="{FF2B5EF4-FFF2-40B4-BE49-F238E27FC236}">
                <a16:creationId xmlns:a16="http://schemas.microsoft.com/office/drawing/2014/main" id="{76AE1666-99F9-40E9-83DD-E4F04F1D0B34}"/>
              </a:ext>
            </a:extLst>
          </p:cNvPr>
          <p:cNvSpPr/>
          <p:nvPr/>
        </p:nvSpPr>
        <p:spPr>
          <a:xfrm>
            <a:off x="6606854" y="4750105"/>
            <a:ext cx="2304924" cy="584775"/>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Insufficient time spent on projects</a:t>
            </a:r>
          </a:p>
        </p:txBody>
      </p:sp>
      <p:sp>
        <p:nvSpPr>
          <p:cNvPr id="50" name="Rectangle 49">
            <a:extLst>
              <a:ext uri="{FF2B5EF4-FFF2-40B4-BE49-F238E27FC236}">
                <a16:creationId xmlns:a16="http://schemas.microsoft.com/office/drawing/2014/main" id="{31DFE494-4806-4FC6-BF1D-7D0342E580CD}"/>
              </a:ext>
            </a:extLst>
          </p:cNvPr>
          <p:cNvSpPr/>
          <p:nvPr/>
        </p:nvSpPr>
        <p:spPr>
          <a:xfrm>
            <a:off x="9228003" y="4750105"/>
            <a:ext cx="2046597" cy="338554"/>
          </a:xfrm>
          <a:prstGeom prst="rect">
            <a:avLst/>
          </a:prstGeom>
        </p:spPr>
        <p:txBody>
          <a:bodyPr wrap="square" lIns="0" rIns="0">
            <a:spAutoFit/>
          </a:bodyPr>
          <a:lstStyle/>
          <a:p>
            <a:pPr marL="0" marR="0" lvl="0" indent="0" algn="ctr" defTabSz="914126"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rPr>
              <a:t>Reputational risk</a:t>
            </a:r>
          </a:p>
        </p:txBody>
      </p:sp>
      <p:grpSp>
        <p:nvGrpSpPr>
          <p:cNvPr id="70" name="Group 72">
            <a:extLst>
              <a:ext uri="{FF2B5EF4-FFF2-40B4-BE49-F238E27FC236}">
                <a16:creationId xmlns:a16="http://schemas.microsoft.com/office/drawing/2014/main" id="{D40FBCB8-86AD-4732-981B-E2897D698A70}"/>
              </a:ext>
            </a:extLst>
          </p:cNvPr>
          <p:cNvGrpSpPr>
            <a:grpSpLocks noChangeAspect="1"/>
          </p:cNvGrpSpPr>
          <p:nvPr/>
        </p:nvGrpSpPr>
        <p:grpSpPr bwMode="auto">
          <a:xfrm>
            <a:off x="1623692" y="2001721"/>
            <a:ext cx="640080" cy="640080"/>
            <a:chOff x="5279" y="1220"/>
            <a:chExt cx="340" cy="340"/>
          </a:xfrm>
          <a:solidFill>
            <a:srgbClr val="EF4136"/>
          </a:solidFill>
        </p:grpSpPr>
        <p:sp>
          <p:nvSpPr>
            <p:cNvPr id="71" name="Freeform 73">
              <a:extLst>
                <a:ext uri="{FF2B5EF4-FFF2-40B4-BE49-F238E27FC236}">
                  <a16:creationId xmlns:a16="http://schemas.microsoft.com/office/drawing/2014/main" id="{7DAC6250-ACE2-4EE3-BCB7-0B6D2493F3A1}"/>
                </a:ext>
              </a:extLst>
            </p:cNvPr>
            <p:cNvSpPr>
              <a:spLocks noEditPoints="1"/>
            </p:cNvSpPr>
            <p:nvPr/>
          </p:nvSpPr>
          <p:spPr bwMode="auto">
            <a:xfrm>
              <a:off x="5279" y="122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4">
              <a:extLst>
                <a:ext uri="{FF2B5EF4-FFF2-40B4-BE49-F238E27FC236}">
                  <a16:creationId xmlns:a16="http://schemas.microsoft.com/office/drawing/2014/main" id="{191201E2-B305-42E3-8F57-3C1D8BA46901}"/>
                </a:ext>
              </a:extLst>
            </p:cNvPr>
            <p:cNvSpPr>
              <a:spLocks noEditPoints="1"/>
            </p:cNvSpPr>
            <p:nvPr/>
          </p:nvSpPr>
          <p:spPr bwMode="auto">
            <a:xfrm>
              <a:off x="5357" y="1298"/>
              <a:ext cx="184" cy="184"/>
            </a:xfrm>
            <a:custGeom>
              <a:avLst/>
              <a:gdLst>
                <a:gd name="T0" fmla="*/ 193 w 277"/>
                <a:gd name="T1" fmla="*/ 64 h 277"/>
                <a:gd name="T2" fmla="*/ 201 w 277"/>
                <a:gd name="T3" fmla="*/ 12 h 277"/>
                <a:gd name="T4" fmla="*/ 140 w 277"/>
                <a:gd name="T5" fmla="*/ 38 h 277"/>
                <a:gd name="T6" fmla="*/ 123 w 277"/>
                <a:gd name="T7" fmla="*/ 12 h 277"/>
                <a:gd name="T8" fmla="*/ 78 w 277"/>
                <a:gd name="T9" fmla="*/ 58 h 277"/>
                <a:gd name="T10" fmla="*/ 11 w 277"/>
                <a:gd name="T11" fmla="*/ 64 h 277"/>
                <a:gd name="T12" fmla="*/ 0 w 277"/>
                <a:gd name="T13" fmla="*/ 117 h 277"/>
                <a:gd name="T14" fmla="*/ 21 w 277"/>
                <a:gd name="T15" fmla="*/ 128 h 277"/>
                <a:gd name="T16" fmla="*/ 32 w 277"/>
                <a:gd name="T17" fmla="*/ 277 h 277"/>
                <a:gd name="T18" fmla="*/ 256 w 277"/>
                <a:gd name="T19" fmla="*/ 267 h 277"/>
                <a:gd name="T20" fmla="*/ 267 w 277"/>
                <a:gd name="T21" fmla="*/ 128 h 277"/>
                <a:gd name="T22" fmla="*/ 277 w 277"/>
                <a:gd name="T23" fmla="*/ 75 h 277"/>
                <a:gd name="T24" fmla="*/ 171 w 277"/>
                <a:gd name="T25" fmla="*/ 28 h 277"/>
                <a:gd name="T26" fmla="*/ 189 w 277"/>
                <a:gd name="T27" fmla="*/ 35 h 277"/>
                <a:gd name="T28" fmla="*/ 157 w 277"/>
                <a:gd name="T29" fmla="*/ 56 h 277"/>
                <a:gd name="T30" fmla="*/ 93 w 277"/>
                <a:gd name="T31" fmla="*/ 28 h 277"/>
                <a:gd name="T32" fmla="*/ 108 w 277"/>
                <a:gd name="T33" fmla="*/ 28 h 277"/>
                <a:gd name="T34" fmla="*/ 93 w 277"/>
                <a:gd name="T35" fmla="*/ 43 h 277"/>
                <a:gd name="T36" fmla="*/ 21 w 277"/>
                <a:gd name="T37" fmla="*/ 85 h 277"/>
                <a:gd name="T38" fmla="*/ 128 w 277"/>
                <a:gd name="T39" fmla="*/ 107 h 277"/>
                <a:gd name="T40" fmla="*/ 21 w 277"/>
                <a:gd name="T41" fmla="*/ 107 h 277"/>
                <a:gd name="T42" fmla="*/ 128 w 277"/>
                <a:gd name="T43" fmla="*/ 128 h 277"/>
                <a:gd name="T44" fmla="*/ 43 w 277"/>
                <a:gd name="T45" fmla="*/ 181 h 277"/>
                <a:gd name="T46" fmla="*/ 128 w 277"/>
                <a:gd name="T47" fmla="*/ 128 h 277"/>
                <a:gd name="T48" fmla="*/ 128 w 277"/>
                <a:gd name="T49" fmla="*/ 203 h 277"/>
                <a:gd name="T50" fmla="*/ 43 w 277"/>
                <a:gd name="T51" fmla="*/ 256 h 277"/>
                <a:gd name="T52" fmla="*/ 149 w 277"/>
                <a:gd name="T53" fmla="*/ 256 h 277"/>
                <a:gd name="T54" fmla="*/ 235 w 277"/>
                <a:gd name="T55" fmla="*/ 203 h 277"/>
                <a:gd name="T56" fmla="*/ 149 w 277"/>
                <a:gd name="T57" fmla="*/ 256 h 277"/>
                <a:gd name="T58" fmla="*/ 149 w 277"/>
                <a:gd name="T59" fmla="*/ 181 h 277"/>
                <a:gd name="T60" fmla="*/ 235 w 277"/>
                <a:gd name="T61" fmla="*/ 128 h 277"/>
                <a:gd name="T62" fmla="*/ 256 w 277"/>
                <a:gd name="T63" fmla="*/ 107 h 277"/>
                <a:gd name="T64" fmla="*/ 149 w 277"/>
                <a:gd name="T65" fmla="*/ 107 h 277"/>
                <a:gd name="T66" fmla="*/ 256 w 277"/>
                <a:gd name="T67" fmla="*/ 8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7" h="277">
                  <a:moveTo>
                    <a:pt x="267" y="64"/>
                  </a:moveTo>
                  <a:cubicBezTo>
                    <a:pt x="193" y="64"/>
                    <a:pt x="193" y="64"/>
                    <a:pt x="193" y="64"/>
                  </a:cubicBezTo>
                  <a:cubicBezTo>
                    <a:pt x="196" y="62"/>
                    <a:pt x="199" y="59"/>
                    <a:pt x="201" y="58"/>
                  </a:cubicBezTo>
                  <a:cubicBezTo>
                    <a:pt x="213" y="45"/>
                    <a:pt x="213" y="25"/>
                    <a:pt x="201" y="12"/>
                  </a:cubicBezTo>
                  <a:cubicBezTo>
                    <a:pt x="188" y="0"/>
                    <a:pt x="168" y="0"/>
                    <a:pt x="156" y="12"/>
                  </a:cubicBezTo>
                  <a:cubicBezTo>
                    <a:pt x="150" y="18"/>
                    <a:pt x="144" y="28"/>
                    <a:pt x="140" y="38"/>
                  </a:cubicBezTo>
                  <a:cubicBezTo>
                    <a:pt x="140" y="39"/>
                    <a:pt x="140" y="39"/>
                    <a:pt x="139" y="40"/>
                  </a:cubicBezTo>
                  <a:cubicBezTo>
                    <a:pt x="135" y="28"/>
                    <a:pt x="128" y="17"/>
                    <a:pt x="123" y="12"/>
                  </a:cubicBezTo>
                  <a:cubicBezTo>
                    <a:pt x="111" y="0"/>
                    <a:pt x="90" y="0"/>
                    <a:pt x="78" y="12"/>
                  </a:cubicBezTo>
                  <a:cubicBezTo>
                    <a:pt x="65" y="25"/>
                    <a:pt x="65" y="45"/>
                    <a:pt x="78" y="58"/>
                  </a:cubicBezTo>
                  <a:cubicBezTo>
                    <a:pt x="80" y="60"/>
                    <a:pt x="83" y="62"/>
                    <a:pt x="86" y="64"/>
                  </a:cubicBezTo>
                  <a:cubicBezTo>
                    <a:pt x="11" y="64"/>
                    <a:pt x="11" y="64"/>
                    <a:pt x="11" y="64"/>
                  </a:cubicBezTo>
                  <a:cubicBezTo>
                    <a:pt x="5" y="64"/>
                    <a:pt x="0" y="69"/>
                    <a:pt x="0" y="75"/>
                  </a:cubicBezTo>
                  <a:cubicBezTo>
                    <a:pt x="0" y="117"/>
                    <a:pt x="0" y="117"/>
                    <a:pt x="0" y="117"/>
                  </a:cubicBezTo>
                  <a:cubicBezTo>
                    <a:pt x="0" y="123"/>
                    <a:pt x="5" y="128"/>
                    <a:pt x="11" y="128"/>
                  </a:cubicBezTo>
                  <a:cubicBezTo>
                    <a:pt x="21" y="128"/>
                    <a:pt x="21" y="128"/>
                    <a:pt x="21" y="128"/>
                  </a:cubicBezTo>
                  <a:cubicBezTo>
                    <a:pt x="21" y="267"/>
                    <a:pt x="21" y="267"/>
                    <a:pt x="21" y="267"/>
                  </a:cubicBezTo>
                  <a:cubicBezTo>
                    <a:pt x="21" y="273"/>
                    <a:pt x="26" y="277"/>
                    <a:pt x="32" y="277"/>
                  </a:cubicBezTo>
                  <a:cubicBezTo>
                    <a:pt x="245" y="277"/>
                    <a:pt x="245" y="277"/>
                    <a:pt x="245" y="277"/>
                  </a:cubicBezTo>
                  <a:cubicBezTo>
                    <a:pt x="251" y="277"/>
                    <a:pt x="256" y="273"/>
                    <a:pt x="256" y="267"/>
                  </a:cubicBezTo>
                  <a:cubicBezTo>
                    <a:pt x="256" y="128"/>
                    <a:pt x="256" y="128"/>
                    <a:pt x="256" y="128"/>
                  </a:cubicBezTo>
                  <a:cubicBezTo>
                    <a:pt x="267" y="128"/>
                    <a:pt x="267" y="128"/>
                    <a:pt x="267" y="128"/>
                  </a:cubicBezTo>
                  <a:cubicBezTo>
                    <a:pt x="273" y="128"/>
                    <a:pt x="277" y="123"/>
                    <a:pt x="277" y="117"/>
                  </a:cubicBezTo>
                  <a:cubicBezTo>
                    <a:pt x="277" y="75"/>
                    <a:pt x="277" y="75"/>
                    <a:pt x="277" y="75"/>
                  </a:cubicBezTo>
                  <a:cubicBezTo>
                    <a:pt x="277" y="69"/>
                    <a:pt x="273" y="64"/>
                    <a:pt x="267" y="64"/>
                  </a:cubicBezTo>
                  <a:close/>
                  <a:moveTo>
                    <a:pt x="171" y="28"/>
                  </a:moveTo>
                  <a:cubicBezTo>
                    <a:pt x="175" y="23"/>
                    <a:pt x="182" y="23"/>
                    <a:pt x="186" y="28"/>
                  </a:cubicBezTo>
                  <a:cubicBezTo>
                    <a:pt x="188" y="30"/>
                    <a:pt x="189" y="32"/>
                    <a:pt x="189" y="35"/>
                  </a:cubicBezTo>
                  <a:cubicBezTo>
                    <a:pt x="189" y="38"/>
                    <a:pt x="188" y="41"/>
                    <a:pt x="186" y="43"/>
                  </a:cubicBezTo>
                  <a:cubicBezTo>
                    <a:pt x="180" y="49"/>
                    <a:pt x="164" y="56"/>
                    <a:pt x="157" y="56"/>
                  </a:cubicBezTo>
                  <a:cubicBezTo>
                    <a:pt x="157" y="50"/>
                    <a:pt x="165" y="34"/>
                    <a:pt x="171" y="28"/>
                  </a:cubicBezTo>
                  <a:close/>
                  <a:moveTo>
                    <a:pt x="93" y="28"/>
                  </a:moveTo>
                  <a:cubicBezTo>
                    <a:pt x="95" y="25"/>
                    <a:pt x="98" y="24"/>
                    <a:pt x="100" y="24"/>
                  </a:cubicBezTo>
                  <a:cubicBezTo>
                    <a:pt x="103" y="24"/>
                    <a:pt x="106" y="25"/>
                    <a:pt x="108" y="28"/>
                  </a:cubicBezTo>
                  <a:cubicBezTo>
                    <a:pt x="114" y="34"/>
                    <a:pt x="121" y="50"/>
                    <a:pt x="121" y="56"/>
                  </a:cubicBezTo>
                  <a:cubicBezTo>
                    <a:pt x="115" y="56"/>
                    <a:pt x="99" y="49"/>
                    <a:pt x="93" y="43"/>
                  </a:cubicBezTo>
                  <a:cubicBezTo>
                    <a:pt x="89" y="39"/>
                    <a:pt x="89" y="32"/>
                    <a:pt x="93" y="28"/>
                  </a:cubicBezTo>
                  <a:close/>
                  <a:moveTo>
                    <a:pt x="21" y="85"/>
                  </a:moveTo>
                  <a:cubicBezTo>
                    <a:pt x="128" y="85"/>
                    <a:pt x="128" y="85"/>
                    <a:pt x="128" y="85"/>
                  </a:cubicBezTo>
                  <a:cubicBezTo>
                    <a:pt x="128" y="107"/>
                    <a:pt x="128" y="107"/>
                    <a:pt x="128" y="107"/>
                  </a:cubicBezTo>
                  <a:cubicBezTo>
                    <a:pt x="32" y="107"/>
                    <a:pt x="32" y="107"/>
                    <a:pt x="32" y="107"/>
                  </a:cubicBezTo>
                  <a:cubicBezTo>
                    <a:pt x="21" y="107"/>
                    <a:pt x="21" y="107"/>
                    <a:pt x="21" y="107"/>
                  </a:cubicBezTo>
                  <a:lnTo>
                    <a:pt x="21" y="85"/>
                  </a:lnTo>
                  <a:close/>
                  <a:moveTo>
                    <a:pt x="128" y="128"/>
                  </a:moveTo>
                  <a:cubicBezTo>
                    <a:pt x="128" y="181"/>
                    <a:pt x="128" y="181"/>
                    <a:pt x="128" y="181"/>
                  </a:cubicBezTo>
                  <a:cubicBezTo>
                    <a:pt x="43" y="181"/>
                    <a:pt x="43" y="181"/>
                    <a:pt x="43" y="181"/>
                  </a:cubicBezTo>
                  <a:cubicBezTo>
                    <a:pt x="43" y="128"/>
                    <a:pt x="43" y="128"/>
                    <a:pt x="43" y="128"/>
                  </a:cubicBezTo>
                  <a:lnTo>
                    <a:pt x="128" y="128"/>
                  </a:lnTo>
                  <a:close/>
                  <a:moveTo>
                    <a:pt x="43" y="203"/>
                  </a:moveTo>
                  <a:cubicBezTo>
                    <a:pt x="128" y="203"/>
                    <a:pt x="128" y="203"/>
                    <a:pt x="128" y="203"/>
                  </a:cubicBezTo>
                  <a:cubicBezTo>
                    <a:pt x="128" y="256"/>
                    <a:pt x="128" y="256"/>
                    <a:pt x="128" y="256"/>
                  </a:cubicBezTo>
                  <a:cubicBezTo>
                    <a:pt x="43" y="256"/>
                    <a:pt x="43" y="256"/>
                    <a:pt x="43" y="256"/>
                  </a:cubicBezTo>
                  <a:lnTo>
                    <a:pt x="43" y="203"/>
                  </a:lnTo>
                  <a:close/>
                  <a:moveTo>
                    <a:pt x="149" y="256"/>
                  </a:moveTo>
                  <a:cubicBezTo>
                    <a:pt x="149" y="203"/>
                    <a:pt x="149" y="203"/>
                    <a:pt x="149" y="203"/>
                  </a:cubicBezTo>
                  <a:cubicBezTo>
                    <a:pt x="235" y="203"/>
                    <a:pt x="235" y="203"/>
                    <a:pt x="235" y="203"/>
                  </a:cubicBezTo>
                  <a:cubicBezTo>
                    <a:pt x="235" y="256"/>
                    <a:pt x="235" y="256"/>
                    <a:pt x="235" y="256"/>
                  </a:cubicBezTo>
                  <a:lnTo>
                    <a:pt x="149" y="256"/>
                  </a:lnTo>
                  <a:close/>
                  <a:moveTo>
                    <a:pt x="235" y="181"/>
                  </a:moveTo>
                  <a:cubicBezTo>
                    <a:pt x="149" y="181"/>
                    <a:pt x="149" y="181"/>
                    <a:pt x="149" y="181"/>
                  </a:cubicBezTo>
                  <a:cubicBezTo>
                    <a:pt x="149" y="128"/>
                    <a:pt x="149" y="128"/>
                    <a:pt x="149" y="128"/>
                  </a:cubicBezTo>
                  <a:cubicBezTo>
                    <a:pt x="235" y="128"/>
                    <a:pt x="235" y="128"/>
                    <a:pt x="235" y="128"/>
                  </a:cubicBezTo>
                  <a:lnTo>
                    <a:pt x="235" y="181"/>
                  </a:lnTo>
                  <a:close/>
                  <a:moveTo>
                    <a:pt x="256" y="107"/>
                  </a:moveTo>
                  <a:cubicBezTo>
                    <a:pt x="245" y="107"/>
                    <a:pt x="245" y="107"/>
                    <a:pt x="245" y="107"/>
                  </a:cubicBezTo>
                  <a:cubicBezTo>
                    <a:pt x="149" y="107"/>
                    <a:pt x="149" y="107"/>
                    <a:pt x="149" y="107"/>
                  </a:cubicBezTo>
                  <a:cubicBezTo>
                    <a:pt x="149" y="85"/>
                    <a:pt x="149" y="85"/>
                    <a:pt x="149" y="85"/>
                  </a:cubicBezTo>
                  <a:cubicBezTo>
                    <a:pt x="256" y="85"/>
                    <a:pt x="256" y="85"/>
                    <a:pt x="256" y="85"/>
                  </a:cubicBezTo>
                  <a:lnTo>
                    <a:pt x="256"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3" name="Group 850">
            <a:extLst>
              <a:ext uri="{FF2B5EF4-FFF2-40B4-BE49-F238E27FC236}">
                <a16:creationId xmlns:a16="http://schemas.microsoft.com/office/drawing/2014/main" id="{4441B262-702E-4B88-A59F-9EE081C8BE34}"/>
              </a:ext>
            </a:extLst>
          </p:cNvPr>
          <p:cNvGrpSpPr>
            <a:grpSpLocks noChangeAspect="1"/>
          </p:cNvGrpSpPr>
          <p:nvPr/>
        </p:nvGrpSpPr>
        <p:grpSpPr bwMode="auto">
          <a:xfrm>
            <a:off x="4197069" y="1997873"/>
            <a:ext cx="640079" cy="640082"/>
            <a:chOff x="4988" y="3214"/>
            <a:chExt cx="340" cy="340"/>
          </a:xfrm>
          <a:solidFill>
            <a:srgbClr val="EF4136"/>
          </a:solidFill>
        </p:grpSpPr>
        <p:sp>
          <p:nvSpPr>
            <p:cNvPr id="74" name="Freeform 851">
              <a:extLst>
                <a:ext uri="{FF2B5EF4-FFF2-40B4-BE49-F238E27FC236}">
                  <a16:creationId xmlns:a16="http://schemas.microsoft.com/office/drawing/2014/main" id="{304E5567-D335-4ACF-B3AE-D784F54ECF43}"/>
                </a:ext>
              </a:extLst>
            </p:cNvPr>
            <p:cNvSpPr>
              <a:spLocks/>
            </p:cNvSpPr>
            <p:nvPr/>
          </p:nvSpPr>
          <p:spPr bwMode="auto">
            <a:xfrm>
              <a:off x="5094" y="3348"/>
              <a:ext cx="99" cy="142"/>
            </a:xfrm>
            <a:custGeom>
              <a:avLst/>
              <a:gdLst>
                <a:gd name="T0" fmla="*/ 74 w 149"/>
                <a:gd name="T1" fmla="*/ 214 h 214"/>
                <a:gd name="T2" fmla="*/ 0 w 149"/>
                <a:gd name="T3" fmla="*/ 139 h 214"/>
                <a:gd name="T4" fmla="*/ 37 w 149"/>
                <a:gd name="T5" fmla="*/ 74 h 214"/>
                <a:gd name="T6" fmla="*/ 48 w 149"/>
                <a:gd name="T7" fmla="*/ 74 h 214"/>
                <a:gd name="T8" fmla="*/ 53 w 149"/>
                <a:gd name="T9" fmla="*/ 84 h 214"/>
                <a:gd name="T10" fmla="*/ 53 w 149"/>
                <a:gd name="T11" fmla="*/ 118 h 214"/>
                <a:gd name="T12" fmla="*/ 42 w 149"/>
                <a:gd name="T13" fmla="*/ 128 h 214"/>
                <a:gd name="T14" fmla="*/ 32 w 149"/>
                <a:gd name="T15" fmla="*/ 118 h 214"/>
                <a:gd name="T16" fmla="*/ 32 w 149"/>
                <a:gd name="T17" fmla="*/ 106 h 214"/>
                <a:gd name="T18" fmla="*/ 21 w 149"/>
                <a:gd name="T19" fmla="*/ 139 h 214"/>
                <a:gd name="T20" fmla="*/ 74 w 149"/>
                <a:gd name="T21" fmla="*/ 192 h 214"/>
                <a:gd name="T22" fmla="*/ 128 w 149"/>
                <a:gd name="T23" fmla="*/ 139 h 214"/>
                <a:gd name="T24" fmla="*/ 128 w 149"/>
                <a:gd name="T25" fmla="*/ 11 h 214"/>
                <a:gd name="T26" fmla="*/ 138 w 149"/>
                <a:gd name="T27" fmla="*/ 0 h 214"/>
                <a:gd name="T28" fmla="*/ 149 w 149"/>
                <a:gd name="T29" fmla="*/ 11 h 214"/>
                <a:gd name="T30" fmla="*/ 149 w 149"/>
                <a:gd name="T31" fmla="*/ 139 h 214"/>
                <a:gd name="T32" fmla="*/ 74 w 149"/>
                <a:gd name="T33"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214">
                  <a:moveTo>
                    <a:pt x="74" y="214"/>
                  </a:moveTo>
                  <a:cubicBezTo>
                    <a:pt x="33" y="214"/>
                    <a:pt x="0" y="180"/>
                    <a:pt x="0" y="139"/>
                  </a:cubicBezTo>
                  <a:cubicBezTo>
                    <a:pt x="0" y="110"/>
                    <a:pt x="13" y="87"/>
                    <a:pt x="37" y="74"/>
                  </a:cubicBezTo>
                  <a:cubicBezTo>
                    <a:pt x="41" y="72"/>
                    <a:pt x="45" y="73"/>
                    <a:pt x="48" y="74"/>
                  </a:cubicBezTo>
                  <a:cubicBezTo>
                    <a:pt x="51" y="76"/>
                    <a:pt x="53" y="80"/>
                    <a:pt x="53" y="84"/>
                  </a:cubicBezTo>
                  <a:cubicBezTo>
                    <a:pt x="53" y="118"/>
                    <a:pt x="53" y="118"/>
                    <a:pt x="53" y="118"/>
                  </a:cubicBezTo>
                  <a:cubicBezTo>
                    <a:pt x="53" y="124"/>
                    <a:pt x="48" y="128"/>
                    <a:pt x="42" y="128"/>
                  </a:cubicBezTo>
                  <a:cubicBezTo>
                    <a:pt x="36" y="128"/>
                    <a:pt x="32" y="124"/>
                    <a:pt x="32" y="118"/>
                  </a:cubicBezTo>
                  <a:cubicBezTo>
                    <a:pt x="32" y="106"/>
                    <a:pt x="32" y="106"/>
                    <a:pt x="32" y="106"/>
                  </a:cubicBezTo>
                  <a:cubicBezTo>
                    <a:pt x="25" y="115"/>
                    <a:pt x="21" y="126"/>
                    <a:pt x="21" y="139"/>
                  </a:cubicBezTo>
                  <a:cubicBezTo>
                    <a:pt x="21" y="168"/>
                    <a:pt x="45" y="192"/>
                    <a:pt x="74" y="192"/>
                  </a:cubicBezTo>
                  <a:cubicBezTo>
                    <a:pt x="104" y="192"/>
                    <a:pt x="128" y="168"/>
                    <a:pt x="128" y="139"/>
                  </a:cubicBezTo>
                  <a:cubicBezTo>
                    <a:pt x="128" y="11"/>
                    <a:pt x="128" y="11"/>
                    <a:pt x="128" y="11"/>
                  </a:cubicBezTo>
                  <a:cubicBezTo>
                    <a:pt x="128" y="5"/>
                    <a:pt x="132" y="0"/>
                    <a:pt x="138" y="0"/>
                  </a:cubicBezTo>
                  <a:cubicBezTo>
                    <a:pt x="144" y="0"/>
                    <a:pt x="149" y="5"/>
                    <a:pt x="149" y="11"/>
                  </a:cubicBezTo>
                  <a:cubicBezTo>
                    <a:pt x="149" y="139"/>
                    <a:pt x="149" y="139"/>
                    <a:pt x="149" y="139"/>
                  </a:cubicBezTo>
                  <a:cubicBezTo>
                    <a:pt x="149" y="180"/>
                    <a:pt x="116" y="214"/>
                    <a:pt x="74" y="2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852">
              <a:extLst>
                <a:ext uri="{FF2B5EF4-FFF2-40B4-BE49-F238E27FC236}">
                  <a16:creationId xmlns:a16="http://schemas.microsoft.com/office/drawing/2014/main" id="{64CD1FBC-A549-4A20-9427-DF6126B71203}"/>
                </a:ext>
              </a:extLst>
            </p:cNvPr>
            <p:cNvSpPr>
              <a:spLocks noEditPoints="1"/>
            </p:cNvSpPr>
            <p:nvPr/>
          </p:nvSpPr>
          <p:spPr bwMode="auto">
            <a:xfrm>
              <a:off x="5165" y="3320"/>
              <a:ext cx="42" cy="43"/>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21 h 64"/>
                <a:gd name="T12" fmla="*/ 22 w 64"/>
                <a:gd name="T13" fmla="*/ 32 h 64"/>
                <a:gd name="T14" fmla="*/ 32 w 64"/>
                <a:gd name="T15" fmla="*/ 42 h 64"/>
                <a:gd name="T16" fmla="*/ 43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5" y="64"/>
                    <a:pt x="0" y="49"/>
                    <a:pt x="0" y="32"/>
                  </a:cubicBezTo>
                  <a:cubicBezTo>
                    <a:pt x="0" y="14"/>
                    <a:pt x="15" y="0"/>
                    <a:pt x="32" y="0"/>
                  </a:cubicBezTo>
                  <a:cubicBezTo>
                    <a:pt x="50" y="0"/>
                    <a:pt x="64" y="14"/>
                    <a:pt x="64" y="32"/>
                  </a:cubicBezTo>
                  <a:cubicBezTo>
                    <a:pt x="64" y="49"/>
                    <a:pt x="50" y="64"/>
                    <a:pt x="32" y="64"/>
                  </a:cubicBezTo>
                  <a:close/>
                  <a:moveTo>
                    <a:pt x="32" y="21"/>
                  </a:moveTo>
                  <a:cubicBezTo>
                    <a:pt x="26" y="21"/>
                    <a:pt x="22" y="26"/>
                    <a:pt x="22" y="32"/>
                  </a:cubicBezTo>
                  <a:cubicBezTo>
                    <a:pt x="22" y="38"/>
                    <a:pt x="26" y="42"/>
                    <a:pt x="32" y="42"/>
                  </a:cubicBezTo>
                  <a:cubicBezTo>
                    <a:pt x="38" y="42"/>
                    <a:pt x="43" y="38"/>
                    <a:pt x="43" y="32"/>
                  </a:cubicBezTo>
                  <a:cubicBezTo>
                    <a:pt x="43" y="26"/>
                    <a:pt x="38"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853">
              <a:extLst>
                <a:ext uri="{FF2B5EF4-FFF2-40B4-BE49-F238E27FC236}">
                  <a16:creationId xmlns:a16="http://schemas.microsoft.com/office/drawing/2014/main" id="{90CE5111-7CF0-4014-8C36-40E9DD5A7ECB}"/>
                </a:ext>
              </a:extLst>
            </p:cNvPr>
            <p:cNvSpPr>
              <a:spLocks/>
            </p:cNvSpPr>
            <p:nvPr/>
          </p:nvSpPr>
          <p:spPr bwMode="auto">
            <a:xfrm>
              <a:off x="5179" y="3278"/>
              <a:ext cx="14" cy="56"/>
            </a:xfrm>
            <a:custGeom>
              <a:avLst/>
              <a:gdLst>
                <a:gd name="T0" fmla="*/ 10 w 21"/>
                <a:gd name="T1" fmla="*/ 85 h 85"/>
                <a:gd name="T2" fmla="*/ 0 w 21"/>
                <a:gd name="T3" fmla="*/ 74 h 85"/>
                <a:gd name="T4" fmla="*/ 0 w 21"/>
                <a:gd name="T5" fmla="*/ 10 h 85"/>
                <a:gd name="T6" fmla="*/ 10 w 21"/>
                <a:gd name="T7" fmla="*/ 0 h 85"/>
                <a:gd name="T8" fmla="*/ 21 w 21"/>
                <a:gd name="T9" fmla="*/ 10 h 85"/>
                <a:gd name="T10" fmla="*/ 21 w 21"/>
                <a:gd name="T11" fmla="*/ 74 h 85"/>
                <a:gd name="T12" fmla="*/ 10 w 21"/>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1" h="85">
                  <a:moveTo>
                    <a:pt x="10" y="85"/>
                  </a:moveTo>
                  <a:cubicBezTo>
                    <a:pt x="4" y="85"/>
                    <a:pt x="0" y="80"/>
                    <a:pt x="0" y="74"/>
                  </a:cubicBezTo>
                  <a:cubicBezTo>
                    <a:pt x="0" y="10"/>
                    <a:pt x="0" y="10"/>
                    <a:pt x="0" y="10"/>
                  </a:cubicBezTo>
                  <a:cubicBezTo>
                    <a:pt x="0" y="4"/>
                    <a:pt x="4" y="0"/>
                    <a:pt x="10" y="0"/>
                  </a:cubicBezTo>
                  <a:cubicBezTo>
                    <a:pt x="16" y="0"/>
                    <a:pt x="21" y="4"/>
                    <a:pt x="21" y="10"/>
                  </a:cubicBezTo>
                  <a:cubicBezTo>
                    <a:pt x="21" y="74"/>
                    <a:pt x="21" y="74"/>
                    <a:pt x="21" y="74"/>
                  </a:cubicBezTo>
                  <a:cubicBezTo>
                    <a:pt x="21" y="80"/>
                    <a:pt x="16" y="85"/>
                    <a:pt x="10"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854">
              <a:extLst>
                <a:ext uri="{FF2B5EF4-FFF2-40B4-BE49-F238E27FC236}">
                  <a16:creationId xmlns:a16="http://schemas.microsoft.com/office/drawing/2014/main" id="{985DF6B5-95A8-43D0-B48B-48ECCF5B6EE8}"/>
                </a:ext>
              </a:extLst>
            </p:cNvPr>
            <p:cNvSpPr>
              <a:spLocks noEditPoints="1"/>
            </p:cNvSpPr>
            <p:nvPr/>
          </p:nvSpPr>
          <p:spPr bwMode="auto">
            <a:xfrm>
              <a:off x="4988" y="321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8" name="Group 611">
            <a:extLst>
              <a:ext uri="{FF2B5EF4-FFF2-40B4-BE49-F238E27FC236}">
                <a16:creationId xmlns:a16="http://schemas.microsoft.com/office/drawing/2014/main" id="{EFC42003-F21F-4A84-AC4D-CC1D76FE6C80}"/>
              </a:ext>
            </a:extLst>
          </p:cNvPr>
          <p:cNvGrpSpPr>
            <a:grpSpLocks noChangeAspect="1"/>
          </p:cNvGrpSpPr>
          <p:nvPr/>
        </p:nvGrpSpPr>
        <p:grpSpPr bwMode="auto">
          <a:xfrm>
            <a:off x="7354838" y="1995846"/>
            <a:ext cx="640080" cy="640080"/>
            <a:chOff x="6597" y="2260"/>
            <a:chExt cx="340" cy="340"/>
          </a:xfrm>
          <a:solidFill>
            <a:srgbClr val="EF4136"/>
          </a:solidFill>
        </p:grpSpPr>
        <p:sp>
          <p:nvSpPr>
            <p:cNvPr id="79" name="Freeform 612">
              <a:extLst>
                <a:ext uri="{FF2B5EF4-FFF2-40B4-BE49-F238E27FC236}">
                  <a16:creationId xmlns:a16="http://schemas.microsoft.com/office/drawing/2014/main" id="{33263B46-D2AB-43CB-8563-727553051F63}"/>
                </a:ext>
              </a:extLst>
            </p:cNvPr>
            <p:cNvSpPr>
              <a:spLocks noEditPoints="1"/>
            </p:cNvSpPr>
            <p:nvPr/>
          </p:nvSpPr>
          <p:spPr bwMode="auto">
            <a:xfrm>
              <a:off x="6597" y="22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613">
              <a:extLst>
                <a:ext uri="{FF2B5EF4-FFF2-40B4-BE49-F238E27FC236}">
                  <a16:creationId xmlns:a16="http://schemas.microsoft.com/office/drawing/2014/main" id="{1296A2FD-C2A0-42B1-9177-4814CEBB261A}"/>
                </a:ext>
              </a:extLst>
            </p:cNvPr>
            <p:cNvSpPr>
              <a:spLocks noEditPoints="1"/>
            </p:cNvSpPr>
            <p:nvPr/>
          </p:nvSpPr>
          <p:spPr bwMode="auto">
            <a:xfrm>
              <a:off x="6676" y="2339"/>
              <a:ext cx="182" cy="181"/>
            </a:xfrm>
            <a:custGeom>
              <a:avLst/>
              <a:gdLst>
                <a:gd name="T0" fmla="*/ 262 w 274"/>
                <a:gd name="T1" fmla="*/ 198 h 273"/>
                <a:gd name="T2" fmla="*/ 237 w 274"/>
                <a:gd name="T3" fmla="*/ 222 h 273"/>
                <a:gd name="T4" fmla="*/ 262 w 274"/>
                <a:gd name="T5" fmla="*/ 246 h 273"/>
                <a:gd name="T6" fmla="*/ 262 w 274"/>
                <a:gd name="T7" fmla="*/ 262 h 273"/>
                <a:gd name="T8" fmla="*/ 254 w 274"/>
                <a:gd name="T9" fmla="*/ 265 h 273"/>
                <a:gd name="T10" fmla="*/ 246 w 274"/>
                <a:gd name="T11" fmla="*/ 262 h 273"/>
                <a:gd name="T12" fmla="*/ 222 w 274"/>
                <a:gd name="T13" fmla="*/ 237 h 273"/>
                <a:gd name="T14" fmla="*/ 198 w 274"/>
                <a:gd name="T15" fmla="*/ 262 h 273"/>
                <a:gd name="T16" fmla="*/ 190 w 274"/>
                <a:gd name="T17" fmla="*/ 265 h 273"/>
                <a:gd name="T18" fmla="*/ 182 w 274"/>
                <a:gd name="T19" fmla="*/ 262 h 273"/>
                <a:gd name="T20" fmla="*/ 182 w 274"/>
                <a:gd name="T21" fmla="*/ 246 h 273"/>
                <a:gd name="T22" fmla="*/ 207 w 274"/>
                <a:gd name="T23" fmla="*/ 222 h 273"/>
                <a:gd name="T24" fmla="*/ 182 w 274"/>
                <a:gd name="T25" fmla="*/ 198 h 273"/>
                <a:gd name="T26" fmla="*/ 182 w 274"/>
                <a:gd name="T27" fmla="*/ 182 h 273"/>
                <a:gd name="T28" fmla="*/ 198 w 274"/>
                <a:gd name="T29" fmla="*/ 182 h 273"/>
                <a:gd name="T30" fmla="*/ 222 w 274"/>
                <a:gd name="T31" fmla="*/ 207 h 273"/>
                <a:gd name="T32" fmla="*/ 246 w 274"/>
                <a:gd name="T33" fmla="*/ 182 h 273"/>
                <a:gd name="T34" fmla="*/ 262 w 274"/>
                <a:gd name="T35" fmla="*/ 182 h 273"/>
                <a:gd name="T36" fmla="*/ 262 w 274"/>
                <a:gd name="T37" fmla="*/ 198 h 273"/>
                <a:gd name="T38" fmla="*/ 122 w 274"/>
                <a:gd name="T39" fmla="*/ 197 h 273"/>
                <a:gd name="T40" fmla="*/ 76 w 274"/>
                <a:gd name="T41" fmla="*/ 242 h 273"/>
                <a:gd name="T42" fmla="*/ 54 w 274"/>
                <a:gd name="T43" fmla="*/ 252 h 273"/>
                <a:gd name="T44" fmla="*/ 31 w 274"/>
                <a:gd name="T45" fmla="*/ 242 h 273"/>
                <a:gd name="T46" fmla="*/ 21 w 274"/>
                <a:gd name="T47" fmla="*/ 219 h 273"/>
                <a:gd name="T48" fmla="*/ 31 w 274"/>
                <a:gd name="T49" fmla="*/ 197 h 273"/>
                <a:gd name="T50" fmla="*/ 99 w 274"/>
                <a:gd name="T51" fmla="*/ 129 h 273"/>
                <a:gd name="T52" fmla="*/ 121 w 274"/>
                <a:gd name="T53" fmla="*/ 119 h 273"/>
                <a:gd name="T54" fmla="*/ 144 w 274"/>
                <a:gd name="T55" fmla="*/ 129 h 273"/>
                <a:gd name="T56" fmla="*/ 159 w 274"/>
                <a:gd name="T57" fmla="*/ 129 h 273"/>
                <a:gd name="T58" fmla="*/ 159 w 274"/>
                <a:gd name="T59" fmla="*/ 114 h 273"/>
                <a:gd name="T60" fmla="*/ 120 w 274"/>
                <a:gd name="T61" fmla="*/ 98 h 273"/>
                <a:gd name="T62" fmla="*/ 84 w 274"/>
                <a:gd name="T63" fmla="*/ 114 h 273"/>
                <a:gd name="T64" fmla="*/ 16 w 274"/>
                <a:gd name="T65" fmla="*/ 182 h 273"/>
                <a:gd name="T66" fmla="*/ 0 w 274"/>
                <a:gd name="T67" fmla="*/ 219 h 273"/>
                <a:gd name="T68" fmla="*/ 16 w 274"/>
                <a:gd name="T69" fmla="*/ 257 h 273"/>
                <a:gd name="T70" fmla="*/ 53 w 274"/>
                <a:gd name="T71" fmla="*/ 273 h 273"/>
                <a:gd name="T72" fmla="*/ 55 w 274"/>
                <a:gd name="T73" fmla="*/ 273 h 273"/>
                <a:gd name="T74" fmla="*/ 91 w 274"/>
                <a:gd name="T75" fmla="*/ 257 h 273"/>
                <a:gd name="T76" fmla="*/ 137 w 274"/>
                <a:gd name="T77" fmla="*/ 212 h 273"/>
                <a:gd name="T78" fmla="*/ 137 w 274"/>
                <a:gd name="T79" fmla="*/ 197 h 273"/>
                <a:gd name="T80" fmla="*/ 122 w 274"/>
                <a:gd name="T81" fmla="*/ 197 h 273"/>
                <a:gd name="T82" fmla="*/ 257 w 274"/>
                <a:gd name="T83" fmla="*/ 91 h 273"/>
                <a:gd name="T84" fmla="*/ 273 w 274"/>
                <a:gd name="T85" fmla="*/ 55 h 273"/>
                <a:gd name="T86" fmla="*/ 257 w 274"/>
                <a:gd name="T87" fmla="*/ 16 h 273"/>
                <a:gd name="T88" fmla="*/ 219 w 274"/>
                <a:gd name="T89" fmla="*/ 0 h 273"/>
                <a:gd name="T90" fmla="*/ 182 w 274"/>
                <a:gd name="T91" fmla="*/ 16 h 273"/>
                <a:gd name="T92" fmla="*/ 137 w 274"/>
                <a:gd name="T93" fmla="*/ 61 h 273"/>
                <a:gd name="T94" fmla="*/ 137 w 274"/>
                <a:gd name="T95" fmla="*/ 76 h 273"/>
                <a:gd name="T96" fmla="*/ 152 w 274"/>
                <a:gd name="T97" fmla="*/ 76 h 273"/>
                <a:gd name="T98" fmla="*/ 197 w 274"/>
                <a:gd name="T99" fmla="*/ 31 h 273"/>
                <a:gd name="T100" fmla="*/ 219 w 274"/>
                <a:gd name="T101" fmla="*/ 21 h 273"/>
                <a:gd name="T102" fmla="*/ 242 w 274"/>
                <a:gd name="T103" fmla="*/ 31 h 273"/>
                <a:gd name="T104" fmla="*/ 252 w 274"/>
                <a:gd name="T105" fmla="*/ 54 h 273"/>
                <a:gd name="T106" fmla="*/ 242 w 274"/>
                <a:gd name="T107" fmla="*/ 76 h 273"/>
                <a:gd name="T108" fmla="*/ 174 w 274"/>
                <a:gd name="T109" fmla="*/ 144 h 273"/>
                <a:gd name="T110" fmla="*/ 152 w 274"/>
                <a:gd name="T111" fmla="*/ 154 h 273"/>
                <a:gd name="T112" fmla="*/ 129 w 274"/>
                <a:gd name="T113" fmla="*/ 144 h 273"/>
                <a:gd name="T114" fmla="*/ 114 w 274"/>
                <a:gd name="T115" fmla="*/ 144 h 273"/>
                <a:gd name="T116" fmla="*/ 114 w 274"/>
                <a:gd name="T117" fmla="*/ 159 h 273"/>
                <a:gd name="T118" fmla="*/ 152 w 274"/>
                <a:gd name="T119" fmla="*/ 175 h 273"/>
                <a:gd name="T120" fmla="*/ 153 w 274"/>
                <a:gd name="T121" fmla="*/ 175 h 273"/>
                <a:gd name="T122" fmla="*/ 189 w 274"/>
                <a:gd name="T123" fmla="*/ 159 h 273"/>
                <a:gd name="T124" fmla="*/ 257 w 274"/>
                <a:gd name="T125"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262" y="198"/>
                  </a:moveTo>
                  <a:cubicBezTo>
                    <a:pt x="237" y="222"/>
                    <a:pt x="237" y="222"/>
                    <a:pt x="237" y="222"/>
                  </a:cubicBezTo>
                  <a:cubicBezTo>
                    <a:pt x="262" y="246"/>
                    <a:pt x="262" y="246"/>
                    <a:pt x="262" y="246"/>
                  </a:cubicBezTo>
                  <a:cubicBezTo>
                    <a:pt x="266" y="251"/>
                    <a:pt x="266" y="257"/>
                    <a:pt x="262" y="262"/>
                  </a:cubicBezTo>
                  <a:cubicBezTo>
                    <a:pt x="259" y="264"/>
                    <a:pt x="257" y="265"/>
                    <a:pt x="254" y="265"/>
                  </a:cubicBezTo>
                  <a:cubicBezTo>
                    <a:pt x="251" y="265"/>
                    <a:pt x="249" y="264"/>
                    <a:pt x="246" y="262"/>
                  </a:cubicBezTo>
                  <a:cubicBezTo>
                    <a:pt x="222" y="237"/>
                    <a:pt x="222" y="237"/>
                    <a:pt x="222" y="237"/>
                  </a:cubicBezTo>
                  <a:cubicBezTo>
                    <a:pt x="198" y="262"/>
                    <a:pt x="198" y="262"/>
                    <a:pt x="198" y="262"/>
                  </a:cubicBezTo>
                  <a:cubicBezTo>
                    <a:pt x="195" y="264"/>
                    <a:pt x="193" y="265"/>
                    <a:pt x="190" y="265"/>
                  </a:cubicBezTo>
                  <a:cubicBezTo>
                    <a:pt x="187" y="265"/>
                    <a:pt x="185" y="264"/>
                    <a:pt x="182" y="262"/>
                  </a:cubicBezTo>
                  <a:cubicBezTo>
                    <a:pt x="178" y="257"/>
                    <a:pt x="178" y="251"/>
                    <a:pt x="182" y="246"/>
                  </a:cubicBezTo>
                  <a:cubicBezTo>
                    <a:pt x="207" y="222"/>
                    <a:pt x="207" y="222"/>
                    <a:pt x="207" y="222"/>
                  </a:cubicBezTo>
                  <a:cubicBezTo>
                    <a:pt x="182" y="198"/>
                    <a:pt x="182" y="198"/>
                    <a:pt x="182" y="198"/>
                  </a:cubicBezTo>
                  <a:cubicBezTo>
                    <a:pt x="178" y="193"/>
                    <a:pt x="178" y="187"/>
                    <a:pt x="182" y="182"/>
                  </a:cubicBezTo>
                  <a:cubicBezTo>
                    <a:pt x="187" y="178"/>
                    <a:pt x="193" y="178"/>
                    <a:pt x="198" y="182"/>
                  </a:cubicBezTo>
                  <a:cubicBezTo>
                    <a:pt x="222" y="207"/>
                    <a:pt x="222" y="207"/>
                    <a:pt x="222" y="207"/>
                  </a:cubicBezTo>
                  <a:cubicBezTo>
                    <a:pt x="246" y="182"/>
                    <a:pt x="246" y="182"/>
                    <a:pt x="246" y="182"/>
                  </a:cubicBezTo>
                  <a:cubicBezTo>
                    <a:pt x="251" y="178"/>
                    <a:pt x="257" y="178"/>
                    <a:pt x="262" y="182"/>
                  </a:cubicBezTo>
                  <a:cubicBezTo>
                    <a:pt x="266" y="187"/>
                    <a:pt x="266" y="193"/>
                    <a:pt x="262" y="198"/>
                  </a:cubicBezTo>
                  <a:close/>
                  <a:moveTo>
                    <a:pt x="122" y="197"/>
                  </a:moveTo>
                  <a:cubicBezTo>
                    <a:pt x="76" y="242"/>
                    <a:pt x="76" y="242"/>
                    <a:pt x="76" y="242"/>
                  </a:cubicBezTo>
                  <a:cubicBezTo>
                    <a:pt x="70" y="248"/>
                    <a:pt x="62" y="252"/>
                    <a:pt x="54" y="252"/>
                  </a:cubicBezTo>
                  <a:cubicBezTo>
                    <a:pt x="46" y="252"/>
                    <a:pt x="38" y="249"/>
                    <a:pt x="31" y="242"/>
                  </a:cubicBezTo>
                  <a:cubicBezTo>
                    <a:pt x="24" y="236"/>
                    <a:pt x="21" y="228"/>
                    <a:pt x="21" y="219"/>
                  </a:cubicBezTo>
                  <a:cubicBezTo>
                    <a:pt x="22" y="211"/>
                    <a:pt x="25" y="203"/>
                    <a:pt x="31" y="197"/>
                  </a:cubicBezTo>
                  <a:cubicBezTo>
                    <a:pt x="99" y="129"/>
                    <a:pt x="99" y="129"/>
                    <a:pt x="99" y="129"/>
                  </a:cubicBezTo>
                  <a:cubicBezTo>
                    <a:pt x="105" y="123"/>
                    <a:pt x="113" y="120"/>
                    <a:pt x="121" y="119"/>
                  </a:cubicBezTo>
                  <a:cubicBezTo>
                    <a:pt x="130" y="119"/>
                    <a:pt x="138" y="123"/>
                    <a:pt x="144" y="129"/>
                  </a:cubicBezTo>
                  <a:cubicBezTo>
                    <a:pt x="148" y="133"/>
                    <a:pt x="155" y="133"/>
                    <a:pt x="159" y="129"/>
                  </a:cubicBezTo>
                  <a:cubicBezTo>
                    <a:pt x="163" y="125"/>
                    <a:pt x="163" y="118"/>
                    <a:pt x="159" y="114"/>
                  </a:cubicBezTo>
                  <a:cubicBezTo>
                    <a:pt x="149" y="103"/>
                    <a:pt x="135" y="98"/>
                    <a:pt x="120" y="98"/>
                  </a:cubicBezTo>
                  <a:cubicBezTo>
                    <a:pt x="107" y="98"/>
                    <a:pt x="94" y="104"/>
                    <a:pt x="84" y="114"/>
                  </a:cubicBezTo>
                  <a:cubicBezTo>
                    <a:pt x="16" y="182"/>
                    <a:pt x="16" y="182"/>
                    <a:pt x="16" y="182"/>
                  </a:cubicBezTo>
                  <a:cubicBezTo>
                    <a:pt x="6" y="192"/>
                    <a:pt x="0" y="205"/>
                    <a:pt x="0" y="219"/>
                  </a:cubicBezTo>
                  <a:cubicBezTo>
                    <a:pt x="0" y="233"/>
                    <a:pt x="5" y="247"/>
                    <a:pt x="16" y="257"/>
                  </a:cubicBezTo>
                  <a:cubicBezTo>
                    <a:pt x="26" y="268"/>
                    <a:pt x="40" y="273"/>
                    <a:pt x="53" y="273"/>
                  </a:cubicBezTo>
                  <a:cubicBezTo>
                    <a:pt x="54" y="273"/>
                    <a:pt x="54" y="273"/>
                    <a:pt x="55" y="273"/>
                  </a:cubicBezTo>
                  <a:cubicBezTo>
                    <a:pt x="68" y="273"/>
                    <a:pt x="81" y="267"/>
                    <a:pt x="91" y="257"/>
                  </a:cubicBezTo>
                  <a:cubicBezTo>
                    <a:pt x="137" y="212"/>
                    <a:pt x="137" y="212"/>
                    <a:pt x="137" y="212"/>
                  </a:cubicBezTo>
                  <a:cubicBezTo>
                    <a:pt x="141" y="208"/>
                    <a:pt x="141" y="201"/>
                    <a:pt x="137" y="197"/>
                  </a:cubicBezTo>
                  <a:cubicBezTo>
                    <a:pt x="133" y="193"/>
                    <a:pt x="126" y="193"/>
                    <a:pt x="122" y="197"/>
                  </a:cubicBezTo>
                  <a:close/>
                  <a:moveTo>
                    <a:pt x="257" y="91"/>
                  </a:moveTo>
                  <a:cubicBezTo>
                    <a:pt x="267" y="81"/>
                    <a:pt x="273" y="68"/>
                    <a:pt x="273" y="55"/>
                  </a:cubicBezTo>
                  <a:cubicBezTo>
                    <a:pt x="274" y="40"/>
                    <a:pt x="268" y="27"/>
                    <a:pt x="257" y="16"/>
                  </a:cubicBezTo>
                  <a:cubicBezTo>
                    <a:pt x="247" y="5"/>
                    <a:pt x="233" y="0"/>
                    <a:pt x="219" y="0"/>
                  </a:cubicBezTo>
                  <a:cubicBezTo>
                    <a:pt x="205" y="0"/>
                    <a:pt x="192" y="6"/>
                    <a:pt x="182" y="16"/>
                  </a:cubicBezTo>
                  <a:cubicBezTo>
                    <a:pt x="137" y="61"/>
                    <a:pt x="137" y="61"/>
                    <a:pt x="137" y="61"/>
                  </a:cubicBezTo>
                  <a:cubicBezTo>
                    <a:pt x="133" y="65"/>
                    <a:pt x="133" y="72"/>
                    <a:pt x="137" y="76"/>
                  </a:cubicBezTo>
                  <a:cubicBezTo>
                    <a:pt x="141" y="80"/>
                    <a:pt x="148" y="80"/>
                    <a:pt x="152" y="76"/>
                  </a:cubicBezTo>
                  <a:cubicBezTo>
                    <a:pt x="197" y="31"/>
                    <a:pt x="197" y="31"/>
                    <a:pt x="197" y="31"/>
                  </a:cubicBezTo>
                  <a:cubicBezTo>
                    <a:pt x="203" y="25"/>
                    <a:pt x="211" y="22"/>
                    <a:pt x="219" y="21"/>
                  </a:cubicBezTo>
                  <a:cubicBezTo>
                    <a:pt x="228" y="21"/>
                    <a:pt x="236" y="24"/>
                    <a:pt x="242" y="31"/>
                  </a:cubicBezTo>
                  <a:cubicBezTo>
                    <a:pt x="249" y="38"/>
                    <a:pt x="252" y="46"/>
                    <a:pt x="252" y="54"/>
                  </a:cubicBezTo>
                  <a:cubicBezTo>
                    <a:pt x="252" y="62"/>
                    <a:pt x="248" y="70"/>
                    <a:pt x="242" y="76"/>
                  </a:cubicBezTo>
                  <a:cubicBezTo>
                    <a:pt x="174" y="144"/>
                    <a:pt x="174" y="144"/>
                    <a:pt x="174" y="144"/>
                  </a:cubicBezTo>
                  <a:cubicBezTo>
                    <a:pt x="168" y="150"/>
                    <a:pt x="160" y="154"/>
                    <a:pt x="152" y="154"/>
                  </a:cubicBezTo>
                  <a:cubicBezTo>
                    <a:pt x="144" y="154"/>
                    <a:pt x="136" y="151"/>
                    <a:pt x="129" y="144"/>
                  </a:cubicBezTo>
                  <a:cubicBezTo>
                    <a:pt x="125" y="140"/>
                    <a:pt x="118" y="140"/>
                    <a:pt x="114" y="144"/>
                  </a:cubicBezTo>
                  <a:cubicBezTo>
                    <a:pt x="110" y="148"/>
                    <a:pt x="110" y="155"/>
                    <a:pt x="114" y="159"/>
                  </a:cubicBezTo>
                  <a:cubicBezTo>
                    <a:pt x="124" y="170"/>
                    <a:pt x="138" y="175"/>
                    <a:pt x="152" y="175"/>
                  </a:cubicBezTo>
                  <a:cubicBezTo>
                    <a:pt x="152" y="175"/>
                    <a:pt x="152" y="175"/>
                    <a:pt x="153" y="175"/>
                  </a:cubicBezTo>
                  <a:cubicBezTo>
                    <a:pt x="167" y="175"/>
                    <a:pt x="180" y="169"/>
                    <a:pt x="189" y="159"/>
                  </a:cubicBezTo>
                  <a:lnTo>
                    <a:pt x="257" y="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1" name="Group 235">
            <a:extLst>
              <a:ext uri="{FF2B5EF4-FFF2-40B4-BE49-F238E27FC236}">
                <a16:creationId xmlns:a16="http://schemas.microsoft.com/office/drawing/2014/main" id="{21098729-7828-475C-80F6-AEBD452346F1}"/>
              </a:ext>
            </a:extLst>
          </p:cNvPr>
          <p:cNvGrpSpPr>
            <a:grpSpLocks noChangeAspect="1"/>
          </p:cNvGrpSpPr>
          <p:nvPr/>
        </p:nvGrpSpPr>
        <p:grpSpPr bwMode="auto">
          <a:xfrm>
            <a:off x="9931262" y="2005592"/>
            <a:ext cx="640080" cy="640080"/>
            <a:chOff x="4264" y="792"/>
            <a:chExt cx="340" cy="340"/>
          </a:xfrm>
          <a:solidFill>
            <a:srgbClr val="EF4136"/>
          </a:solidFill>
        </p:grpSpPr>
        <p:sp>
          <p:nvSpPr>
            <p:cNvPr id="82" name="Freeform 236">
              <a:extLst>
                <a:ext uri="{FF2B5EF4-FFF2-40B4-BE49-F238E27FC236}">
                  <a16:creationId xmlns:a16="http://schemas.microsoft.com/office/drawing/2014/main" id="{0C54ED8D-BD41-47B0-BCAE-E48F172391B8}"/>
                </a:ext>
              </a:extLst>
            </p:cNvPr>
            <p:cNvSpPr>
              <a:spLocks noEditPoints="1"/>
            </p:cNvSpPr>
            <p:nvPr/>
          </p:nvSpPr>
          <p:spPr bwMode="auto">
            <a:xfrm>
              <a:off x="4264" y="79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237">
              <a:extLst>
                <a:ext uri="{FF2B5EF4-FFF2-40B4-BE49-F238E27FC236}">
                  <a16:creationId xmlns:a16="http://schemas.microsoft.com/office/drawing/2014/main" id="{83E68713-4C70-4F66-A71B-C7167AC62880}"/>
                </a:ext>
              </a:extLst>
            </p:cNvPr>
            <p:cNvSpPr>
              <a:spLocks noEditPoints="1"/>
            </p:cNvSpPr>
            <p:nvPr/>
          </p:nvSpPr>
          <p:spPr bwMode="auto">
            <a:xfrm>
              <a:off x="4328" y="884"/>
              <a:ext cx="127" cy="113"/>
            </a:xfrm>
            <a:custGeom>
              <a:avLst/>
              <a:gdLst>
                <a:gd name="T0" fmla="*/ 192 w 192"/>
                <a:gd name="T1" fmla="*/ 118 h 171"/>
                <a:gd name="T2" fmla="*/ 192 w 192"/>
                <a:gd name="T3" fmla="*/ 11 h 171"/>
                <a:gd name="T4" fmla="*/ 181 w 192"/>
                <a:gd name="T5" fmla="*/ 0 h 171"/>
                <a:gd name="T6" fmla="*/ 10 w 192"/>
                <a:gd name="T7" fmla="*/ 0 h 171"/>
                <a:gd name="T8" fmla="*/ 0 w 192"/>
                <a:gd name="T9" fmla="*/ 11 h 171"/>
                <a:gd name="T10" fmla="*/ 0 w 192"/>
                <a:gd name="T11" fmla="*/ 118 h 171"/>
                <a:gd name="T12" fmla="*/ 10 w 192"/>
                <a:gd name="T13" fmla="*/ 128 h 171"/>
                <a:gd name="T14" fmla="*/ 32 w 192"/>
                <a:gd name="T15" fmla="*/ 128 h 171"/>
                <a:gd name="T16" fmla="*/ 32 w 192"/>
                <a:gd name="T17" fmla="*/ 160 h 171"/>
                <a:gd name="T18" fmla="*/ 38 w 192"/>
                <a:gd name="T19" fmla="*/ 170 h 171"/>
                <a:gd name="T20" fmla="*/ 42 w 192"/>
                <a:gd name="T21" fmla="*/ 171 h 171"/>
                <a:gd name="T22" fmla="*/ 50 w 192"/>
                <a:gd name="T23" fmla="*/ 168 h 171"/>
                <a:gd name="T24" fmla="*/ 89 w 192"/>
                <a:gd name="T25" fmla="*/ 128 h 171"/>
                <a:gd name="T26" fmla="*/ 181 w 192"/>
                <a:gd name="T27" fmla="*/ 128 h 171"/>
                <a:gd name="T28" fmla="*/ 192 w 192"/>
                <a:gd name="T29" fmla="*/ 118 h 171"/>
                <a:gd name="T30" fmla="*/ 170 w 192"/>
                <a:gd name="T31" fmla="*/ 107 h 171"/>
                <a:gd name="T32" fmla="*/ 85 w 192"/>
                <a:gd name="T33" fmla="*/ 107 h 171"/>
                <a:gd name="T34" fmla="*/ 77 w 192"/>
                <a:gd name="T35" fmla="*/ 110 h 171"/>
                <a:gd name="T36" fmla="*/ 53 w 192"/>
                <a:gd name="T37" fmla="*/ 135 h 171"/>
                <a:gd name="T38" fmla="*/ 53 w 192"/>
                <a:gd name="T39" fmla="*/ 118 h 171"/>
                <a:gd name="T40" fmla="*/ 42 w 192"/>
                <a:gd name="T41" fmla="*/ 107 h 171"/>
                <a:gd name="T42" fmla="*/ 21 w 192"/>
                <a:gd name="T43" fmla="*/ 107 h 171"/>
                <a:gd name="T44" fmla="*/ 21 w 192"/>
                <a:gd name="T45" fmla="*/ 22 h 171"/>
                <a:gd name="T46" fmla="*/ 170 w 192"/>
                <a:gd name="T47" fmla="*/ 22 h 171"/>
                <a:gd name="T48" fmla="*/ 170 w 192"/>
                <a:gd name="T49" fmla="*/ 10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71">
                  <a:moveTo>
                    <a:pt x="192" y="118"/>
                  </a:moveTo>
                  <a:cubicBezTo>
                    <a:pt x="192" y="11"/>
                    <a:pt x="192" y="11"/>
                    <a:pt x="192" y="11"/>
                  </a:cubicBezTo>
                  <a:cubicBezTo>
                    <a:pt x="192" y="5"/>
                    <a:pt x="187" y="0"/>
                    <a:pt x="181" y="0"/>
                  </a:cubicBezTo>
                  <a:cubicBezTo>
                    <a:pt x="10" y="0"/>
                    <a:pt x="10" y="0"/>
                    <a:pt x="10" y="0"/>
                  </a:cubicBezTo>
                  <a:cubicBezTo>
                    <a:pt x="4" y="0"/>
                    <a:pt x="0" y="5"/>
                    <a:pt x="0" y="11"/>
                  </a:cubicBezTo>
                  <a:cubicBezTo>
                    <a:pt x="0" y="118"/>
                    <a:pt x="0" y="118"/>
                    <a:pt x="0" y="118"/>
                  </a:cubicBezTo>
                  <a:cubicBezTo>
                    <a:pt x="0" y="124"/>
                    <a:pt x="4" y="128"/>
                    <a:pt x="10" y="128"/>
                  </a:cubicBezTo>
                  <a:cubicBezTo>
                    <a:pt x="32" y="128"/>
                    <a:pt x="32" y="128"/>
                    <a:pt x="32" y="128"/>
                  </a:cubicBezTo>
                  <a:cubicBezTo>
                    <a:pt x="32" y="160"/>
                    <a:pt x="32" y="160"/>
                    <a:pt x="32" y="160"/>
                  </a:cubicBezTo>
                  <a:cubicBezTo>
                    <a:pt x="32" y="165"/>
                    <a:pt x="34" y="169"/>
                    <a:pt x="38" y="170"/>
                  </a:cubicBezTo>
                  <a:cubicBezTo>
                    <a:pt x="40" y="171"/>
                    <a:pt x="41" y="171"/>
                    <a:pt x="42" y="171"/>
                  </a:cubicBezTo>
                  <a:cubicBezTo>
                    <a:pt x="45" y="171"/>
                    <a:pt x="48" y="170"/>
                    <a:pt x="50" y="168"/>
                  </a:cubicBezTo>
                  <a:cubicBezTo>
                    <a:pt x="89" y="128"/>
                    <a:pt x="89" y="128"/>
                    <a:pt x="89" y="128"/>
                  </a:cubicBezTo>
                  <a:cubicBezTo>
                    <a:pt x="181" y="128"/>
                    <a:pt x="181" y="128"/>
                    <a:pt x="181" y="128"/>
                  </a:cubicBezTo>
                  <a:cubicBezTo>
                    <a:pt x="187" y="128"/>
                    <a:pt x="192" y="124"/>
                    <a:pt x="192" y="118"/>
                  </a:cubicBezTo>
                  <a:close/>
                  <a:moveTo>
                    <a:pt x="170" y="107"/>
                  </a:moveTo>
                  <a:cubicBezTo>
                    <a:pt x="85" y="107"/>
                    <a:pt x="85" y="107"/>
                    <a:pt x="85" y="107"/>
                  </a:cubicBezTo>
                  <a:cubicBezTo>
                    <a:pt x="82" y="107"/>
                    <a:pt x="79" y="108"/>
                    <a:pt x="77" y="110"/>
                  </a:cubicBezTo>
                  <a:cubicBezTo>
                    <a:pt x="53" y="135"/>
                    <a:pt x="53" y="135"/>
                    <a:pt x="53" y="135"/>
                  </a:cubicBezTo>
                  <a:cubicBezTo>
                    <a:pt x="53" y="118"/>
                    <a:pt x="53" y="118"/>
                    <a:pt x="53" y="118"/>
                  </a:cubicBezTo>
                  <a:cubicBezTo>
                    <a:pt x="53" y="112"/>
                    <a:pt x="48" y="107"/>
                    <a:pt x="42" y="107"/>
                  </a:cubicBezTo>
                  <a:cubicBezTo>
                    <a:pt x="21" y="107"/>
                    <a:pt x="21" y="107"/>
                    <a:pt x="21" y="107"/>
                  </a:cubicBezTo>
                  <a:cubicBezTo>
                    <a:pt x="21" y="22"/>
                    <a:pt x="21" y="22"/>
                    <a:pt x="21" y="22"/>
                  </a:cubicBezTo>
                  <a:cubicBezTo>
                    <a:pt x="170" y="22"/>
                    <a:pt x="170" y="22"/>
                    <a:pt x="170" y="22"/>
                  </a:cubicBezTo>
                  <a:lnTo>
                    <a:pt x="170"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238">
              <a:extLst>
                <a:ext uri="{FF2B5EF4-FFF2-40B4-BE49-F238E27FC236}">
                  <a16:creationId xmlns:a16="http://schemas.microsoft.com/office/drawing/2014/main" id="{FF8BE7FE-820F-48D5-97F6-4E506126C743}"/>
                </a:ext>
              </a:extLst>
            </p:cNvPr>
            <p:cNvSpPr>
              <a:spLocks/>
            </p:cNvSpPr>
            <p:nvPr/>
          </p:nvSpPr>
          <p:spPr bwMode="auto">
            <a:xfrm>
              <a:off x="4413" y="941"/>
              <a:ext cx="127" cy="127"/>
            </a:xfrm>
            <a:custGeom>
              <a:avLst/>
              <a:gdLst>
                <a:gd name="T0" fmla="*/ 181 w 192"/>
                <a:gd name="T1" fmla="*/ 0 h 192"/>
                <a:gd name="T2" fmla="*/ 96 w 192"/>
                <a:gd name="T3" fmla="*/ 0 h 192"/>
                <a:gd name="T4" fmla="*/ 85 w 192"/>
                <a:gd name="T5" fmla="*/ 10 h 192"/>
                <a:gd name="T6" fmla="*/ 96 w 192"/>
                <a:gd name="T7" fmla="*/ 21 h 192"/>
                <a:gd name="T8" fmla="*/ 170 w 192"/>
                <a:gd name="T9" fmla="*/ 21 h 192"/>
                <a:gd name="T10" fmla="*/ 170 w 192"/>
                <a:gd name="T11" fmla="*/ 128 h 192"/>
                <a:gd name="T12" fmla="*/ 138 w 192"/>
                <a:gd name="T13" fmla="*/ 128 h 192"/>
                <a:gd name="T14" fmla="*/ 128 w 192"/>
                <a:gd name="T15" fmla="*/ 138 h 192"/>
                <a:gd name="T16" fmla="*/ 128 w 192"/>
                <a:gd name="T17" fmla="*/ 155 h 192"/>
                <a:gd name="T18" fmla="*/ 103 w 192"/>
                <a:gd name="T19" fmla="*/ 131 h 192"/>
                <a:gd name="T20" fmla="*/ 96 w 192"/>
                <a:gd name="T21" fmla="*/ 128 h 192"/>
                <a:gd name="T22" fmla="*/ 21 w 192"/>
                <a:gd name="T23" fmla="*/ 128 h 192"/>
                <a:gd name="T24" fmla="*/ 21 w 192"/>
                <a:gd name="T25" fmla="*/ 74 h 192"/>
                <a:gd name="T26" fmla="*/ 10 w 192"/>
                <a:gd name="T27" fmla="*/ 64 h 192"/>
                <a:gd name="T28" fmla="*/ 0 w 192"/>
                <a:gd name="T29" fmla="*/ 74 h 192"/>
                <a:gd name="T30" fmla="*/ 0 w 192"/>
                <a:gd name="T31" fmla="*/ 138 h 192"/>
                <a:gd name="T32" fmla="*/ 10 w 192"/>
                <a:gd name="T33" fmla="*/ 149 h 192"/>
                <a:gd name="T34" fmla="*/ 91 w 192"/>
                <a:gd name="T35" fmla="*/ 149 h 192"/>
                <a:gd name="T36" fmla="*/ 131 w 192"/>
                <a:gd name="T37" fmla="*/ 189 h 192"/>
                <a:gd name="T38" fmla="*/ 138 w 192"/>
                <a:gd name="T39" fmla="*/ 192 h 192"/>
                <a:gd name="T40" fmla="*/ 142 w 192"/>
                <a:gd name="T41" fmla="*/ 191 h 192"/>
                <a:gd name="T42" fmla="*/ 149 w 192"/>
                <a:gd name="T43" fmla="*/ 181 h 192"/>
                <a:gd name="T44" fmla="*/ 149 w 192"/>
                <a:gd name="T45" fmla="*/ 149 h 192"/>
                <a:gd name="T46" fmla="*/ 181 w 192"/>
                <a:gd name="T47" fmla="*/ 149 h 192"/>
                <a:gd name="T48" fmla="*/ 192 w 192"/>
                <a:gd name="T49" fmla="*/ 138 h 192"/>
                <a:gd name="T50" fmla="*/ 192 w 192"/>
                <a:gd name="T51" fmla="*/ 10 h 192"/>
                <a:gd name="T52" fmla="*/ 181 w 192"/>
                <a:gd name="T5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92">
                  <a:moveTo>
                    <a:pt x="181" y="0"/>
                  </a:moveTo>
                  <a:cubicBezTo>
                    <a:pt x="96" y="0"/>
                    <a:pt x="96" y="0"/>
                    <a:pt x="96" y="0"/>
                  </a:cubicBezTo>
                  <a:cubicBezTo>
                    <a:pt x="90" y="0"/>
                    <a:pt x="85" y="4"/>
                    <a:pt x="85" y="10"/>
                  </a:cubicBezTo>
                  <a:cubicBezTo>
                    <a:pt x="85" y="16"/>
                    <a:pt x="90" y="21"/>
                    <a:pt x="96" y="21"/>
                  </a:cubicBezTo>
                  <a:cubicBezTo>
                    <a:pt x="170" y="21"/>
                    <a:pt x="170" y="21"/>
                    <a:pt x="170" y="21"/>
                  </a:cubicBezTo>
                  <a:cubicBezTo>
                    <a:pt x="170" y="128"/>
                    <a:pt x="170" y="128"/>
                    <a:pt x="170" y="128"/>
                  </a:cubicBezTo>
                  <a:cubicBezTo>
                    <a:pt x="138" y="128"/>
                    <a:pt x="138" y="128"/>
                    <a:pt x="138" y="128"/>
                  </a:cubicBezTo>
                  <a:cubicBezTo>
                    <a:pt x="132" y="128"/>
                    <a:pt x="128" y="132"/>
                    <a:pt x="128" y="138"/>
                  </a:cubicBezTo>
                  <a:cubicBezTo>
                    <a:pt x="128" y="155"/>
                    <a:pt x="128" y="155"/>
                    <a:pt x="128" y="155"/>
                  </a:cubicBezTo>
                  <a:cubicBezTo>
                    <a:pt x="103" y="131"/>
                    <a:pt x="103" y="131"/>
                    <a:pt x="103" y="131"/>
                  </a:cubicBezTo>
                  <a:cubicBezTo>
                    <a:pt x="101" y="129"/>
                    <a:pt x="98" y="128"/>
                    <a:pt x="96" y="128"/>
                  </a:cubicBezTo>
                  <a:cubicBezTo>
                    <a:pt x="21" y="128"/>
                    <a:pt x="21" y="128"/>
                    <a:pt x="21" y="128"/>
                  </a:cubicBezTo>
                  <a:cubicBezTo>
                    <a:pt x="21" y="74"/>
                    <a:pt x="21" y="74"/>
                    <a:pt x="21" y="74"/>
                  </a:cubicBezTo>
                  <a:cubicBezTo>
                    <a:pt x="21" y="68"/>
                    <a:pt x="16" y="64"/>
                    <a:pt x="10" y="64"/>
                  </a:cubicBezTo>
                  <a:cubicBezTo>
                    <a:pt x="4" y="64"/>
                    <a:pt x="0" y="68"/>
                    <a:pt x="0" y="74"/>
                  </a:cubicBezTo>
                  <a:cubicBezTo>
                    <a:pt x="0" y="138"/>
                    <a:pt x="0" y="138"/>
                    <a:pt x="0" y="138"/>
                  </a:cubicBezTo>
                  <a:cubicBezTo>
                    <a:pt x="0" y="144"/>
                    <a:pt x="4" y="149"/>
                    <a:pt x="10" y="149"/>
                  </a:cubicBezTo>
                  <a:cubicBezTo>
                    <a:pt x="91" y="149"/>
                    <a:pt x="91" y="149"/>
                    <a:pt x="91" y="149"/>
                  </a:cubicBezTo>
                  <a:cubicBezTo>
                    <a:pt x="131" y="189"/>
                    <a:pt x="131" y="189"/>
                    <a:pt x="131" y="189"/>
                  </a:cubicBezTo>
                  <a:cubicBezTo>
                    <a:pt x="133" y="191"/>
                    <a:pt x="136" y="192"/>
                    <a:pt x="138" y="192"/>
                  </a:cubicBezTo>
                  <a:cubicBezTo>
                    <a:pt x="140" y="192"/>
                    <a:pt x="141" y="191"/>
                    <a:pt x="142" y="191"/>
                  </a:cubicBezTo>
                  <a:cubicBezTo>
                    <a:pt x="146" y="189"/>
                    <a:pt x="149" y="185"/>
                    <a:pt x="149" y="181"/>
                  </a:cubicBezTo>
                  <a:cubicBezTo>
                    <a:pt x="149" y="149"/>
                    <a:pt x="149" y="149"/>
                    <a:pt x="149" y="149"/>
                  </a:cubicBezTo>
                  <a:cubicBezTo>
                    <a:pt x="181" y="149"/>
                    <a:pt x="181" y="149"/>
                    <a:pt x="181" y="149"/>
                  </a:cubicBezTo>
                  <a:cubicBezTo>
                    <a:pt x="187" y="149"/>
                    <a:pt x="192" y="144"/>
                    <a:pt x="192" y="138"/>
                  </a:cubicBezTo>
                  <a:cubicBezTo>
                    <a:pt x="192" y="10"/>
                    <a:pt x="192" y="10"/>
                    <a:pt x="192" y="10"/>
                  </a:cubicBezTo>
                  <a:cubicBezTo>
                    <a:pt x="192" y="4"/>
                    <a:pt x="187" y="0"/>
                    <a:pt x="18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5" name="Group 934">
            <a:extLst>
              <a:ext uri="{FF2B5EF4-FFF2-40B4-BE49-F238E27FC236}">
                <a16:creationId xmlns:a16="http://schemas.microsoft.com/office/drawing/2014/main" id="{704AB987-FDA1-4337-B6A5-B1E54A3B3448}"/>
              </a:ext>
            </a:extLst>
          </p:cNvPr>
          <p:cNvGrpSpPr>
            <a:grpSpLocks noChangeAspect="1"/>
          </p:cNvGrpSpPr>
          <p:nvPr/>
        </p:nvGrpSpPr>
        <p:grpSpPr bwMode="auto">
          <a:xfrm>
            <a:off x="1616824" y="4068821"/>
            <a:ext cx="640080" cy="640080"/>
            <a:chOff x="1155" y="3472"/>
            <a:chExt cx="340" cy="340"/>
          </a:xfrm>
          <a:solidFill>
            <a:srgbClr val="EF4136"/>
          </a:solidFill>
        </p:grpSpPr>
        <p:sp>
          <p:nvSpPr>
            <p:cNvPr id="86" name="Freeform 935">
              <a:extLst>
                <a:ext uri="{FF2B5EF4-FFF2-40B4-BE49-F238E27FC236}">
                  <a16:creationId xmlns:a16="http://schemas.microsoft.com/office/drawing/2014/main" id="{85B3775B-904F-4E0E-A0BB-A21252862B5E}"/>
                </a:ext>
              </a:extLst>
            </p:cNvPr>
            <p:cNvSpPr>
              <a:spLocks noEditPoints="1"/>
            </p:cNvSpPr>
            <p:nvPr/>
          </p:nvSpPr>
          <p:spPr bwMode="auto">
            <a:xfrm>
              <a:off x="1155" y="347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936">
              <a:extLst>
                <a:ext uri="{FF2B5EF4-FFF2-40B4-BE49-F238E27FC236}">
                  <a16:creationId xmlns:a16="http://schemas.microsoft.com/office/drawing/2014/main" id="{41EBC438-2ED8-4B8E-B413-34E9BBDC8018}"/>
                </a:ext>
              </a:extLst>
            </p:cNvPr>
            <p:cNvSpPr>
              <a:spLocks noEditPoints="1"/>
            </p:cNvSpPr>
            <p:nvPr/>
          </p:nvSpPr>
          <p:spPr bwMode="auto">
            <a:xfrm>
              <a:off x="1218" y="3536"/>
              <a:ext cx="213" cy="212"/>
            </a:xfrm>
            <a:custGeom>
              <a:avLst/>
              <a:gdLst>
                <a:gd name="T0" fmla="*/ 320 w 321"/>
                <a:gd name="T1" fmla="*/ 221 h 320"/>
                <a:gd name="T2" fmla="*/ 278 w 321"/>
                <a:gd name="T3" fmla="*/ 50 h 320"/>
                <a:gd name="T4" fmla="*/ 277 w 321"/>
                <a:gd name="T5" fmla="*/ 50 h 320"/>
                <a:gd name="T6" fmla="*/ 277 w 321"/>
                <a:gd name="T7" fmla="*/ 48 h 320"/>
                <a:gd name="T8" fmla="*/ 275 w 321"/>
                <a:gd name="T9" fmla="*/ 46 h 320"/>
                <a:gd name="T10" fmla="*/ 274 w 321"/>
                <a:gd name="T11" fmla="*/ 45 h 320"/>
                <a:gd name="T12" fmla="*/ 272 w 321"/>
                <a:gd name="T13" fmla="*/ 44 h 320"/>
                <a:gd name="T14" fmla="*/ 271 w 321"/>
                <a:gd name="T15" fmla="*/ 43 h 320"/>
                <a:gd name="T16" fmla="*/ 268 w 321"/>
                <a:gd name="T17" fmla="*/ 42 h 320"/>
                <a:gd name="T18" fmla="*/ 267 w 321"/>
                <a:gd name="T19" fmla="*/ 42 h 320"/>
                <a:gd name="T20" fmla="*/ 267 w 321"/>
                <a:gd name="T21" fmla="*/ 42 h 320"/>
                <a:gd name="T22" fmla="*/ 171 w 321"/>
                <a:gd name="T23" fmla="*/ 42 h 320"/>
                <a:gd name="T24" fmla="*/ 171 w 321"/>
                <a:gd name="T25" fmla="*/ 10 h 320"/>
                <a:gd name="T26" fmla="*/ 161 w 321"/>
                <a:gd name="T27" fmla="*/ 0 h 320"/>
                <a:gd name="T28" fmla="*/ 150 w 321"/>
                <a:gd name="T29" fmla="*/ 10 h 320"/>
                <a:gd name="T30" fmla="*/ 150 w 321"/>
                <a:gd name="T31" fmla="*/ 42 h 320"/>
                <a:gd name="T32" fmla="*/ 65 w 321"/>
                <a:gd name="T33" fmla="*/ 42 h 320"/>
                <a:gd name="T34" fmla="*/ 64 w 321"/>
                <a:gd name="T35" fmla="*/ 42 h 320"/>
                <a:gd name="T36" fmla="*/ 61 w 321"/>
                <a:gd name="T37" fmla="*/ 43 h 320"/>
                <a:gd name="T38" fmla="*/ 60 w 321"/>
                <a:gd name="T39" fmla="*/ 44 h 320"/>
                <a:gd name="T40" fmla="*/ 58 w 321"/>
                <a:gd name="T41" fmla="*/ 45 h 320"/>
                <a:gd name="T42" fmla="*/ 57 w 321"/>
                <a:gd name="T43" fmla="*/ 46 h 320"/>
                <a:gd name="T44" fmla="*/ 55 w 321"/>
                <a:gd name="T45" fmla="*/ 48 h 320"/>
                <a:gd name="T46" fmla="*/ 55 w 321"/>
                <a:gd name="T47" fmla="*/ 49 h 320"/>
                <a:gd name="T48" fmla="*/ 54 w 321"/>
                <a:gd name="T49" fmla="*/ 50 h 320"/>
                <a:gd name="T50" fmla="*/ 1 w 321"/>
                <a:gd name="T51" fmla="*/ 220 h 320"/>
                <a:gd name="T52" fmla="*/ 3 w 321"/>
                <a:gd name="T53" fmla="*/ 230 h 320"/>
                <a:gd name="T54" fmla="*/ 11 w 321"/>
                <a:gd name="T55" fmla="*/ 234 h 320"/>
                <a:gd name="T56" fmla="*/ 107 w 321"/>
                <a:gd name="T57" fmla="*/ 234 h 320"/>
                <a:gd name="T58" fmla="*/ 116 w 321"/>
                <a:gd name="T59" fmla="*/ 230 h 320"/>
                <a:gd name="T60" fmla="*/ 118 w 321"/>
                <a:gd name="T61" fmla="*/ 221 h 320"/>
                <a:gd name="T62" fmla="*/ 78 w 321"/>
                <a:gd name="T63" fmla="*/ 64 h 320"/>
                <a:gd name="T64" fmla="*/ 150 w 321"/>
                <a:gd name="T65" fmla="*/ 64 h 320"/>
                <a:gd name="T66" fmla="*/ 150 w 321"/>
                <a:gd name="T67" fmla="*/ 298 h 320"/>
                <a:gd name="T68" fmla="*/ 97 w 321"/>
                <a:gd name="T69" fmla="*/ 298 h 320"/>
                <a:gd name="T70" fmla="*/ 86 w 321"/>
                <a:gd name="T71" fmla="*/ 309 h 320"/>
                <a:gd name="T72" fmla="*/ 97 w 321"/>
                <a:gd name="T73" fmla="*/ 320 h 320"/>
                <a:gd name="T74" fmla="*/ 225 w 321"/>
                <a:gd name="T75" fmla="*/ 320 h 320"/>
                <a:gd name="T76" fmla="*/ 235 w 321"/>
                <a:gd name="T77" fmla="*/ 309 h 320"/>
                <a:gd name="T78" fmla="*/ 225 w 321"/>
                <a:gd name="T79" fmla="*/ 298 h 320"/>
                <a:gd name="T80" fmla="*/ 171 w 321"/>
                <a:gd name="T81" fmla="*/ 298 h 320"/>
                <a:gd name="T82" fmla="*/ 171 w 321"/>
                <a:gd name="T83" fmla="*/ 64 h 320"/>
                <a:gd name="T84" fmla="*/ 253 w 321"/>
                <a:gd name="T85" fmla="*/ 64 h 320"/>
                <a:gd name="T86" fmla="*/ 204 w 321"/>
                <a:gd name="T87" fmla="*/ 220 h 320"/>
                <a:gd name="T88" fmla="*/ 205 w 321"/>
                <a:gd name="T89" fmla="*/ 230 h 320"/>
                <a:gd name="T90" fmla="*/ 214 w 321"/>
                <a:gd name="T91" fmla="*/ 234 h 320"/>
                <a:gd name="T92" fmla="*/ 310 w 321"/>
                <a:gd name="T93" fmla="*/ 234 h 320"/>
                <a:gd name="T94" fmla="*/ 318 w 321"/>
                <a:gd name="T95" fmla="*/ 230 h 320"/>
                <a:gd name="T96" fmla="*/ 320 w 321"/>
                <a:gd name="T97" fmla="*/ 221 h 320"/>
                <a:gd name="T98" fmla="*/ 26 w 321"/>
                <a:gd name="T99" fmla="*/ 213 h 320"/>
                <a:gd name="T100" fmla="*/ 64 w 321"/>
                <a:gd name="T101" fmla="*/ 92 h 320"/>
                <a:gd name="T102" fmla="*/ 94 w 321"/>
                <a:gd name="T103" fmla="*/ 213 h 320"/>
                <a:gd name="T104" fmla="*/ 26 w 321"/>
                <a:gd name="T105" fmla="*/ 213 h 320"/>
                <a:gd name="T106" fmla="*/ 229 w 321"/>
                <a:gd name="T107" fmla="*/ 213 h 320"/>
                <a:gd name="T108" fmla="*/ 266 w 321"/>
                <a:gd name="T109" fmla="*/ 92 h 320"/>
                <a:gd name="T110" fmla="*/ 296 w 321"/>
                <a:gd name="T111" fmla="*/ 213 h 320"/>
                <a:gd name="T112" fmla="*/ 229 w 321"/>
                <a:gd name="T113" fmla="*/ 21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1" h="320">
                  <a:moveTo>
                    <a:pt x="320" y="221"/>
                  </a:moveTo>
                  <a:cubicBezTo>
                    <a:pt x="278" y="50"/>
                    <a:pt x="278" y="50"/>
                    <a:pt x="278" y="50"/>
                  </a:cubicBezTo>
                  <a:cubicBezTo>
                    <a:pt x="278" y="50"/>
                    <a:pt x="277" y="50"/>
                    <a:pt x="277" y="50"/>
                  </a:cubicBezTo>
                  <a:cubicBezTo>
                    <a:pt x="277" y="49"/>
                    <a:pt x="277" y="49"/>
                    <a:pt x="277" y="48"/>
                  </a:cubicBezTo>
                  <a:cubicBezTo>
                    <a:pt x="276" y="47"/>
                    <a:pt x="276" y="47"/>
                    <a:pt x="275" y="46"/>
                  </a:cubicBezTo>
                  <a:cubicBezTo>
                    <a:pt x="275" y="46"/>
                    <a:pt x="275" y="45"/>
                    <a:pt x="274" y="45"/>
                  </a:cubicBezTo>
                  <a:cubicBezTo>
                    <a:pt x="274" y="45"/>
                    <a:pt x="273" y="44"/>
                    <a:pt x="272" y="44"/>
                  </a:cubicBezTo>
                  <a:cubicBezTo>
                    <a:pt x="272" y="43"/>
                    <a:pt x="272" y="43"/>
                    <a:pt x="271" y="43"/>
                  </a:cubicBezTo>
                  <a:cubicBezTo>
                    <a:pt x="270" y="43"/>
                    <a:pt x="269" y="42"/>
                    <a:pt x="268" y="42"/>
                  </a:cubicBezTo>
                  <a:cubicBezTo>
                    <a:pt x="268" y="42"/>
                    <a:pt x="268" y="42"/>
                    <a:pt x="267" y="42"/>
                  </a:cubicBezTo>
                  <a:cubicBezTo>
                    <a:pt x="267" y="42"/>
                    <a:pt x="267" y="42"/>
                    <a:pt x="267" y="42"/>
                  </a:cubicBezTo>
                  <a:cubicBezTo>
                    <a:pt x="171" y="42"/>
                    <a:pt x="171" y="42"/>
                    <a:pt x="171" y="42"/>
                  </a:cubicBezTo>
                  <a:cubicBezTo>
                    <a:pt x="171" y="10"/>
                    <a:pt x="171" y="10"/>
                    <a:pt x="171" y="10"/>
                  </a:cubicBezTo>
                  <a:cubicBezTo>
                    <a:pt x="171" y="4"/>
                    <a:pt x="167" y="0"/>
                    <a:pt x="161" y="0"/>
                  </a:cubicBezTo>
                  <a:cubicBezTo>
                    <a:pt x="155" y="0"/>
                    <a:pt x="150" y="4"/>
                    <a:pt x="150" y="10"/>
                  </a:cubicBezTo>
                  <a:cubicBezTo>
                    <a:pt x="150" y="42"/>
                    <a:pt x="150" y="42"/>
                    <a:pt x="150" y="42"/>
                  </a:cubicBezTo>
                  <a:cubicBezTo>
                    <a:pt x="65" y="42"/>
                    <a:pt x="65" y="42"/>
                    <a:pt x="65" y="42"/>
                  </a:cubicBezTo>
                  <a:cubicBezTo>
                    <a:pt x="64" y="42"/>
                    <a:pt x="64" y="42"/>
                    <a:pt x="64" y="42"/>
                  </a:cubicBezTo>
                  <a:cubicBezTo>
                    <a:pt x="63" y="43"/>
                    <a:pt x="62" y="43"/>
                    <a:pt x="61" y="43"/>
                  </a:cubicBezTo>
                  <a:cubicBezTo>
                    <a:pt x="61" y="43"/>
                    <a:pt x="60" y="43"/>
                    <a:pt x="60" y="44"/>
                  </a:cubicBezTo>
                  <a:cubicBezTo>
                    <a:pt x="59" y="44"/>
                    <a:pt x="58" y="45"/>
                    <a:pt x="58" y="45"/>
                  </a:cubicBezTo>
                  <a:cubicBezTo>
                    <a:pt x="57" y="45"/>
                    <a:pt x="57" y="46"/>
                    <a:pt x="57" y="46"/>
                  </a:cubicBezTo>
                  <a:cubicBezTo>
                    <a:pt x="56" y="47"/>
                    <a:pt x="56" y="47"/>
                    <a:pt x="55" y="48"/>
                  </a:cubicBezTo>
                  <a:cubicBezTo>
                    <a:pt x="55" y="49"/>
                    <a:pt x="55" y="49"/>
                    <a:pt x="55" y="49"/>
                  </a:cubicBezTo>
                  <a:cubicBezTo>
                    <a:pt x="55" y="49"/>
                    <a:pt x="55" y="50"/>
                    <a:pt x="54" y="50"/>
                  </a:cubicBezTo>
                  <a:cubicBezTo>
                    <a:pt x="1" y="220"/>
                    <a:pt x="1" y="220"/>
                    <a:pt x="1" y="220"/>
                  </a:cubicBezTo>
                  <a:cubicBezTo>
                    <a:pt x="0" y="224"/>
                    <a:pt x="1" y="227"/>
                    <a:pt x="3" y="230"/>
                  </a:cubicBezTo>
                  <a:cubicBezTo>
                    <a:pt x="5" y="233"/>
                    <a:pt x="8" y="234"/>
                    <a:pt x="11" y="234"/>
                  </a:cubicBezTo>
                  <a:cubicBezTo>
                    <a:pt x="107" y="234"/>
                    <a:pt x="107" y="234"/>
                    <a:pt x="107" y="234"/>
                  </a:cubicBezTo>
                  <a:cubicBezTo>
                    <a:pt x="111" y="234"/>
                    <a:pt x="114" y="233"/>
                    <a:pt x="116" y="230"/>
                  </a:cubicBezTo>
                  <a:cubicBezTo>
                    <a:pt x="118" y="228"/>
                    <a:pt x="118" y="224"/>
                    <a:pt x="118" y="221"/>
                  </a:cubicBezTo>
                  <a:cubicBezTo>
                    <a:pt x="78" y="64"/>
                    <a:pt x="78" y="64"/>
                    <a:pt x="78" y="64"/>
                  </a:cubicBezTo>
                  <a:cubicBezTo>
                    <a:pt x="150" y="64"/>
                    <a:pt x="150" y="64"/>
                    <a:pt x="150" y="64"/>
                  </a:cubicBezTo>
                  <a:cubicBezTo>
                    <a:pt x="150" y="298"/>
                    <a:pt x="150" y="298"/>
                    <a:pt x="150" y="298"/>
                  </a:cubicBezTo>
                  <a:cubicBezTo>
                    <a:pt x="97" y="298"/>
                    <a:pt x="97" y="298"/>
                    <a:pt x="97" y="298"/>
                  </a:cubicBezTo>
                  <a:cubicBezTo>
                    <a:pt x="91" y="298"/>
                    <a:pt x="86" y="303"/>
                    <a:pt x="86" y="309"/>
                  </a:cubicBezTo>
                  <a:cubicBezTo>
                    <a:pt x="86" y="315"/>
                    <a:pt x="91" y="320"/>
                    <a:pt x="97" y="320"/>
                  </a:cubicBezTo>
                  <a:cubicBezTo>
                    <a:pt x="225" y="320"/>
                    <a:pt x="225" y="320"/>
                    <a:pt x="225" y="320"/>
                  </a:cubicBezTo>
                  <a:cubicBezTo>
                    <a:pt x="231" y="320"/>
                    <a:pt x="235" y="315"/>
                    <a:pt x="235" y="309"/>
                  </a:cubicBezTo>
                  <a:cubicBezTo>
                    <a:pt x="235" y="303"/>
                    <a:pt x="231" y="298"/>
                    <a:pt x="225" y="298"/>
                  </a:cubicBezTo>
                  <a:cubicBezTo>
                    <a:pt x="171" y="298"/>
                    <a:pt x="171" y="298"/>
                    <a:pt x="171" y="298"/>
                  </a:cubicBezTo>
                  <a:cubicBezTo>
                    <a:pt x="171" y="64"/>
                    <a:pt x="171" y="64"/>
                    <a:pt x="171" y="64"/>
                  </a:cubicBezTo>
                  <a:cubicBezTo>
                    <a:pt x="253" y="64"/>
                    <a:pt x="253" y="64"/>
                    <a:pt x="253" y="64"/>
                  </a:cubicBezTo>
                  <a:cubicBezTo>
                    <a:pt x="204" y="220"/>
                    <a:pt x="204" y="220"/>
                    <a:pt x="204" y="220"/>
                  </a:cubicBezTo>
                  <a:cubicBezTo>
                    <a:pt x="203" y="224"/>
                    <a:pt x="203" y="227"/>
                    <a:pt x="205" y="230"/>
                  </a:cubicBezTo>
                  <a:cubicBezTo>
                    <a:pt x="207" y="233"/>
                    <a:pt x="211" y="234"/>
                    <a:pt x="214" y="234"/>
                  </a:cubicBezTo>
                  <a:cubicBezTo>
                    <a:pt x="310" y="234"/>
                    <a:pt x="310" y="234"/>
                    <a:pt x="310" y="234"/>
                  </a:cubicBezTo>
                  <a:cubicBezTo>
                    <a:pt x="313" y="234"/>
                    <a:pt x="316" y="233"/>
                    <a:pt x="318" y="230"/>
                  </a:cubicBezTo>
                  <a:cubicBezTo>
                    <a:pt x="320" y="228"/>
                    <a:pt x="321" y="224"/>
                    <a:pt x="320" y="221"/>
                  </a:cubicBezTo>
                  <a:close/>
                  <a:moveTo>
                    <a:pt x="26" y="213"/>
                  </a:moveTo>
                  <a:cubicBezTo>
                    <a:pt x="64" y="92"/>
                    <a:pt x="64" y="92"/>
                    <a:pt x="64" y="92"/>
                  </a:cubicBezTo>
                  <a:cubicBezTo>
                    <a:pt x="94" y="213"/>
                    <a:pt x="94" y="213"/>
                    <a:pt x="94" y="213"/>
                  </a:cubicBezTo>
                  <a:lnTo>
                    <a:pt x="26" y="213"/>
                  </a:lnTo>
                  <a:close/>
                  <a:moveTo>
                    <a:pt x="229" y="213"/>
                  </a:moveTo>
                  <a:cubicBezTo>
                    <a:pt x="266" y="92"/>
                    <a:pt x="266" y="92"/>
                    <a:pt x="266" y="92"/>
                  </a:cubicBezTo>
                  <a:cubicBezTo>
                    <a:pt x="296" y="213"/>
                    <a:pt x="296" y="213"/>
                    <a:pt x="296" y="213"/>
                  </a:cubicBezTo>
                  <a:lnTo>
                    <a:pt x="229" y="2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8" name="Group 913">
            <a:extLst>
              <a:ext uri="{FF2B5EF4-FFF2-40B4-BE49-F238E27FC236}">
                <a16:creationId xmlns:a16="http://schemas.microsoft.com/office/drawing/2014/main" id="{FD62210C-622E-40F0-AF70-117421FE65EB}"/>
              </a:ext>
            </a:extLst>
          </p:cNvPr>
          <p:cNvGrpSpPr>
            <a:grpSpLocks noChangeAspect="1"/>
          </p:cNvGrpSpPr>
          <p:nvPr/>
        </p:nvGrpSpPr>
        <p:grpSpPr bwMode="auto">
          <a:xfrm>
            <a:off x="4197084" y="4068821"/>
            <a:ext cx="640080" cy="640080"/>
            <a:chOff x="4563" y="3912"/>
            <a:chExt cx="340" cy="340"/>
          </a:xfrm>
          <a:solidFill>
            <a:srgbClr val="EF4136"/>
          </a:solidFill>
        </p:grpSpPr>
        <p:sp>
          <p:nvSpPr>
            <p:cNvPr id="89" name="Freeform 914">
              <a:extLst>
                <a:ext uri="{FF2B5EF4-FFF2-40B4-BE49-F238E27FC236}">
                  <a16:creationId xmlns:a16="http://schemas.microsoft.com/office/drawing/2014/main" id="{1BBB691C-8015-42D1-9AA4-3F43CB67D065}"/>
                </a:ext>
              </a:extLst>
            </p:cNvPr>
            <p:cNvSpPr>
              <a:spLocks noEditPoints="1"/>
            </p:cNvSpPr>
            <p:nvPr/>
          </p:nvSpPr>
          <p:spPr bwMode="auto">
            <a:xfrm>
              <a:off x="4563" y="391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915">
              <a:extLst>
                <a:ext uri="{FF2B5EF4-FFF2-40B4-BE49-F238E27FC236}">
                  <a16:creationId xmlns:a16="http://schemas.microsoft.com/office/drawing/2014/main" id="{C7AC63D9-24CE-4FB3-8F35-3053C732EC9A}"/>
                </a:ext>
              </a:extLst>
            </p:cNvPr>
            <p:cNvSpPr>
              <a:spLocks noEditPoints="1"/>
            </p:cNvSpPr>
            <p:nvPr/>
          </p:nvSpPr>
          <p:spPr bwMode="auto">
            <a:xfrm>
              <a:off x="4648" y="3966"/>
              <a:ext cx="170" cy="208"/>
            </a:xfrm>
            <a:custGeom>
              <a:avLst/>
              <a:gdLst>
                <a:gd name="T0" fmla="*/ 224 w 256"/>
                <a:gd name="T1" fmla="*/ 240 h 312"/>
                <a:gd name="T2" fmla="*/ 199 w 256"/>
                <a:gd name="T3" fmla="*/ 32 h 312"/>
                <a:gd name="T4" fmla="*/ 188 w 256"/>
                <a:gd name="T5" fmla="*/ 6 h 312"/>
                <a:gd name="T6" fmla="*/ 67 w 256"/>
                <a:gd name="T7" fmla="*/ 6 h 312"/>
                <a:gd name="T8" fmla="*/ 56 w 256"/>
                <a:gd name="T9" fmla="*/ 32 h 312"/>
                <a:gd name="T10" fmla="*/ 32 w 256"/>
                <a:gd name="T11" fmla="*/ 240 h 312"/>
                <a:gd name="T12" fmla="*/ 12 w 256"/>
                <a:gd name="T13" fmla="*/ 307 h 312"/>
                <a:gd name="T14" fmla="*/ 234 w 256"/>
                <a:gd name="T15" fmla="*/ 312 h 312"/>
                <a:gd name="T16" fmla="*/ 244 w 256"/>
                <a:gd name="T17" fmla="*/ 297 h 312"/>
                <a:gd name="T18" fmla="*/ 132 w 256"/>
                <a:gd name="T19" fmla="*/ 34 h 312"/>
                <a:gd name="T20" fmla="*/ 177 w 256"/>
                <a:gd name="T21" fmla="*/ 24 h 312"/>
                <a:gd name="T22" fmla="*/ 109 w 256"/>
                <a:gd name="T23" fmla="*/ 56 h 312"/>
                <a:gd name="T24" fmla="*/ 123 w 256"/>
                <a:gd name="T25" fmla="*/ 34 h 312"/>
                <a:gd name="T26" fmla="*/ 53 w 256"/>
                <a:gd name="T27" fmla="*/ 238 h 312"/>
                <a:gd name="T28" fmla="*/ 108 w 256"/>
                <a:gd name="T29" fmla="*/ 78 h 312"/>
                <a:gd name="T30" fmla="*/ 203 w 256"/>
                <a:gd name="T31" fmla="*/ 233 h 312"/>
                <a:gd name="T32" fmla="*/ 218 w 256"/>
                <a:gd name="T33" fmla="*/ 291 h 312"/>
                <a:gd name="T34" fmla="*/ 163 w 256"/>
                <a:gd name="T35" fmla="*/ 203 h 312"/>
                <a:gd name="T36" fmla="*/ 157 w 256"/>
                <a:gd name="T37" fmla="*/ 234 h 312"/>
                <a:gd name="T38" fmla="*/ 133 w 256"/>
                <a:gd name="T39" fmla="*/ 259 h 312"/>
                <a:gd name="T40" fmla="*/ 122 w 256"/>
                <a:gd name="T41" fmla="*/ 244 h 312"/>
                <a:gd name="T42" fmla="*/ 89 w 256"/>
                <a:gd name="T43" fmla="*/ 217 h 312"/>
                <a:gd name="T44" fmla="*/ 122 w 256"/>
                <a:gd name="T45" fmla="*/ 226 h 312"/>
                <a:gd name="T46" fmla="*/ 133 w 256"/>
                <a:gd name="T47" fmla="*/ 225 h 312"/>
                <a:gd name="T48" fmla="*/ 140 w 256"/>
                <a:gd name="T49" fmla="*/ 211 h 312"/>
                <a:gd name="T50" fmla="*/ 122 w 256"/>
                <a:gd name="T51" fmla="*/ 202 h 312"/>
                <a:gd name="T52" fmla="*/ 95 w 256"/>
                <a:gd name="T53" fmla="*/ 187 h 312"/>
                <a:gd name="T54" fmla="*/ 98 w 256"/>
                <a:gd name="T55" fmla="*/ 151 h 312"/>
                <a:gd name="T56" fmla="*/ 122 w 256"/>
                <a:gd name="T57" fmla="*/ 131 h 312"/>
                <a:gd name="T58" fmla="*/ 133 w 256"/>
                <a:gd name="T59" fmla="*/ 142 h 312"/>
                <a:gd name="T60" fmla="*/ 157 w 256"/>
                <a:gd name="T61" fmla="*/ 167 h 312"/>
                <a:gd name="T62" fmla="*/ 128 w 256"/>
                <a:gd name="T63" fmla="*/ 161 h 312"/>
                <a:gd name="T64" fmla="*/ 112 w 256"/>
                <a:gd name="T65" fmla="*/ 170 h 312"/>
                <a:gd name="T66" fmla="*/ 122 w 256"/>
                <a:gd name="T67" fmla="*/ 180 h 312"/>
                <a:gd name="T68" fmla="*/ 154 w 256"/>
                <a:gd name="T69" fmla="*/ 19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312">
                  <a:moveTo>
                    <a:pt x="244" y="297"/>
                  </a:moveTo>
                  <a:cubicBezTo>
                    <a:pt x="237" y="281"/>
                    <a:pt x="225" y="253"/>
                    <a:pt x="224" y="240"/>
                  </a:cubicBezTo>
                  <a:cubicBezTo>
                    <a:pt x="230" y="224"/>
                    <a:pt x="256" y="145"/>
                    <a:pt x="167" y="66"/>
                  </a:cubicBezTo>
                  <a:cubicBezTo>
                    <a:pt x="199" y="32"/>
                    <a:pt x="199" y="32"/>
                    <a:pt x="199" y="32"/>
                  </a:cubicBezTo>
                  <a:cubicBezTo>
                    <a:pt x="202" y="29"/>
                    <a:pt x="203" y="25"/>
                    <a:pt x="202" y="22"/>
                  </a:cubicBezTo>
                  <a:cubicBezTo>
                    <a:pt x="202" y="20"/>
                    <a:pt x="199" y="11"/>
                    <a:pt x="188" y="6"/>
                  </a:cubicBezTo>
                  <a:cubicBezTo>
                    <a:pt x="174" y="0"/>
                    <a:pt x="154" y="2"/>
                    <a:pt x="128" y="13"/>
                  </a:cubicBezTo>
                  <a:cubicBezTo>
                    <a:pt x="101" y="2"/>
                    <a:pt x="81" y="0"/>
                    <a:pt x="67" y="6"/>
                  </a:cubicBezTo>
                  <a:cubicBezTo>
                    <a:pt x="57" y="11"/>
                    <a:pt x="54" y="20"/>
                    <a:pt x="53" y="22"/>
                  </a:cubicBezTo>
                  <a:cubicBezTo>
                    <a:pt x="52" y="25"/>
                    <a:pt x="53" y="29"/>
                    <a:pt x="56" y="32"/>
                  </a:cubicBezTo>
                  <a:cubicBezTo>
                    <a:pt x="89" y="66"/>
                    <a:pt x="89" y="66"/>
                    <a:pt x="89" y="66"/>
                  </a:cubicBezTo>
                  <a:cubicBezTo>
                    <a:pt x="0" y="145"/>
                    <a:pt x="25" y="224"/>
                    <a:pt x="32" y="240"/>
                  </a:cubicBezTo>
                  <a:cubicBezTo>
                    <a:pt x="30" y="253"/>
                    <a:pt x="19" y="281"/>
                    <a:pt x="11" y="297"/>
                  </a:cubicBezTo>
                  <a:cubicBezTo>
                    <a:pt x="10" y="300"/>
                    <a:pt x="10" y="304"/>
                    <a:pt x="12" y="307"/>
                  </a:cubicBezTo>
                  <a:cubicBezTo>
                    <a:pt x="14" y="310"/>
                    <a:pt x="17" y="312"/>
                    <a:pt x="21" y="312"/>
                  </a:cubicBezTo>
                  <a:cubicBezTo>
                    <a:pt x="234" y="312"/>
                    <a:pt x="234" y="312"/>
                    <a:pt x="234" y="312"/>
                  </a:cubicBezTo>
                  <a:cubicBezTo>
                    <a:pt x="238" y="312"/>
                    <a:pt x="241" y="310"/>
                    <a:pt x="243" y="307"/>
                  </a:cubicBezTo>
                  <a:cubicBezTo>
                    <a:pt x="245" y="304"/>
                    <a:pt x="246" y="300"/>
                    <a:pt x="244" y="297"/>
                  </a:cubicBezTo>
                  <a:close/>
                  <a:moveTo>
                    <a:pt x="123" y="34"/>
                  </a:moveTo>
                  <a:cubicBezTo>
                    <a:pt x="126" y="35"/>
                    <a:pt x="129" y="35"/>
                    <a:pt x="132" y="34"/>
                  </a:cubicBezTo>
                  <a:cubicBezTo>
                    <a:pt x="132" y="34"/>
                    <a:pt x="132" y="34"/>
                    <a:pt x="132" y="34"/>
                  </a:cubicBezTo>
                  <a:cubicBezTo>
                    <a:pt x="157" y="23"/>
                    <a:pt x="171" y="23"/>
                    <a:pt x="177" y="24"/>
                  </a:cubicBezTo>
                  <a:cubicBezTo>
                    <a:pt x="147" y="56"/>
                    <a:pt x="147" y="56"/>
                    <a:pt x="147" y="56"/>
                  </a:cubicBezTo>
                  <a:cubicBezTo>
                    <a:pt x="109" y="56"/>
                    <a:pt x="109" y="56"/>
                    <a:pt x="109" y="56"/>
                  </a:cubicBezTo>
                  <a:cubicBezTo>
                    <a:pt x="79" y="25"/>
                    <a:pt x="79" y="25"/>
                    <a:pt x="79" y="25"/>
                  </a:cubicBezTo>
                  <a:cubicBezTo>
                    <a:pt x="84" y="23"/>
                    <a:pt x="97" y="22"/>
                    <a:pt x="123" y="34"/>
                  </a:cubicBezTo>
                  <a:close/>
                  <a:moveTo>
                    <a:pt x="37" y="291"/>
                  </a:moveTo>
                  <a:cubicBezTo>
                    <a:pt x="44" y="275"/>
                    <a:pt x="53" y="252"/>
                    <a:pt x="53" y="238"/>
                  </a:cubicBezTo>
                  <a:cubicBezTo>
                    <a:pt x="53" y="236"/>
                    <a:pt x="53" y="234"/>
                    <a:pt x="52" y="233"/>
                  </a:cubicBezTo>
                  <a:cubicBezTo>
                    <a:pt x="50" y="230"/>
                    <a:pt x="15" y="155"/>
                    <a:pt x="108" y="78"/>
                  </a:cubicBezTo>
                  <a:cubicBezTo>
                    <a:pt x="147" y="78"/>
                    <a:pt x="147" y="78"/>
                    <a:pt x="147" y="78"/>
                  </a:cubicBezTo>
                  <a:cubicBezTo>
                    <a:pt x="240" y="155"/>
                    <a:pt x="205" y="230"/>
                    <a:pt x="203" y="233"/>
                  </a:cubicBezTo>
                  <a:cubicBezTo>
                    <a:pt x="203" y="234"/>
                    <a:pt x="202" y="236"/>
                    <a:pt x="202" y="238"/>
                  </a:cubicBezTo>
                  <a:cubicBezTo>
                    <a:pt x="202" y="252"/>
                    <a:pt x="211" y="275"/>
                    <a:pt x="218" y="291"/>
                  </a:cubicBezTo>
                  <a:lnTo>
                    <a:pt x="37" y="291"/>
                  </a:lnTo>
                  <a:close/>
                  <a:moveTo>
                    <a:pt x="163" y="203"/>
                  </a:moveTo>
                  <a:cubicBezTo>
                    <a:pt x="165" y="207"/>
                    <a:pt x="166" y="210"/>
                    <a:pt x="166" y="215"/>
                  </a:cubicBezTo>
                  <a:cubicBezTo>
                    <a:pt x="166" y="223"/>
                    <a:pt x="163" y="230"/>
                    <a:pt x="157" y="234"/>
                  </a:cubicBezTo>
                  <a:cubicBezTo>
                    <a:pt x="151" y="239"/>
                    <a:pt x="143" y="242"/>
                    <a:pt x="133" y="243"/>
                  </a:cubicBezTo>
                  <a:cubicBezTo>
                    <a:pt x="133" y="259"/>
                    <a:pt x="133" y="259"/>
                    <a:pt x="133" y="259"/>
                  </a:cubicBezTo>
                  <a:cubicBezTo>
                    <a:pt x="122" y="259"/>
                    <a:pt x="122" y="259"/>
                    <a:pt x="122" y="259"/>
                  </a:cubicBezTo>
                  <a:cubicBezTo>
                    <a:pt x="122" y="244"/>
                    <a:pt x="122" y="244"/>
                    <a:pt x="122" y="244"/>
                  </a:cubicBezTo>
                  <a:cubicBezTo>
                    <a:pt x="110" y="243"/>
                    <a:pt x="99" y="241"/>
                    <a:pt x="89" y="237"/>
                  </a:cubicBezTo>
                  <a:cubicBezTo>
                    <a:pt x="89" y="217"/>
                    <a:pt x="89" y="217"/>
                    <a:pt x="89" y="217"/>
                  </a:cubicBezTo>
                  <a:cubicBezTo>
                    <a:pt x="94" y="219"/>
                    <a:pt x="99" y="221"/>
                    <a:pt x="105" y="223"/>
                  </a:cubicBezTo>
                  <a:cubicBezTo>
                    <a:pt x="112" y="224"/>
                    <a:pt x="117" y="225"/>
                    <a:pt x="122" y="226"/>
                  </a:cubicBezTo>
                  <a:cubicBezTo>
                    <a:pt x="122" y="226"/>
                    <a:pt x="125" y="226"/>
                    <a:pt x="128" y="226"/>
                  </a:cubicBezTo>
                  <a:cubicBezTo>
                    <a:pt x="130" y="226"/>
                    <a:pt x="133" y="225"/>
                    <a:pt x="133" y="225"/>
                  </a:cubicBezTo>
                  <a:cubicBezTo>
                    <a:pt x="140" y="224"/>
                    <a:pt x="143" y="221"/>
                    <a:pt x="143" y="216"/>
                  </a:cubicBezTo>
                  <a:cubicBezTo>
                    <a:pt x="143" y="214"/>
                    <a:pt x="142" y="212"/>
                    <a:pt x="140" y="211"/>
                  </a:cubicBezTo>
                  <a:cubicBezTo>
                    <a:pt x="139" y="209"/>
                    <a:pt x="136" y="208"/>
                    <a:pt x="133" y="206"/>
                  </a:cubicBezTo>
                  <a:cubicBezTo>
                    <a:pt x="122" y="202"/>
                    <a:pt x="122" y="202"/>
                    <a:pt x="122" y="202"/>
                  </a:cubicBezTo>
                  <a:cubicBezTo>
                    <a:pt x="117" y="200"/>
                    <a:pt x="117" y="200"/>
                    <a:pt x="117" y="200"/>
                  </a:cubicBezTo>
                  <a:cubicBezTo>
                    <a:pt x="107" y="196"/>
                    <a:pt x="100" y="192"/>
                    <a:pt x="95" y="187"/>
                  </a:cubicBezTo>
                  <a:cubicBezTo>
                    <a:pt x="91" y="182"/>
                    <a:pt x="89" y="177"/>
                    <a:pt x="89" y="170"/>
                  </a:cubicBezTo>
                  <a:cubicBezTo>
                    <a:pt x="89" y="162"/>
                    <a:pt x="92" y="156"/>
                    <a:pt x="98" y="151"/>
                  </a:cubicBezTo>
                  <a:cubicBezTo>
                    <a:pt x="104" y="147"/>
                    <a:pt x="112" y="144"/>
                    <a:pt x="122" y="143"/>
                  </a:cubicBezTo>
                  <a:cubicBezTo>
                    <a:pt x="122" y="131"/>
                    <a:pt x="122" y="131"/>
                    <a:pt x="122" y="131"/>
                  </a:cubicBezTo>
                  <a:cubicBezTo>
                    <a:pt x="133" y="131"/>
                    <a:pt x="133" y="131"/>
                    <a:pt x="133" y="131"/>
                  </a:cubicBezTo>
                  <a:cubicBezTo>
                    <a:pt x="133" y="142"/>
                    <a:pt x="133" y="142"/>
                    <a:pt x="133" y="142"/>
                  </a:cubicBezTo>
                  <a:cubicBezTo>
                    <a:pt x="144" y="143"/>
                    <a:pt x="155" y="145"/>
                    <a:pt x="164" y="149"/>
                  </a:cubicBezTo>
                  <a:cubicBezTo>
                    <a:pt x="157" y="167"/>
                    <a:pt x="157" y="167"/>
                    <a:pt x="157" y="167"/>
                  </a:cubicBezTo>
                  <a:cubicBezTo>
                    <a:pt x="149" y="164"/>
                    <a:pt x="141" y="162"/>
                    <a:pt x="133" y="161"/>
                  </a:cubicBezTo>
                  <a:cubicBezTo>
                    <a:pt x="133" y="161"/>
                    <a:pt x="131" y="161"/>
                    <a:pt x="128" y="161"/>
                  </a:cubicBezTo>
                  <a:cubicBezTo>
                    <a:pt x="125" y="161"/>
                    <a:pt x="122" y="162"/>
                    <a:pt x="122" y="162"/>
                  </a:cubicBezTo>
                  <a:cubicBezTo>
                    <a:pt x="116" y="163"/>
                    <a:pt x="112" y="165"/>
                    <a:pt x="112" y="170"/>
                  </a:cubicBezTo>
                  <a:cubicBezTo>
                    <a:pt x="112" y="172"/>
                    <a:pt x="113" y="174"/>
                    <a:pt x="115" y="175"/>
                  </a:cubicBezTo>
                  <a:cubicBezTo>
                    <a:pt x="116" y="177"/>
                    <a:pt x="119" y="178"/>
                    <a:pt x="122" y="180"/>
                  </a:cubicBezTo>
                  <a:cubicBezTo>
                    <a:pt x="133" y="184"/>
                    <a:pt x="133" y="184"/>
                    <a:pt x="133" y="184"/>
                  </a:cubicBezTo>
                  <a:cubicBezTo>
                    <a:pt x="143" y="188"/>
                    <a:pt x="150" y="191"/>
                    <a:pt x="154" y="194"/>
                  </a:cubicBezTo>
                  <a:cubicBezTo>
                    <a:pt x="158" y="197"/>
                    <a:pt x="161" y="200"/>
                    <a:pt x="163"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1" name="Group 325">
            <a:extLst>
              <a:ext uri="{FF2B5EF4-FFF2-40B4-BE49-F238E27FC236}">
                <a16:creationId xmlns:a16="http://schemas.microsoft.com/office/drawing/2014/main" id="{B1B54206-167B-47F1-8DBC-352F896138FC}"/>
              </a:ext>
            </a:extLst>
          </p:cNvPr>
          <p:cNvGrpSpPr>
            <a:grpSpLocks noChangeAspect="1"/>
          </p:cNvGrpSpPr>
          <p:nvPr/>
        </p:nvGrpSpPr>
        <p:grpSpPr bwMode="auto">
          <a:xfrm>
            <a:off x="7355775" y="4073808"/>
            <a:ext cx="638204" cy="640080"/>
            <a:chOff x="5044" y="1157"/>
            <a:chExt cx="340" cy="341"/>
          </a:xfrm>
          <a:solidFill>
            <a:srgbClr val="EF4136"/>
          </a:solidFill>
        </p:grpSpPr>
        <p:sp>
          <p:nvSpPr>
            <p:cNvPr id="92" name="Freeform 326">
              <a:extLst>
                <a:ext uri="{FF2B5EF4-FFF2-40B4-BE49-F238E27FC236}">
                  <a16:creationId xmlns:a16="http://schemas.microsoft.com/office/drawing/2014/main" id="{F707DC53-3382-42F6-AF34-02F80C65B78C}"/>
                </a:ext>
              </a:extLst>
            </p:cNvPr>
            <p:cNvSpPr>
              <a:spLocks noEditPoints="1"/>
            </p:cNvSpPr>
            <p:nvPr/>
          </p:nvSpPr>
          <p:spPr bwMode="auto">
            <a:xfrm>
              <a:off x="5044" y="1157"/>
              <a:ext cx="340" cy="3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327">
              <a:extLst>
                <a:ext uri="{FF2B5EF4-FFF2-40B4-BE49-F238E27FC236}">
                  <a16:creationId xmlns:a16="http://schemas.microsoft.com/office/drawing/2014/main" id="{A615879D-84E4-4C2A-A918-CF7D675F79F7}"/>
                </a:ext>
              </a:extLst>
            </p:cNvPr>
            <p:cNvSpPr>
              <a:spLocks noEditPoints="1"/>
            </p:cNvSpPr>
            <p:nvPr/>
          </p:nvSpPr>
          <p:spPr bwMode="auto">
            <a:xfrm>
              <a:off x="5122" y="1221"/>
              <a:ext cx="188" cy="213"/>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4" name="Group 235">
            <a:extLst>
              <a:ext uri="{FF2B5EF4-FFF2-40B4-BE49-F238E27FC236}">
                <a16:creationId xmlns:a16="http://schemas.microsoft.com/office/drawing/2014/main" id="{BADBE93C-9578-4B45-BF23-0DFA4EFD2002}"/>
              </a:ext>
            </a:extLst>
          </p:cNvPr>
          <p:cNvGrpSpPr>
            <a:grpSpLocks noChangeAspect="1"/>
          </p:cNvGrpSpPr>
          <p:nvPr/>
        </p:nvGrpSpPr>
        <p:grpSpPr bwMode="auto">
          <a:xfrm>
            <a:off x="9931262" y="4064125"/>
            <a:ext cx="640080" cy="640080"/>
            <a:chOff x="4264" y="792"/>
            <a:chExt cx="340" cy="340"/>
          </a:xfrm>
          <a:solidFill>
            <a:srgbClr val="EF4136"/>
          </a:solidFill>
        </p:grpSpPr>
        <p:sp>
          <p:nvSpPr>
            <p:cNvPr id="95" name="Freeform 236">
              <a:extLst>
                <a:ext uri="{FF2B5EF4-FFF2-40B4-BE49-F238E27FC236}">
                  <a16:creationId xmlns:a16="http://schemas.microsoft.com/office/drawing/2014/main" id="{9934317C-4649-4A3F-9365-608ACB79FEFD}"/>
                </a:ext>
              </a:extLst>
            </p:cNvPr>
            <p:cNvSpPr>
              <a:spLocks noEditPoints="1"/>
            </p:cNvSpPr>
            <p:nvPr/>
          </p:nvSpPr>
          <p:spPr bwMode="auto">
            <a:xfrm>
              <a:off x="4264" y="79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237">
              <a:extLst>
                <a:ext uri="{FF2B5EF4-FFF2-40B4-BE49-F238E27FC236}">
                  <a16:creationId xmlns:a16="http://schemas.microsoft.com/office/drawing/2014/main" id="{2E60AC50-175C-4C84-B998-3C74B44276FE}"/>
                </a:ext>
              </a:extLst>
            </p:cNvPr>
            <p:cNvSpPr>
              <a:spLocks noEditPoints="1"/>
            </p:cNvSpPr>
            <p:nvPr/>
          </p:nvSpPr>
          <p:spPr bwMode="auto">
            <a:xfrm>
              <a:off x="4328" y="884"/>
              <a:ext cx="127" cy="113"/>
            </a:xfrm>
            <a:custGeom>
              <a:avLst/>
              <a:gdLst>
                <a:gd name="T0" fmla="*/ 192 w 192"/>
                <a:gd name="T1" fmla="*/ 118 h 171"/>
                <a:gd name="T2" fmla="*/ 192 w 192"/>
                <a:gd name="T3" fmla="*/ 11 h 171"/>
                <a:gd name="T4" fmla="*/ 181 w 192"/>
                <a:gd name="T5" fmla="*/ 0 h 171"/>
                <a:gd name="T6" fmla="*/ 10 w 192"/>
                <a:gd name="T7" fmla="*/ 0 h 171"/>
                <a:gd name="T8" fmla="*/ 0 w 192"/>
                <a:gd name="T9" fmla="*/ 11 h 171"/>
                <a:gd name="T10" fmla="*/ 0 w 192"/>
                <a:gd name="T11" fmla="*/ 118 h 171"/>
                <a:gd name="T12" fmla="*/ 10 w 192"/>
                <a:gd name="T13" fmla="*/ 128 h 171"/>
                <a:gd name="T14" fmla="*/ 32 w 192"/>
                <a:gd name="T15" fmla="*/ 128 h 171"/>
                <a:gd name="T16" fmla="*/ 32 w 192"/>
                <a:gd name="T17" fmla="*/ 160 h 171"/>
                <a:gd name="T18" fmla="*/ 38 w 192"/>
                <a:gd name="T19" fmla="*/ 170 h 171"/>
                <a:gd name="T20" fmla="*/ 42 w 192"/>
                <a:gd name="T21" fmla="*/ 171 h 171"/>
                <a:gd name="T22" fmla="*/ 50 w 192"/>
                <a:gd name="T23" fmla="*/ 168 h 171"/>
                <a:gd name="T24" fmla="*/ 89 w 192"/>
                <a:gd name="T25" fmla="*/ 128 h 171"/>
                <a:gd name="T26" fmla="*/ 181 w 192"/>
                <a:gd name="T27" fmla="*/ 128 h 171"/>
                <a:gd name="T28" fmla="*/ 192 w 192"/>
                <a:gd name="T29" fmla="*/ 118 h 171"/>
                <a:gd name="T30" fmla="*/ 170 w 192"/>
                <a:gd name="T31" fmla="*/ 107 h 171"/>
                <a:gd name="T32" fmla="*/ 85 w 192"/>
                <a:gd name="T33" fmla="*/ 107 h 171"/>
                <a:gd name="T34" fmla="*/ 77 w 192"/>
                <a:gd name="T35" fmla="*/ 110 h 171"/>
                <a:gd name="T36" fmla="*/ 53 w 192"/>
                <a:gd name="T37" fmla="*/ 135 h 171"/>
                <a:gd name="T38" fmla="*/ 53 w 192"/>
                <a:gd name="T39" fmla="*/ 118 h 171"/>
                <a:gd name="T40" fmla="*/ 42 w 192"/>
                <a:gd name="T41" fmla="*/ 107 h 171"/>
                <a:gd name="T42" fmla="*/ 21 w 192"/>
                <a:gd name="T43" fmla="*/ 107 h 171"/>
                <a:gd name="T44" fmla="*/ 21 w 192"/>
                <a:gd name="T45" fmla="*/ 22 h 171"/>
                <a:gd name="T46" fmla="*/ 170 w 192"/>
                <a:gd name="T47" fmla="*/ 22 h 171"/>
                <a:gd name="T48" fmla="*/ 170 w 192"/>
                <a:gd name="T49" fmla="*/ 10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71">
                  <a:moveTo>
                    <a:pt x="192" y="118"/>
                  </a:moveTo>
                  <a:cubicBezTo>
                    <a:pt x="192" y="11"/>
                    <a:pt x="192" y="11"/>
                    <a:pt x="192" y="11"/>
                  </a:cubicBezTo>
                  <a:cubicBezTo>
                    <a:pt x="192" y="5"/>
                    <a:pt x="187" y="0"/>
                    <a:pt x="181" y="0"/>
                  </a:cubicBezTo>
                  <a:cubicBezTo>
                    <a:pt x="10" y="0"/>
                    <a:pt x="10" y="0"/>
                    <a:pt x="10" y="0"/>
                  </a:cubicBezTo>
                  <a:cubicBezTo>
                    <a:pt x="4" y="0"/>
                    <a:pt x="0" y="5"/>
                    <a:pt x="0" y="11"/>
                  </a:cubicBezTo>
                  <a:cubicBezTo>
                    <a:pt x="0" y="118"/>
                    <a:pt x="0" y="118"/>
                    <a:pt x="0" y="118"/>
                  </a:cubicBezTo>
                  <a:cubicBezTo>
                    <a:pt x="0" y="124"/>
                    <a:pt x="4" y="128"/>
                    <a:pt x="10" y="128"/>
                  </a:cubicBezTo>
                  <a:cubicBezTo>
                    <a:pt x="32" y="128"/>
                    <a:pt x="32" y="128"/>
                    <a:pt x="32" y="128"/>
                  </a:cubicBezTo>
                  <a:cubicBezTo>
                    <a:pt x="32" y="160"/>
                    <a:pt x="32" y="160"/>
                    <a:pt x="32" y="160"/>
                  </a:cubicBezTo>
                  <a:cubicBezTo>
                    <a:pt x="32" y="165"/>
                    <a:pt x="34" y="169"/>
                    <a:pt x="38" y="170"/>
                  </a:cubicBezTo>
                  <a:cubicBezTo>
                    <a:pt x="40" y="171"/>
                    <a:pt x="41" y="171"/>
                    <a:pt x="42" y="171"/>
                  </a:cubicBezTo>
                  <a:cubicBezTo>
                    <a:pt x="45" y="171"/>
                    <a:pt x="48" y="170"/>
                    <a:pt x="50" y="168"/>
                  </a:cubicBezTo>
                  <a:cubicBezTo>
                    <a:pt x="89" y="128"/>
                    <a:pt x="89" y="128"/>
                    <a:pt x="89" y="128"/>
                  </a:cubicBezTo>
                  <a:cubicBezTo>
                    <a:pt x="181" y="128"/>
                    <a:pt x="181" y="128"/>
                    <a:pt x="181" y="128"/>
                  </a:cubicBezTo>
                  <a:cubicBezTo>
                    <a:pt x="187" y="128"/>
                    <a:pt x="192" y="124"/>
                    <a:pt x="192" y="118"/>
                  </a:cubicBezTo>
                  <a:close/>
                  <a:moveTo>
                    <a:pt x="170" y="107"/>
                  </a:moveTo>
                  <a:cubicBezTo>
                    <a:pt x="85" y="107"/>
                    <a:pt x="85" y="107"/>
                    <a:pt x="85" y="107"/>
                  </a:cubicBezTo>
                  <a:cubicBezTo>
                    <a:pt x="82" y="107"/>
                    <a:pt x="79" y="108"/>
                    <a:pt x="77" y="110"/>
                  </a:cubicBezTo>
                  <a:cubicBezTo>
                    <a:pt x="53" y="135"/>
                    <a:pt x="53" y="135"/>
                    <a:pt x="53" y="135"/>
                  </a:cubicBezTo>
                  <a:cubicBezTo>
                    <a:pt x="53" y="118"/>
                    <a:pt x="53" y="118"/>
                    <a:pt x="53" y="118"/>
                  </a:cubicBezTo>
                  <a:cubicBezTo>
                    <a:pt x="53" y="112"/>
                    <a:pt x="48" y="107"/>
                    <a:pt x="42" y="107"/>
                  </a:cubicBezTo>
                  <a:cubicBezTo>
                    <a:pt x="21" y="107"/>
                    <a:pt x="21" y="107"/>
                    <a:pt x="21" y="107"/>
                  </a:cubicBezTo>
                  <a:cubicBezTo>
                    <a:pt x="21" y="22"/>
                    <a:pt x="21" y="22"/>
                    <a:pt x="21" y="22"/>
                  </a:cubicBezTo>
                  <a:cubicBezTo>
                    <a:pt x="170" y="22"/>
                    <a:pt x="170" y="22"/>
                    <a:pt x="170" y="22"/>
                  </a:cubicBezTo>
                  <a:lnTo>
                    <a:pt x="170"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238">
              <a:extLst>
                <a:ext uri="{FF2B5EF4-FFF2-40B4-BE49-F238E27FC236}">
                  <a16:creationId xmlns:a16="http://schemas.microsoft.com/office/drawing/2014/main" id="{2AB1FCD6-5182-46DB-A6D5-3520C4C3823E}"/>
                </a:ext>
              </a:extLst>
            </p:cNvPr>
            <p:cNvSpPr>
              <a:spLocks/>
            </p:cNvSpPr>
            <p:nvPr/>
          </p:nvSpPr>
          <p:spPr bwMode="auto">
            <a:xfrm>
              <a:off x="4413" y="941"/>
              <a:ext cx="127" cy="127"/>
            </a:xfrm>
            <a:custGeom>
              <a:avLst/>
              <a:gdLst>
                <a:gd name="T0" fmla="*/ 181 w 192"/>
                <a:gd name="T1" fmla="*/ 0 h 192"/>
                <a:gd name="T2" fmla="*/ 96 w 192"/>
                <a:gd name="T3" fmla="*/ 0 h 192"/>
                <a:gd name="T4" fmla="*/ 85 w 192"/>
                <a:gd name="T5" fmla="*/ 10 h 192"/>
                <a:gd name="T6" fmla="*/ 96 w 192"/>
                <a:gd name="T7" fmla="*/ 21 h 192"/>
                <a:gd name="T8" fmla="*/ 170 w 192"/>
                <a:gd name="T9" fmla="*/ 21 h 192"/>
                <a:gd name="T10" fmla="*/ 170 w 192"/>
                <a:gd name="T11" fmla="*/ 128 h 192"/>
                <a:gd name="T12" fmla="*/ 138 w 192"/>
                <a:gd name="T13" fmla="*/ 128 h 192"/>
                <a:gd name="T14" fmla="*/ 128 w 192"/>
                <a:gd name="T15" fmla="*/ 138 h 192"/>
                <a:gd name="T16" fmla="*/ 128 w 192"/>
                <a:gd name="T17" fmla="*/ 155 h 192"/>
                <a:gd name="T18" fmla="*/ 103 w 192"/>
                <a:gd name="T19" fmla="*/ 131 h 192"/>
                <a:gd name="T20" fmla="*/ 96 w 192"/>
                <a:gd name="T21" fmla="*/ 128 h 192"/>
                <a:gd name="T22" fmla="*/ 21 w 192"/>
                <a:gd name="T23" fmla="*/ 128 h 192"/>
                <a:gd name="T24" fmla="*/ 21 w 192"/>
                <a:gd name="T25" fmla="*/ 74 h 192"/>
                <a:gd name="T26" fmla="*/ 10 w 192"/>
                <a:gd name="T27" fmla="*/ 64 h 192"/>
                <a:gd name="T28" fmla="*/ 0 w 192"/>
                <a:gd name="T29" fmla="*/ 74 h 192"/>
                <a:gd name="T30" fmla="*/ 0 w 192"/>
                <a:gd name="T31" fmla="*/ 138 h 192"/>
                <a:gd name="T32" fmla="*/ 10 w 192"/>
                <a:gd name="T33" fmla="*/ 149 h 192"/>
                <a:gd name="T34" fmla="*/ 91 w 192"/>
                <a:gd name="T35" fmla="*/ 149 h 192"/>
                <a:gd name="T36" fmla="*/ 131 w 192"/>
                <a:gd name="T37" fmla="*/ 189 h 192"/>
                <a:gd name="T38" fmla="*/ 138 w 192"/>
                <a:gd name="T39" fmla="*/ 192 h 192"/>
                <a:gd name="T40" fmla="*/ 142 w 192"/>
                <a:gd name="T41" fmla="*/ 191 h 192"/>
                <a:gd name="T42" fmla="*/ 149 w 192"/>
                <a:gd name="T43" fmla="*/ 181 h 192"/>
                <a:gd name="T44" fmla="*/ 149 w 192"/>
                <a:gd name="T45" fmla="*/ 149 h 192"/>
                <a:gd name="T46" fmla="*/ 181 w 192"/>
                <a:gd name="T47" fmla="*/ 149 h 192"/>
                <a:gd name="T48" fmla="*/ 192 w 192"/>
                <a:gd name="T49" fmla="*/ 138 h 192"/>
                <a:gd name="T50" fmla="*/ 192 w 192"/>
                <a:gd name="T51" fmla="*/ 10 h 192"/>
                <a:gd name="T52" fmla="*/ 181 w 192"/>
                <a:gd name="T5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92">
                  <a:moveTo>
                    <a:pt x="181" y="0"/>
                  </a:moveTo>
                  <a:cubicBezTo>
                    <a:pt x="96" y="0"/>
                    <a:pt x="96" y="0"/>
                    <a:pt x="96" y="0"/>
                  </a:cubicBezTo>
                  <a:cubicBezTo>
                    <a:pt x="90" y="0"/>
                    <a:pt x="85" y="4"/>
                    <a:pt x="85" y="10"/>
                  </a:cubicBezTo>
                  <a:cubicBezTo>
                    <a:pt x="85" y="16"/>
                    <a:pt x="90" y="21"/>
                    <a:pt x="96" y="21"/>
                  </a:cubicBezTo>
                  <a:cubicBezTo>
                    <a:pt x="170" y="21"/>
                    <a:pt x="170" y="21"/>
                    <a:pt x="170" y="21"/>
                  </a:cubicBezTo>
                  <a:cubicBezTo>
                    <a:pt x="170" y="128"/>
                    <a:pt x="170" y="128"/>
                    <a:pt x="170" y="128"/>
                  </a:cubicBezTo>
                  <a:cubicBezTo>
                    <a:pt x="138" y="128"/>
                    <a:pt x="138" y="128"/>
                    <a:pt x="138" y="128"/>
                  </a:cubicBezTo>
                  <a:cubicBezTo>
                    <a:pt x="132" y="128"/>
                    <a:pt x="128" y="132"/>
                    <a:pt x="128" y="138"/>
                  </a:cubicBezTo>
                  <a:cubicBezTo>
                    <a:pt x="128" y="155"/>
                    <a:pt x="128" y="155"/>
                    <a:pt x="128" y="155"/>
                  </a:cubicBezTo>
                  <a:cubicBezTo>
                    <a:pt x="103" y="131"/>
                    <a:pt x="103" y="131"/>
                    <a:pt x="103" y="131"/>
                  </a:cubicBezTo>
                  <a:cubicBezTo>
                    <a:pt x="101" y="129"/>
                    <a:pt x="98" y="128"/>
                    <a:pt x="96" y="128"/>
                  </a:cubicBezTo>
                  <a:cubicBezTo>
                    <a:pt x="21" y="128"/>
                    <a:pt x="21" y="128"/>
                    <a:pt x="21" y="128"/>
                  </a:cubicBezTo>
                  <a:cubicBezTo>
                    <a:pt x="21" y="74"/>
                    <a:pt x="21" y="74"/>
                    <a:pt x="21" y="74"/>
                  </a:cubicBezTo>
                  <a:cubicBezTo>
                    <a:pt x="21" y="68"/>
                    <a:pt x="16" y="64"/>
                    <a:pt x="10" y="64"/>
                  </a:cubicBezTo>
                  <a:cubicBezTo>
                    <a:pt x="4" y="64"/>
                    <a:pt x="0" y="68"/>
                    <a:pt x="0" y="74"/>
                  </a:cubicBezTo>
                  <a:cubicBezTo>
                    <a:pt x="0" y="138"/>
                    <a:pt x="0" y="138"/>
                    <a:pt x="0" y="138"/>
                  </a:cubicBezTo>
                  <a:cubicBezTo>
                    <a:pt x="0" y="144"/>
                    <a:pt x="4" y="149"/>
                    <a:pt x="10" y="149"/>
                  </a:cubicBezTo>
                  <a:cubicBezTo>
                    <a:pt x="91" y="149"/>
                    <a:pt x="91" y="149"/>
                    <a:pt x="91" y="149"/>
                  </a:cubicBezTo>
                  <a:cubicBezTo>
                    <a:pt x="131" y="189"/>
                    <a:pt x="131" y="189"/>
                    <a:pt x="131" y="189"/>
                  </a:cubicBezTo>
                  <a:cubicBezTo>
                    <a:pt x="133" y="191"/>
                    <a:pt x="136" y="192"/>
                    <a:pt x="138" y="192"/>
                  </a:cubicBezTo>
                  <a:cubicBezTo>
                    <a:pt x="140" y="192"/>
                    <a:pt x="141" y="191"/>
                    <a:pt x="142" y="191"/>
                  </a:cubicBezTo>
                  <a:cubicBezTo>
                    <a:pt x="146" y="189"/>
                    <a:pt x="149" y="185"/>
                    <a:pt x="149" y="181"/>
                  </a:cubicBezTo>
                  <a:cubicBezTo>
                    <a:pt x="149" y="149"/>
                    <a:pt x="149" y="149"/>
                    <a:pt x="149" y="149"/>
                  </a:cubicBezTo>
                  <a:cubicBezTo>
                    <a:pt x="181" y="149"/>
                    <a:pt x="181" y="149"/>
                    <a:pt x="181" y="149"/>
                  </a:cubicBezTo>
                  <a:cubicBezTo>
                    <a:pt x="187" y="149"/>
                    <a:pt x="192" y="144"/>
                    <a:pt x="192" y="138"/>
                  </a:cubicBezTo>
                  <a:cubicBezTo>
                    <a:pt x="192" y="10"/>
                    <a:pt x="192" y="10"/>
                    <a:pt x="192" y="10"/>
                  </a:cubicBezTo>
                  <a:cubicBezTo>
                    <a:pt x="192" y="4"/>
                    <a:pt x="187" y="0"/>
                    <a:pt x="18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59170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9AAD3BF96E1498D5DD3A38694A045" ma:contentTypeVersion="6" ma:contentTypeDescription="Create a new document." ma:contentTypeScope="" ma:versionID="986418be3a6ef550770538e4343937e7">
  <xsd:schema xmlns:xsd="http://www.w3.org/2001/XMLSchema" xmlns:xs="http://www.w3.org/2001/XMLSchema" xmlns:p="http://schemas.microsoft.com/office/2006/metadata/properties" xmlns:ns2="a6b9a246-e4dc-4617-aa49-8dc2e771943c" targetNamespace="http://schemas.microsoft.com/office/2006/metadata/properties" ma:root="true" ma:fieldsID="bfca881d3872bbcd22f21a6abf2d06ab" ns2:_="">
    <xsd:import namespace="a6b9a246-e4dc-4617-aa49-8dc2e77194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9a246-e4dc-4617-aa49-8dc2e7719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b9a246-e4dc-4617-aa49-8dc2e77194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130C70-76FA-49A9-B258-8013AF4D06CC}">
  <ds:schemaRefs>
    <ds:schemaRef ds:uri="http://schemas.microsoft.com/sharepoint/v3/contenttype/forms"/>
  </ds:schemaRefs>
</ds:datastoreItem>
</file>

<file path=customXml/itemProps2.xml><?xml version="1.0" encoding="utf-8"?>
<ds:datastoreItem xmlns:ds="http://schemas.openxmlformats.org/officeDocument/2006/customXml" ds:itemID="{2994DF83-7C80-40B0-87E8-4F64B999D2B6}">
  <ds:schemaRefs>
    <ds:schemaRef ds:uri="a6b9a246-e4dc-4617-aa49-8dc2e7719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2B3542-AF8E-4FE5-96FE-1E393F0BD3D5}">
  <ds:schemaRef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a6b9a246-e4dc-4617-aa49-8dc2e771943c"/>
    <ds:schemaRef ds:uri="http://www.w3.org/XML/1998/namespace"/>
    <ds:schemaRef ds:uri="http://purl.org/dc/elements/1.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1364</TotalTime>
  <Words>1554</Words>
  <Application>Microsoft Office PowerPoint</Application>
  <PresentationFormat>Widescreen</PresentationFormat>
  <Paragraphs>284</Paragraphs>
  <Slides>32</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Garamond</vt:lpstr>
      <vt:lpstr>Lucida Sans Unicode</vt:lpstr>
      <vt:lpstr>Open Sans</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ACUA Mentorship Program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Here</dc:title>
  <dc:creator>Microsoft Office User</dc:creator>
  <cp:lastModifiedBy>Madison McDonnell</cp:lastModifiedBy>
  <cp:revision>27</cp:revision>
  <dcterms:created xsi:type="dcterms:W3CDTF">2019-01-22T14:55:31Z</dcterms:created>
  <dcterms:modified xsi:type="dcterms:W3CDTF">2023-01-18T20:40:36Z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2022-10-26T12:10:55Z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f90fcba1-ee27-40c6-b7e9-2a6b0bc82e25</vt:lpwstr>
  </property>
  <property fmtid="{D5CDD505-2E9C-101B-9397-08002B2CF9AE}" pid="8" name="MSIP_Label_ea60d57e-af5b-4752-ac57-3e4f28ca11dc_ContentBits">
    <vt:lpwstr>0</vt:lpwstr>
  </property>
  <property fmtid="{D5CDD505-2E9C-101B-9397-08002B2CF9AE}" pid="9" name="ContentTypeId">
    <vt:lpwstr>0x0101003BE9AAD3BF96E1498D5DD3A38694A045</vt:lpwstr>
  </property>
  <property fmtid="{D5CDD505-2E9C-101B-9397-08002B2CF9AE}" pid="10" name="MediaServiceImageTags">
    <vt:lpwstr/>
  </property>
</Properties>
</file>