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8"/>
  </p:notesMasterIdLst>
  <p:handoutMasterIdLst>
    <p:handoutMasterId r:id="rId49"/>
  </p:handoutMasterIdLst>
  <p:sldIdLst>
    <p:sldId id="377" r:id="rId2"/>
    <p:sldId id="289" r:id="rId3"/>
    <p:sldId id="439" r:id="rId4"/>
    <p:sldId id="463" r:id="rId5"/>
    <p:sldId id="590" r:id="rId6"/>
    <p:sldId id="464" r:id="rId7"/>
    <p:sldId id="465" r:id="rId8"/>
    <p:sldId id="466" r:id="rId9"/>
    <p:sldId id="797" r:id="rId10"/>
    <p:sldId id="394" r:id="rId11"/>
    <p:sldId id="792" r:id="rId12"/>
    <p:sldId id="793" r:id="rId13"/>
    <p:sldId id="794" r:id="rId14"/>
    <p:sldId id="795" r:id="rId15"/>
    <p:sldId id="796" r:id="rId16"/>
    <p:sldId id="467" r:id="rId17"/>
    <p:sldId id="468" r:id="rId18"/>
    <p:sldId id="560" r:id="rId19"/>
    <p:sldId id="469" r:id="rId20"/>
    <p:sldId id="561" r:id="rId21"/>
    <p:sldId id="440" r:id="rId22"/>
    <p:sldId id="777" r:id="rId23"/>
    <p:sldId id="445" r:id="rId24"/>
    <p:sldId id="778" r:id="rId25"/>
    <p:sldId id="779" r:id="rId26"/>
    <p:sldId id="781" r:id="rId27"/>
    <p:sldId id="780" r:id="rId28"/>
    <p:sldId id="788" r:id="rId29"/>
    <p:sldId id="791" r:id="rId30"/>
    <p:sldId id="782" r:id="rId31"/>
    <p:sldId id="783" r:id="rId32"/>
    <p:sldId id="787" r:id="rId33"/>
    <p:sldId id="784" r:id="rId34"/>
    <p:sldId id="785" r:id="rId35"/>
    <p:sldId id="786" r:id="rId36"/>
    <p:sldId id="790" r:id="rId37"/>
    <p:sldId id="376" r:id="rId38"/>
    <p:sldId id="287" r:id="rId39"/>
    <p:sldId id="424" r:id="rId40"/>
    <p:sldId id="421" r:id="rId41"/>
    <p:sldId id="258" r:id="rId42"/>
    <p:sldId id="259" r:id="rId43"/>
    <p:sldId id="307" r:id="rId44"/>
    <p:sldId id="426" r:id="rId45"/>
    <p:sldId id="798" r:id="rId46"/>
    <p:sldId id="425" r:id="rId47"/>
  </p:sldIdLst>
  <p:sldSz cx="9144000" cy="6858000" type="screen4x3"/>
  <p:notesSz cx="7010400" cy="9296400"/>
  <p:defaultTextStyle>
    <a:defPPr>
      <a:defRPr lang="en-US"/>
    </a:defPPr>
    <a:lvl1pPr algn="ctr" rtl="0" fontAlgn="base">
      <a:spcBef>
        <a:spcPct val="0"/>
      </a:spcBef>
      <a:spcAft>
        <a:spcPct val="0"/>
      </a:spcAft>
      <a:defRPr b="1" kern="1200">
        <a:solidFill>
          <a:schemeClr val="tx2"/>
        </a:solidFill>
        <a:latin typeface="Garamond" pitchFamily="18" charset="0"/>
        <a:ea typeface="ＭＳ Ｐゴシック" pitchFamily="-80" charset="-128"/>
        <a:cs typeface="+mn-cs"/>
      </a:defRPr>
    </a:lvl1pPr>
    <a:lvl2pPr marL="457200" algn="ctr" rtl="0" fontAlgn="base">
      <a:spcBef>
        <a:spcPct val="0"/>
      </a:spcBef>
      <a:spcAft>
        <a:spcPct val="0"/>
      </a:spcAft>
      <a:defRPr b="1" kern="1200">
        <a:solidFill>
          <a:schemeClr val="tx2"/>
        </a:solidFill>
        <a:latin typeface="Garamond" pitchFamily="18" charset="0"/>
        <a:ea typeface="ＭＳ Ｐゴシック" pitchFamily="-80" charset="-128"/>
        <a:cs typeface="+mn-cs"/>
      </a:defRPr>
    </a:lvl2pPr>
    <a:lvl3pPr marL="914400" algn="ctr" rtl="0" fontAlgn="base">
      <a:spcBef>
        <a:spcPct val="0"/>
      </a:spcBef>
      <a:spcAft>
        <a:spcPct val="0"/>
      </a:spcAft>
      <a:defRPr b="1" kern="1200">
        <a:solidFill>
          <a:schemeClr val="tx2"/>
        </a:solidFill>
        <a:latin typeface="Garamond" pitchFamily="18" charset="0"/>
        <a:ea typeface="ＭＳ Ｐゴシック" pitchFamily="-80" charset="-128"/>
        <a:cs typeface="+mn-cs"/>
      </a:defRPr>
    </a:lvl3pPr>
    <a:lvl4pPr marL="1371600" algn="ctr" rtl="0" fontAlgn="base">
      <a:spcBef>
        <a:spcPct val="0"/>
      </a:spcBef>
      <a:spcAft>
        <a:spcPct val="0"/>
      </a:spcAft>
      <a:defRPr b="1" kern="1200">
        <a:solidFill>
          <a:schemeClr val="tx2"/>
        </a:solidFill>
        <a:latin typeface="Garamond" pitchFamily="18" charset="0"/>
        <a:ea typeface="ＭＳ Ｐゴシック" pitchFamily="-80" charset="-128"/>
        <a:cs typeface="+mn-cs"/>
      </a:defRPr>
    </a:lvl4pPr>
    <a:lvl5pPr marL="1828800" algn="ctr" rtl="0" fontAlgn="base">
      <a:spcBef>
        <a:spcPct val="0"/>
      </a:spcBef>
      <a:spcAft>
        <a:spcPct val="0"/>
      </a:spcAft>
      <a:defRPr b="1" kern="1200">
        <a:solidFill>
          <a:schemeClr val="tx2"/>
        </a:solidFill>
        <a:latin typeface="Garamond" pitchFamily="18" charset="0"/>
        <a:ea typeface="ＭＳ Ｐゴシック" pitchFamily="-80" charset="-128"/>
        <a:cs typeface="+mn-cs"/>
      </a:defRPr>
    </a:lvl5pPr>
    <a:lvl6pPr marL="2286000" algn="l" defTabSz="914400" rtl="0" eaLnBrk="1" latinLnBrk="0" hangingPunct="1">
      <a:defRPr b="1" kern="1200">
        <a:solidFill>
          <a:schemeClr val="tx2"/>
        </a:solidFill>
        <a:latin typeface="Garamond" pitchFamily="18" charset="0"/>
        <a:ea typeface="ＭＳ Ｐゴシック" pitchFamily="-80" charset="-128"/>
        <a:cs typeface="+mn-cs"/>
      </a:defRPr>
    </a:lvl6pPr>
    <a:lvl7pPr marL="2743200" algn="l" defTabSz="914400" rtl="0" eaLnBrk="1" latinLnBrk="0" hangingPunct="1">
      <a:defRPr b="1" kern="1200">
        <a:solidFill>
          <a:schemeClr val="tx2"/>
        </a:solidFill>
        <a:latin typeface="Garamond" pitchFamily="18" charset="0"/>
        <a:ea typeface="ＭＳ Ｐゴシック" pitchFamily="-80" charset="-128"/>
        <a:cs typeface="+mn-cs"/>
      </a:defRPr>
    </a:lvl7pPr>
    <a:lvl8pPr marL="3200400" algn="l" defTabSz="914400" rtl="0" eaLnBrk="1" latinLnBrk="0" hangingPunct="1">
      <a:defRPr b="1" kern="1200">
        <a:solidFill>
          <a:schemeClr val="tx2"/>
        </a:solidFill>
        <a:latin typeface="Garamond" pitchFamily="18" charset="0"/>
        <a:ea typeface="ＭＳ Ｐゴシック" pitchFamily="-80" charset="-128"/>
        <a:cs typeface="+mn-cs"/>
      </a:defRPr>
    </a:lvl8pPr>
    <a:lvl9pPr marL="3657600" algn="l" defTabSz="914400" rtl="0" eaLnBrk="1" latinLnBrk="0" hangingPunct="1">
      <a:defRPr b="1" kern="1200">
        <a:solidFill>
          <a:schemeClr val="tx2"/>
        </a:solidFill>
        <a:latin typeface="Garamond" pitchFamily="18" charset="0"/>
        <a:ea typeface="ＭＳ Ｐゴシック"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1" autoAdjust="0"/>
    <p:restoredTop sz="91437" autoAdjust="0"/>
  </p:normalViewPr>
  <p:slideViewPr>
    <p:cSldViewPr>
      <p:cViewPr varScale="1">
        <p:scale>
          <a:sx n="69" d="100"/>
          <a:sy n="69" d="100"/>
        </p:scale>
        <p:origin x="1686"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4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38155" cy="463877"/>
          </a:xfrm>
          <a:prstGeom prst="rect">
            <a:avLst/>
          </a:prstGeom>
          <a:noFill/>
          <a:ln w="9525">
            <a:noFill/>
            <a:miter lim="800000"/>
            <a:headEnd/>
            <a:tailEnd/>
          </a:ln>
        </p:spPr>
        <p:txBody>
          <a:bodyPr vert="horz" wrap="square" lIns="92962" tIns="46481" rIns="92962" bIns="46481" numCol="1" anchor="t" anchorCtr="0" compatLnSpc="1">
            <a:prstTxWarp prst="textNoShape">
              <a:avLst/>
            </a:prstTxWarp>
          </a:bodyPr>
          <a:lstStyle>
            <a:lvl1pPr algn="l" defTabSz="929300" eaLnBrk="0" hangingPunct="0">
              <a:defRPr sz="1200" b="0">
                <a:solidFill>
                  <a:schemeClr val="tx1"/>
                </a:solidFill>
                <a:latin typeface="Arial" charset="0"/>
                <a:ea typeface="ＭＳ Ｐゴシック" pitchFamily="1" charset="-128"/>
              </a:defRPr>
            </a:lvl1pPr>
          </a:lstStyle>
          <a:p>
            <a:pPr>
              <a:defRPr/>
            </a:pPr>
            <a:endParaRPr lang="en-US" dirty="0"/>
          </a:p>
        </p:txBody>
      </p:sp>
      <p:sp>
        <p:nvSpPr>
          <p:cNvPr id="11267" name="Rectangle 3"/>
          <p:cNvSpPr>
            <a:spLocks noGrp="1" noChangeArrowheads="1"/>
          </p:cNvSpPr>
          <p:nvPr>
            <p:ph type="dt" sz="quarter" idx="1"/>
          </p:nvPr>
        </p:nvSpPr>
        <p:spPr bwMode="auto">
          <a:xfrm>
            <a:off x="3972245" y="1"/>
            <a:ext cx="3038155" cy="463877"/>
          </a:xfrm>
          <a:prstGeom prst="rect">
            <a:avLst/>
          </a:prstGeom>
          <a:noFill/>
          <a:ln w="9525">
            <a:noFill/>
            <a:miter lim="800000"/>
            <a:headEnd/>
            <a:tailEnd/>
          </a:ln>
        </p:spPr>
        <p:txBody>
          <a:bodyPr vert="horz" wrap="square" lIns="92962" tIns="46481" rIns="92962" bIns="46481" numCol="1" anchor="t" anchorCtr="0" compatLnSpc="1">
            <a:prstTxWarp prst="textNoShape">
              <a:avLst/>
            </a:prstTxWarp>
          </a:bodyPr>
          <a:lstStyle>
            <a:lvl1pPr algn="r" defTabSz="929300" eaLnBrk="0" hangingPunct="0">
              <a:defRPr sz="1200" b="0">
                <a:solidFill>
                  <a:schemeClr val="tx1"/>
                </a:solidFill>
                <a:latin typeface="Arial" charset="0"/>
                <a:ea typeface="ＭＳ Ｐゴシック" pitchFamily="1" charset="-128"/>
              </a:defRPr>
            </a:lvl1pPr>
          </a:lstStyle>
          <a:p>
            <a:pPr>
              <a:defRPr/>
            </a:pPr>
            <a:endParaRPr lang="en-US" dirty="0"/>
          </a:p>
        </p:txBody>
      </p:sp>
      <p:sp>
        <p:nvSpPr>
          <p:cNvPr id="11268" name="Rectangle 4"/>
          <p:cNvSpPr>
            <a:spLocks noGrp="1" noChangeArrowheads="1"/>
          </p:cNvSpPr>
          <p:nvPr>
            <p:ph type="ftr" sz="quarter" idx="2"/>
          </p:nvPr>
        </p:nvSpPr>
        <p:spPr bwMode="auto">
          <a:xfrm>
            <a:off x="0" y="8832524"/>
            <a:ext cx="3038155" cy="463876"/>
          </a:xfrm>
          <a:prstGeom prst="rect">
            <a:avLst/>
          </a:prstGeom>
          <a:noFill/>
          <a:ln w="9525">
            <a:noFill/>
            <a:miter lim="800000"/>
            <a:headEnd/>
            <a:tailEnd/>
          </a:ln>
        </p:spPr>
        <p:txBody>
          <a:bodyPr vert="horz" wrap="square" lIns="92962" tIns="46481" rIns="92962" bIns="46481" numCol="1" anchor="b" anchorCtr="0" compatLnSpc="1">
            <a:prstTxWarp prst="textNoShape">
              <a:avLst/>
            </a:prstTxWarp>
          </a:bodyPr>
          <a:lstStyle>
            <a:lvl1pPr algn="l" defTabSz="929300" eaLnBrk="0" hangingPunct="0">
              <a:defRPr sz="1200" b="0">
                <a:solidFill>
                  <a:schemeClr val="tx1"/>
                </a:solidFill>
                <a:latin typeface="Arial" charset="0"/>
                <a:ea typeface="ＭＳ Ｐゴシック" pitchFamily="1" charset="-128"/>
              </a:defRPr>
            </a:lvl1pPr>
          </a:lstStyle>
          <a:p>
            <a:pPr>
              <a:defRPr/>
            </a:pPr>
            <a:endParaRPr lang="en-US" dirty="0"/>
          </a:p>
        </p:txBody>
      </p:sp>
      <p:sp>
        <p:nvSpPr>
          <p:cNvPr id="11269" name="Rectangle 5"/>
          <p:cNvSpPr>
            <a:spLocks noGrp="1" noChangeArrowheads="1"/>
          </p:cNvSpPr>
          <p:nvPr>
            <p:ph type="sldNum" sz="quarter" idx="3"/>
          </p:nvPr>
        </p:nvSpPr>
        <p:spPr bwMode="auto">
          <a:xfrm>
            <a:off x="3972245" y="8832524"/>
            <a:ext cx="3038155" cy="463876"/>
          </a:xfrm>
          <a:prstGeom prst="rect">
            <a:avLst/>
          </a:prstGeom>
          <a:noFill/>
          <a:ln w="9525">
            <a:noFill/>
            <a:miter lim="800000"/>
            <a:headEnd/>
            <a:tailEnd/>
          </a:ln>
        </p:spPr>
        <p:txBody>
          <a:bodyPr vert="horz" wrap="square" lIns="92962" tIns="46481" rIns="92962" bIns="46481" numCol="1" anchor="b" anchorCtr="0" compatLnSpc="1">
            <a:prstTxWarp prst="textNoShape">
              <a:avLst/>
            </a:prstTxWarp>
          </a:bodyPr>
          <a:lstStyle>
            <a:lvl1pPr algn="r" defTabSz="929300" eaLnBrk="0" hangingPunct="0">
              <a:defRPr sz="1200" b="0">
                <a:solidFill>
                  <a:schemeClr val="tx1"/>
                </a:solidFill>
                <a:latin typeface="Arial" charset="0"/>
                <a:ea typeface="ＭＳ Ｐゴシック" pitchFamily="1" charset="-128"/>
              </a:defRPr>
            </a:lvl1pPr>
          </a:lstStyle>
          <a:p>
            <a:pPr>
              <a:defRPr/>
            </a:pPr>
            <a:fld id="{2FE94BE7-ACB9-45BC-91FC-AC3F81AC6A42}" type="slidenum">
              <a:rPr lang="en-US"/>
              <a:pPr>
                <a:defRPr/>
              </a:pPr>
              <a:t>‹#›</a:t>
            </a:fld>
            <a:endParaRPr lang="en-US" dirty="0"/>
          </a:p>
        </p:txBody>
      </p:sp>
    </p:spTree>
    <p:extLst>
      <p:ext uri="{BB962C8B-B14F-4D97-AF65-F5344CB8AC3E}">
        <p14:creationId xmlns:p14="http://schemas.microsoft.com/office/powerpoint/2010/main" val="3542612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55" cy="463877"/>
          </a:xfrm>
          <a:prstGeom prst="rect">
            <a:avLst/>
          </a:prstGeom>
          <a:noFill/>
          <a:ln w="9525">
            <a:noFill/>
            <a:miter lim="800000"/>
            <a:headEnd/>
            <a:tailEnd/>
          </a:ln>
        </p:spPr>
        <p:txBody>
          <a:bodyPr vert="horz" wrap="square" lIns="92962" tIns="46481" rIns="92962" bIns="46481" numCol="1" anchor="t" anchorCtr="0" compatLnSpc="1">
            <a:prstTxWarp prst="textNoShape">
              <a:avLst/>
            </a:prstTxWarp>
          </a:bodyPr>
          <a:lstStyle>
            <a:lvl1pPr algn="l" defTabSz="929300" eaLnBrk="0" hangingPunct="0">
              <a:defRPr sz="1200" b="0">
                <a:solidFill>
                  <a:schemeClr val="tx1"/>
                </a:solidFill>
                <a:latin typeface="Arial" charset="0"/>
                <a:ea typeface="ＭＳ Ｐゴシック" pitchFamily="1" charset="-128"/>
              </a:defRPr>
            </a:lvl1pPr>
          </a:lstStyle>
          <a:p>
            <a:pPr>
              <a:defRPr/>
            </a:pPr>
            <a:endParaRPr lang="en-US" dirty="0"/>
          </a:p>
        </p:txBody>
      </p:sp>
      <p:sp>
        <p:nvSpPr>
          <p:cNvPr id="3075" name="Rectangle 3"/>
          <p:cNvSpPr>
            <a:spLocks noGrp="1" noChangeArrowheads="1"/>
          </p:cNvSpPr>
          <p:nvPr>
            <p:ph type="dt" idx="1"/>
          </p:nvPr>
        </p:nvSpPr>
        <p:spPr bwMode="auto">
          <a:xfrm>
            <a:off x="3972245" y="1"/>
            <a:ext cx="3038155" cy="463877"/>
          </a:xfrm>
          <a:prstGeom prst="rect">
            <a:avLst/>
          </a:prstGeom>
          <a:noFill/>
          <a:ln w="9525">
            <a:noFill/>
            <a:miter lim="800000"/>
            <a:headEnd/>
            <a:tailEnd/>
          </a:ln>
        </p:spPr>
        <p:txBody>
          <a:bodyPr vert="horz" wrap="square" lIns="92962" tIns="46481" rIns="92962" bIns="46481" numCol="1" anchor="t" anchorCtr="0" compatLnSpc="1">
            <a:prstTxWarp prst="textNoShape">
              <a:avLst/>
            </a:prstTxWarp>
          </a:bodyPr>
          <a:lstStyle>
            <a:lvl1pPr algn="r" defTabSz="929300" eaLnBrk="0" hangingPunct="0">
              <a:defRPr sz="1200" b="0">
                <a:solidFill>
                  <a:schemeClr val="tx1"/>
                </a:solidFill>
                <a:latin typeface="Arial" charset="0"/>
                <a:ea typeface="ＭＳ Ｐゴシック" pitchFamily="1" charset="-128"/>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1100" y="698500"/>
            <a:ext cx="4646613"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091" y="4415476"/>
            <a:ext cx="5142218" cy="4182751"/>
          </a:xfrm>
          <a:prstGeom prst="rect">
            <a:avLst/>
          </a:prstGeom>
          <a:noFill/>
          <a:ln w="9525">
            <a:noFill/>
            <a:miter lim="800000"/>
            <a:headEnd/>
            <a:tailEnd/>
          </a:ln>
        </p:spPr>
        <p:txBody>
          <a:bodyPr vert="horz" wrap="square" lIns="92962" tIns="46481" rIns="92962" bIns="464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2524"/>
            <a:ext cx="3038155" cy="463876"/>
          </a:xfrm>
          <a:prstGeom prst="rect">
            <a:avLst/>
          </a:prstGeom>
          <a:noFill/>
          <a:ln w="9525">
            <a:noFill/>
            <a:miter lim="800000"/>
            <a:headEnd/>
            <a:tailEnd/>
          </a:ln>
        </p:spPr>
        <p:txBody>
          <a:bodyPr vert="horz" wrap="square" lIns="92962" tIns="46481" rIns="92962" bIns="46481" numCol="1" anchor="b" anchorCtr="0" compatLnSpc="1">
            <a:prstTxWarp prst="textNoShape">
              <a:avLst/>
            </a:prstTxWarp>
          </a:bodyPr>
          <a:lstStyle>
            <a:lvl1pPr algn="l" defTabSz="929300" eaLnBrk="0" hangingPunct="0">
              <a:defRPr sz="1200" b="0">
                <a:solidFill>
                  <a:schemeClr val="tx1"/>
                </a:solidFill>
                <a:latin typeface="Arial" charset="0"/>
                <a:ea typeface="ＭＳ Ｐゴシック" pitchFamily="1" charset="-128"/>
              </a:defRPr>
            </a:lvl1pPr>
          </a:lstStyle>
          <a:p>
            <a:pPr>
              <a:defRPr/>
            </a:pPr>
            <a:endParaRPr lang="en-US" dirty="0"/>
          </a:p>
        </p:txBody>
      </p:sp>
      <p:sp>
        <p:nvSpPr>
          <p:cNvPr id="3079" name="Rectangle 7"/>
          <p:cNvSpPr>
            <a:spLocks noGrp="1" noChangeArrowheads="1"/>
          </p:cNvSpPr>
          <p:nvPr>
            <p:ph type="sldNum" sz="quarter" idx="5"/>
          </p:nvPr>
        </p:nvSpPr>
        <p:spPr bwMode="auto">
          <a:xfrm>
            <a:off x="3972245" y="8832524"/>
            <a:ext cx="3038155" cy="463876"/>
          </a:xfrm>
          <a:prstGeom prst="rect">
            <a:avLst/>
          </a:prstGeom>
          <a:noFill/>
          <a:ln w="9525">
            <a:noFill/>
            <a:miter lim="800000"/>
            <a:headEnd/>
            <a:tailEnd/>
          </a:ln>
        </p:spPr>
        <p:txBody>
          <a:bodyPr vert="horz" wrap="square" lIns="92962" tIns="46481" rIns="92962" bIns="46481" numCol="1" anchor="b" anchorCtr="0" compatLnSpc="1">
            <a:prstTxWarp prst="textNoShape">
              <a:avLst/>
            </a:prstTxWarp>
          </a:bodyPr>
          <a:lstStyle>
            <a:lvl1pPr algn="r" defTabSz="929300" eaLnBrk="0" hangingPunct="0">
              <a:defRPr sz="1200" b="0">
                <a:solidFill>
                  <a:schemeClr val="tx1"/>
                </a:solidFill>
                <a:latin typeface="Arial" charset="0"/>
                <a:ea typeface="ＭＳ Ｐゴシック" pitchFamily="1" charset="-128"/>
              </a:defRPr>
            </a:lvl1pPr>
          </a:lstStyle>
          <a:p>
            <a:pPr>
              <a:defRPr/>
            </a:pPr>
            <a:fld id="{2DDDD8F1-918E-48FA-841D-1DB790D85E93}" type="slidenum">
              <a:rPr lang="en-US"/>
              <a:pPr>
                <a:defRPr/>
              </a:pPr>
              <a:t>‹#›</a:t>
            </a:fld>
            <a:endParaRPr lang="en-US" dirty="0"/>
          </a:p>
        </p:txBody>
      </p:sp>
    </p:spTree>
    <p:extLst>
      <p:ext uri="{BB962C8B-B14F-4D97-AF65-F5344CB8AC3E}">
        <p14:creationId xmlns:p14="http://schemas.microsoft.com/office/powerpoint/2010/main" val="3115061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0E68DB1C-FA14-4B58-96F6-73F23A1EC786}" type="slidenum">
              <a:rPr lang="en-US" sz="1200" b="0">
                <a:solidFill>
                  <a:schemeClr val="tx1"/>
                </a:solidFill>
                <a:latin typeface="Arial" charset="0"/>
              </a:rPr>
              <a:pPr algn="r" defTabSz="929300" eaLnBrk="0" hangingPunct="0"/>
              <a:t>1</a:t>
            </a:fld>
            <a:endParaRPr lang="en-US" sz="1200" b="0" dirty="0">
              <a:solidFill>
                <a:schemeClr val="tx1"/>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ea typeface="ＭＳ Ｐゴシック" pitchFamily="-80" charset="-128"/>
              </a:rPr>
              <a:t>CURT</a:t>
            </a:r>
          </a:p>
        </p:txBody>
      </p:sp>
    </p:spTree>
    <p:extLst>
      <p:ext uri="{BB962C8B-B14F-4D97-AF65-F5344CB8AC3E}">
        <p14:creationId xmlns:p14="http://schemas.microsoft.com/office/powerpoint/2010/main" val="3089638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D71D482-F4EF-4787-B56D-1E74D3F0B5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18">
              <a:defRPr sz="2400" b="1">
                <a:solidFill>
                  <a:schemeClr val="tx2"/>
                </a:solidFill>
                <a:latin typeface="Garamond" panose="02020404030301010803" pitchFamily="18" charset="0"/>
                <a:ea typeface="MS PGothic" panose="020B0600070205080204" pitchFamily="34" charset="-128"/>
              </a:defRPr>
            </a:lvl1pPr>
            <a:lvl2pPr marL="742874" indent="-285721" defTabSz="938118">
              <a:defRPr sz="2400" b="1">
                <a:solidFill>
                  <a:schemeClr val="tx2"/>
                </a:solidFill>
                <a:latin typeface="Garamond" panose="02020404030301010803" pitchFamily="18" charset="0"/>
                <a:ea typeface="MS PGothic" panose="020B0600070205080204" pitchFamily="34" charset="-128"/>
              </a:defRPr>
            </a:lvl2pPr>
            <a:lvl3pPr marL="1142884" indent="-228577" defTabSz="938118">
              <a:defRPr sz="2400" b="1">
                <a:solidFill>
                  <a:schemeClr val="tx2"/>
                </a:solidFill>
                <a:latin typeface="Garamond" panose="02020404030301010803" pitchFamily="18" charset="0"/>
                <a:ea typeface="MS PGothic" panose="020B0600070205080204" pitchFamily="34" charset="-128"/>
              </a:defRPr>
            </a:lvl3pPr>
            <a:lvl4pPr marL="1600038" indent="-228577" defTabSz="938118">
              <a:defRPr sz="2400" b="1">
                <a:solidFill>
                  <a:schemeClr val="tx2"/>
                </a:solidFill>
                <a:latin typeface="Garamond" panose="02020404030301010803" pitchFamily="18" charset="0"/>
                <a:ea typeface="MS PGothic" panose="020B0600070205080204" pitchFamily="34" charset="-128"/>
              </a:defRPr>
            </a:lvl4pPr>
            <a:lvl5pPr marL="2057191" indent="-228577" defTabSz="938118">
              <a:defRPr sz="2400" b="1">
                <a:solidFill>
                  <a:schemeClr val="tx2"/>
                </a:solidFill>
                <a:latin typeface="Garamond" panose="02020404030301010803" pitchFamily="18" charset="0"/>
                <a:ea typeface="MS PGothic" panose="020B0600070205080204" pitchFamily="34" charset="-128"/>
              </a:defRPr>
            </a:lvl5pPr>
            <a:lvl6pPr marL="2514345" indent="-228577" defTabSz="938118" eaLnBrk="0" fontAlgn="base" hangingPunct="0">
              <a:spcBef>
                <a:spcPct val="0"/>
              </a:spcBef>
              <a:spcAft>
                <a:spcPct val="0"/>
              </a:spcAft>
              <a:defRPr sz="2400" b="1">
                <a:solidFill>
                  <a:schemeClr val="tx2"/>
                </a:solidFill>
                <a:latin typeface="Garamond" panose="02020404030301010803" pitchFamily="18" charset="0"/>
                <a:ea typeface="MS PGothic" panose="020B0600070205080204" pitchFamily="34" charset="-128"/>
              </a:defRPr>
            </a:lvl6pPr>
            <a:lvl7pPr marL="2971499" indent="-228577" defTabSz="938118" eaLnBrk="0" fontAlgn="base" hangingPunct="0">
              <a:spcBef>
                <a:spcPct val="0"/>
              </a:spcBef>
              <a:spcAft>
                <a:spcPct val="0"/>
              </a:spcAft>
              <a:defRPr sz="2400" b="1">
                <a:solidFill>
                  <a:schemeClr val="tx2"/>
                </a:solidFill>
                <a:latin typeface="Garamond" panose="02020404030301010803" pitchFamily="18" charset="0"/>
                <a:ea typeface="MS PGothic" panose="020B0600070205080204" pitchFamily="34" charset="-128"/>
              </a:defRPr>
            </a:lvl7pPr>
            <a:lvl8pPr marL="3428652" indent="-228577" defTabSz="938118" eaLnBrk="0" fontAlgn="base" hangingPunct="0">
              <a:spcBef>
                <a:spcPct val="0"/>
              </a:spcBef>
              <a:spcAft>
                <a:spcPct val="0"/>
              </a:spcAft>
              <a:defRPr sz="2400" b="1">
                <a:solidFill>
                  <a:schemeClr val="tx2"/>
                </a:solidFill>
                <a:latin typeface="Garamond" panose="02020404030301010803" pitchFamily="18" charset="0"/>
                <a:ea typeface="MS PGothic" panose="020B0600070205080204" pitchFamily="34" charset="-128"/>
              </a:defRPr>
            </a:lvl8pPr>
            <a:lvl9pPr marL="3885807" indent="-228577" defTabSz="938118" eaLnBrk="0" fontAlgn="base" hangingPunct="0">
              <a:spcBef>
                <a:spcPct val="0"/>
              </a:spcBef>
              <a:spcAft>
                <a:spcPct val="0"/>
              </a:spcAft>
              <a:defRPr sz="2400" b="1">
                <a:solidFill>
                  <a:schemeClr val="tx2"/>
                </a:solidFill>
                <a:latin typeface="Garamond" panose="02020404030301010803" pitchFamily="18" charset="0"/>
                <a:ea typeface="MS PGothic" panose="020B0600070205080204" pitchFamily="34" charset="-128"/>
              </a:defRPr>
            </a:lvl9pPr>
          </a:lstStyle>
          <a:p>
            <a:fld id="{4266D1DC-28A1-4E0A-8878-05131DB75BC8}" type="slidenum">
              <a:rPr lang="en-US" altLang="en-US" sz="1200" b="0">
                <a:solidFill>
                  <a:schemeClr val="tx1"/>
                </a:solidFill>
                <a:latin typeface="Arial" panose="020B0604020202020204" pitchFamily="34" charset="0"/>
              </a:rPr>
              <a:pPr/>
              <a:t>10</a:t>
            </a:fld>
            <a:endParaRPr lang="en-US" altLang="en-US" sz="1200" b="0" dirty="0">
              <a:solidFill>
                <a:schemeClr val="tx1"/>
              </a:solidFill>
              <a:latin typeface="Arial" panose="020B0604020202020204" pitchFamily="34" charset="0"/>
            </a:endParaRPr>
          </a:p>
        </p:txBody>
      </p:sp>
      <p:sp>
        <p:nvSpPr>
          <p:cNvPr id="41987" name="Rectangle 2">
            <a:extLst>
              <a:ext uri="{FF2B5EF4-FFF2-40B4-BE49-F238E27FC236}">
                <a16:creationId xmlns:a16="http://schemas.microsoft.com/office/drawing/2014/main" id="{85619683-F4BE-4409-B32A-AC8A57D368C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60B8754-BF9D-463B-9990-0B6D4AF87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0837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11</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316612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12</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23411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13</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50389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14</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15428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15</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21747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16</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804189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17</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21608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19</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30498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20</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00925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C3D99-AC97-4D72-980C-0B1A63A1F080}" type="slidenum">
              <a:rPr lang="en-US" smtClean="0"/>
              <a:t>2</a:t>
            </a:fld>
            <a:endParaRPr lang="en-US"/>
          </a:p>
        </p:txBody>
      </p:sp>
    </p:spTree>
    <p:extLst>
      <p:ext uri="{BB962C8B-B14F-4D97-AF65-F5344CB8AC3E}">
        <p14:creationId xmlns:p14="http://schemas.microsoft.com/office/powerpoint/2010/main" val="80159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5C9B2240-D492-4767-B660-E4F5FC4AF028}" type="slidenum">
              <a:rPr lang="en-US" altLang="en-US" b="0">
                <a:solidFill>
                  <a:srgbClr val="000000"/>
                </a:solidFill>
              </a:rPr>
              <a:pPr algn="r">
                <a:spcBef>
                  <a:spcPct val="0"/>
                </a:spcBef>
              </a:pPr>
              <a:t>21</a:t>
            </a:fld>
            <a:endParaRPr lang="en-US" altLang="en-US" b="0" dirty="0">
              <a:solidFill>
                <a:srgbClr val="000000"/>
              </a:solidFill>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rPr>
              <a:t>FHA</a:t>
            </a:r>
          </a:p>
        </p:txBody>
      </p:sp>
    </p:spTree>
    <p:extLst>
      <p:ext uri="{BB962C8B-B14F-4D97-AF65-F5344CB8AC3E}">
        <p14:creationId xmlns:p14="http://schemas.microsoft.com/office/powerpoint/2010/main" val="315738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2877" y="8831740"/>
            <a:ext cx="3037523" cy="46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2" tIns="46041" rIns="92082" bIns="46041"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2CFEA5BC-0D31-4B6B-9E95-E3648D517745}" type="slidenum">
              <a:rPr lang="en-US" altLang="en-US" b="0"/>
              <a:pPr algn="r">
                <a:spcBef>
                  <a:spcPct val="0"/>
                </a:spcBef>
              </a:pPr>
              <a:t>22</a:t>
            </a:fld>
            <a:endParaRPr lang="en-US" altLang="en-US" b="0" dirty="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3592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23</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30902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24</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4445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25</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40776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26</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9459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27</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55129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28</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5306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29</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756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30</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97527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4E2E599-8F12-466B-AB7A-AEDC172EEF56}" type="slidenum">
              <a:rPr lang="en-US" altLang="en-US" b="0"/>
              <a:pPr algn="r">
                <a:spcBef>
                  <a:spcPct val="0"/>
                </a:spcBef>
              </a:pPr>
              <a:t>3</a:t>
            </a:fld>
            <a:endParaRPr lang="en-US" altLang="en-US" b="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19905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31</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63801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3" tIns="46096" rIns="92193" bIns="46096"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4D3EDE19-C7CC-4B42-B49E-30575A48E0FA}" type="slidenum">
              <a:rPr lang="en-US" altLang="en-US" b="0"/>
              <a:pPr algn="r">
                <a:spcBef>
                  <a:spcPct val="0"/>
                </a:spcBef>
              </a:pPr>
              <a:t>32</a:t>
            </a:fld>
            <a:endParaRPr lang="en-US" altLang="en-US" b="0"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26244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33</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4188148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34</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619781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35</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3357258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36</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556747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D1C281E7-BAC7-40D0-BC60-5D74E0977AF0}" type="slidenum">
              <a:rPr lang="en-US" sz="1200" b="0">
                <a:solidFill>
                  <a:schemeClr val="tx1"/>
                </a:solidFill>
                <a:latin typeface="Arial" charset="0"/>
              </a:rPr>
              <a:pPr algn="r" defTabSz="929300" eaLnBrk="0" hangingPunct="0"/>
              <a:t>37</a:t>
            </a:fld>
            <a:endParaRPr lang="en-US" sz="1200" b="0" dirty="0">
              <a:solidFill>
                <a:schemeClr val="tx1"/>
              </a:solidFill>
              <a:latin typeface="Arial"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3816676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9C82E-C951-4E85-B29A-5404CD2D10B9}" type="slidenum">
              <a:rPr lang="en-US" smtClean="0"/>
              <a:t>39</a:t>
            </a:fld>
            <a:endParaRPr lang="en-US" dirty="0"/>
          </a:p>
        </p:txBody>
      </p:sp>
    </p:spTree>
    <p:extLst>
      <p:ext uri="{BB962C8B-B14F-4D97-AF65-F5344CB8AC3E}">
        <p14:creationId xmlns:p14="http://schemas.microsoft.com/office/powerpoint/2010/main" val="7011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4</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294808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72877" y="8831740"/>
            <a:ext cx="3037523" cy="46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2" tIns="46041" rIns="92082" bIns="46041" anchor="b"/>
          <a:lstStyle>
            <a:lvl1pPr defTabSz="9382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82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82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82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82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DC1650D9-51A5-4636-97E1-A824751C7B24}" type="slidenum">
              <a:rPr lang="en-US" altLang="en-US" b="0"/>
              <a:pPr algn="r">
                <a:spcBef>
                  <a:spcPct val="0"/>
                </a:spcBef>
              </a:pPr>
              <a:t>5</a:t>
            </a:fld>
            <a:endParaRPr lang="en-US" altLang="en-US" b="0"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3022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6</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21166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7</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53237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8</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46755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245" y="8832524"/>
            <a:ext cx="3038155" cy="463876"/>
          </a:xfrm>
          <a:prstGeom prst="rect">
            <a:avLst/>
          </a:prstGeom>
          <a:noFill/>
          <a:ln w="9525">
            <a:noFill/>
            <a:miter lim="800000"/>
            <a:headEnd/>
            <a:tailEnd/>
          </a:ln>
        </p:spPr>
        <p:txBody>
          <a:bodyPr lIns="92962" tIns="46481" rIns="92962" bIns="46481" anchor="b"/>
          <a:lstStyle/>
          <a:p>
            <a:pPr algn="r" defTabSz="929300" eaLnBrk="0" hangingPunct="0"/>
            <a:fld id="{3464B6D8-6CB7-4DCF-A1B0-D4A57D890AF9}" type="slidenum">
              <a:rPr lang="en-US" sz="1200" b="0">
                <a:solidFill>
                  <a:schemeClr val="tx1"/>
                </a:solidFill>
                <a:latin typeface="Arial" charset="0"/>
              </a:rPr>
              <a:pPr algn="r" defTabSz="929300" eaLnBrk="0" hangingPunct="0"/>
              <a:t>9</a:t>
            </a:fld>
            <a:endParaRPr lang="en-US"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80" charset="-128"/>
            </a:endParaRPr>
          </a:p>
        </p:txBody>
      </p:sp>
    </p:spTree>
    <p:extLst>
      <p:ext uri="{BB962C8B-B14F-4D97-AF65-F5344CB8AC3E}">
        <p14:creationId xmlns:p14="http://schemas.microsoft.com/office/powerpoint/2010/main" val="136766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fld id="{0060692B-B073-45F8-82E2-ED22C58301B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fld id="{6B15E4A2-D316-4C5F-BAAF-D3FE20604BB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fld id="{6D0662DB-7620-4EE5-9C42-EA9F929545F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fld id="{C239A156-2E3E-45C5-8043-6C936B21231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fld id="{ABBD6E7B-E03D-4504-95AE-D00BD5887D5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fld id="{581E5954-30C9-49D8-B05F-D4BC796F21B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fld id="{6A2B6B94-A8E0-47DC-A1D4-0E97F967953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fld id="{CB0B2453-D768-444D-A120-8BA116F849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fld id="{F1AB82EA-B456-4EA1-AEBA-D242193CEC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fld id="{1EE3FA8E-D2DA-4FF6-B3E3-F47FD90AA3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fld id="{3A19BA78-AD6A-4864-9C61-349A15ED8A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fld id="{55FC3F85-EE92-4816-BE92-50182EA02F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fld id="{4FFF74D5-EFC8-4887-9B05-A9C6837162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b="0">
                <a:solidFill>
                  <a:schemeClr val="tx1"/>
                </a:solidFill>
                <a:latin typeface="+mn-lt"/>
                <a:ea typeface="ＭＳ Ｐゴシック" pitchFamily="1"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mn-lt"/>
                <a:ea typeface="ＭＳ Ｐゴシック" pitchFamily="1" charset="-128"/>
              </a:defRPr>
            </a:lvl1pPr>
          </a:lstStyle>
          <a:p>
            <a:pPr>
              <a:defRPr/>
            </a:pPr>
            <a:fld id="{398AE75C-5D75-425C-95D0-7121A4C95DB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wmf"/><Relationship Id="rId3" Type="http://schemas.openxmlformats.org/officeDocument/2006/relationships/image" Target="../media/image9.png"/><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image" Target="../media/image11.wmf"/><Relationship Id="rId1" Type="http://schemas.openxmlformats.org/officeDocument/2006/relationships/slideLayout" Target="../slideLayouts/slideLayout6.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5" Type="http://schemas.openxmlformats.org/officeDocument/2006/relationships/image" Target="../media/image2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 Id="rId1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cplyler@forthillassociates.com" TargetMode="External"/><Relationship Id="rId5" Type="http://schemas.openxmlformats.org/officeDocument/2006/relationships/hyperlink" Target="mailto:mhowell@forthillassociates.com" TargetMode="Externa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forthillassociates.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mailto:HJWINN@mailbox.sc.edu" TargetMode="External"/><Relationship Id="rId5" Type="http://schemas.openxmlformats.org/officeDocument/2006/relationships/hyperlink" Target="https://acua.org/Audit-Tools/ACUA-Kick-Starters" TargetMode="Externa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hyperlink" Target="http://www.acua.org/" TargetMode="Externa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hyperlink" Target="http://www.acua.org/"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acua.org/Member-Resources/Mentorship-Program" TargetMode="External"/><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endParaRPr lang="en-US" sz="1400" b="0" dirty="0">
              <a:solidFill>
                <a:schemeClr val="tx1"/>
              </a:solidFill>
              <a:latin typeface="+mn-lt"/>
              <a:ea typeface="ＭＳ Ｐゴシック" pitchFamily="1" charset="-128"/>
            </a:endParaRPr>
          </a:p>
        </p:txBody>
      </p:sp>
      <p:sp>
        <p:nvSpPr>
          <p:cNvPr id="2051" name="Rectangle 21"/>
          <p:cNvSpPr>
            <a:spLocks noChangeArrowheads="1"/>
          </p:cNvSpPr>
          <p:nvPr/>
        </p:nvSpPr>
        <p:spPr bwMode="auto">
          <a:xfrm>
            <a:off x="609600" y="3581400"/>
            <a:ext cx="7848600" cy="1447800"/>
          </a:xfrm>
          <a:prstGeom prst="rect">
            <a:avLst/>
          </a:prstGeom>
          <a:noFill/>
          <a:ln w="9525">
            <a:noFill/>
            <a:miter lim="800000"/>
            <a:headEnd/>
            <a:tailEnd/>
          </a:ln>
        </p:spPr>
        <p:txBody>
          <a:bodyPr anchor="ctr"/>
          <a:lstStyle/>
          <a:p>
            <a:endParaRPr lang="en-US" sz="3600" i="1" dirty="0"/>
          </a:p>
          <a:p>
            <a:endParaRPr lang="en-US" sz="3600" i="1" dirty="0"/>
          </a:p>
          <a:p>
            <a:endParaRPr lang="en-US" sz="3600" i="1" dirty="0"/>
          </a:p>
          <a:p>
            <a:endParaRPr lang="en-US" sz="3600" i="1" dirty="0"/>
          </a:p>
          <a:p>
            <a:r>
              <a:rPr lang="en-US" sz="2800" i="1" dirty="0">
                <a:latin typeface="+mj-lt"/>
              </a:rPr>
              <a:t>Capital Project Cost Management in the Age of COVID-19 – Getting It Right Upfront</a:t>
            </a:r>
          </a:p>
          <a:p>
            <a:endParaRPr lang="en-US" sz="2400" i="1" dirty="0"/>
          </a:p>
          <a:p>
            <a:r>
              <a:rPr lang="en-US" sz="2400" i="1" dirty="0">
                <a:latin typeface="+mj-lt"/>
              </a:rPr>
              <a:t>June 24, 2021</a:t>
            </a:r>
          </a:p>
        </p:txBody>
      </p:sp>
      <p:sp>
        <p:nvSpPr>
          <p:cNvPr id="2052" name="Rectangle 9"/>
          <p:cNvSpPr>
            <a:spLocks noChangeArrowheads="1"/>
          </p:cNvSpPr>
          <p:nvPr/>
        </p:nvSpPr>
        <p:spPr bwMode="auto">
          <a:xfrm>
            <a:off x="3756025" y="5732463"/>
            <a:ext cx="184150" cy="793750"/>
          </a:xfrm>
          <a:prstGeom prst="rect">
            <a:avLst/>
          </a:prstGeom>
          <a:noFill/>
          <a:ln w="9525">
            <a:noFill/>
            <a:miter lim="800000"/>
            <a:headEnd/>
            <a:tailEnd/>
          </a:ln>
        </p:spPr>
        <p:txBody>
          <a:bodyPr wrap="none" anchor="ctr">
            <a:spAutoFit/>
          </a:bodyPr>
          <a:lstStyle/>
          <a:p>
            <a:endParaRPr lang="en-US" sz="2800"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150" y="3533775"/>
            <a:ext cx="2171700" cy="885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13D03FAC-A6C0-4121-867C-D5C1B47ABFD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12BEE9-9AF3-43CA-8385-7FE5E744D4E6}" type="slidenum">
              <a:rPr lang="en-US" altLang="en-US" sz="1200" smtClean="0">
                <a:solidFill>
                  <a:srgbClr val="898989"/>
                </a:solidFill>
                <a:latin typeface="Garamond" panose="02020404030301010803" pitchFamily="18" charset="0"/>
              </a:rPr>
              <a:pPr>
                <a:spcBef>
                  <a:spcPct val="0"/>
                </a:spcBef>
                <a:buFontTx/>
                <a:buNone/>
              </a:pPr>
              <a:t>10</a:t>
            </a:fld>
            <a:endParaRPr lang="en-US" altLang="en-US" sz="1200" dirty="0">
              <a:solidFill>
                <a:srgbClr val="898989"/>
              </a:solidFill>
              <a:latin typeface="Garamond" panose="02020404030301010803" pitchFamily="18" charset="0"/>
            </a:endParaRPr>
          </a:p>
        </p:txBody>
      </p:sp>
      <p:pic>
        <p:nvPicPr>
          <p:cNvPr id="40963" name="Picture 2" descr="fhbkg4">
            <a:extLst>
              <a:ext uri="{FF2B5EF4-FFF2-40B4-BE49-F238E27FC236}">
                <a16:creationId xmlns:a16="http://schemas.microsoft.com/office/drawing/2014/main" id="{134F0392-050E-452A-9A97-2D0079CD4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FHA LOGO">
            <a:extLst>
              <a:ext uri="{FF2B5EF4-FFF2-40B4-BE49-F238E27FC236}">
                <a16:creationId xmlns:a16="http://schemas.microsoft.com/office/drawing/2014/main" id="{EE6FEFBE-86AB-4328-92D4-8CDBF1E48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7">
            <a:extLst>
              <a:ext uri="{FF2B5EF4-FFF2-40B4-BE49-F238E27FC236}">
                <a16:creationId xmlns:a16="http://schemas.microsoft.com/office/drawing/2014/main" id="{0FC728D5-FA7F-40D1-AE82-1AEDA2DE72F9}"/>
              </a:ext>
            </a:extLst>
          </p:cNvPr>
          <p:cNvSpPr>
            <a:spLocks noChangeArrowheads="1"/>
          </p:cNvSpPr>
          <p:nvPr/>
        </p:nvSpPr>
        <p:spPr bwMode="auto">
          <a:xfrm>
            <a:off x="1301750" y="898525"/>
            <a:ext cx="673735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tabLst>
                <a:tab pos="19145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19145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19145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19145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19145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9145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9145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9145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914525" algn="l"/>
              </a:tabLst>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dirty="0">
                <a:solidFill>
                  <a:srgbClr val="000000"/>
                </a:solidFill>
                <a:ea typeface="Times New Roman" panose="02020603050405020304" pitchFamily="18" charset="0"/>
                <a:cs typeface="Arial Bold" panose="020B0704020202020204" pitchFamily="34" charset="0"/>
              </a:rPr>
              <a:t>PROJECT COST MATRIX </a:t>
            </a:r>
            <a:endParaRPr lang="en-US" altLang="en-US" sz="1600" dirty="0">
              <a:latin typeface="Arial" panose="020B0604020202020204" pitchFamily="34" charset="0"/>
              <a:ea typeface="Times New Roman" panose="02020603050405020304" pitchFamily="18" charset="0"/>
              <a:cs typeface="Arial Bold" panose="020B0704020202020204" pitchFamily="34" charset="0"/>
            </a:endParaRPr>
          </a:p>
          <a:p>
            <a:pPr>
              <a:spcBef>
                <a:spcPct val="0"/>
              </a:spcBef>
              <a:buFontTx/>
              <a:buNone/>
            </a:pPr>
            <a:r>
              <a:rPr lang="en-US" altLang="en-US" sz="1600" b="0" dirty="0">
                <a:solidFill>
                  <a:srgbClr val="000000"/>
                </a:solidFill>
                <a:ea typeface="Times New Roman" panose="02020603050405020304" pitchFamily="18" charset="0"/>
                <a:cs typeface="Arial Bold" panose="020B0704020202020204" pitchFamily="34" charset="0"/>
              </a:rPr>
              <a:t>The spaces marked with an "X" below indicate where the Institution wishes to allocate costs for the project.  Please follow this as a guide in preparing your cost proposal for the project. </a:t>
            </a:r>
            <a:endParaRPr lang="en-US" altLang="en-US" sz="1600" b="0" dirty="0">
              <a:latin typeface="Arial" panose="020B0604020202020204" pitchFamily="34" charset="0"/>
              <a:ea typeface="Times New Roman" panose="02020603050405020304" pitchFamily="18" charset="0"/>
              <a:cs typeface="Arial Bold" panose="020B0704020202020204" pitchFamily="34" charset="0"/>
            </a:endParaRPr>
          </a:p>
          <a:p>
            <a:pPr>
              <a:spcBef>
                <a:spcPct val="0"/>
              </a:spcBef>
              <a:buFontTx/>
              <a:buNone/>
            </a:pPr>
            <a:endParaRPr lang="en-US" altLang="en-US" sz="1800" b="0" dirty="0">
              <a:latin typeface="Arial" panose="020B0604020202020204" pitchFamily="34" charset="0"/>
              <a:ea typeface="Times New Roman" panose="02020603050405020304" pitchFamily="18" charset="0"/>
              <a:cs typeface="Arial Bold" panose="020B0704020202020204" pitchFamily="34" charset="0"/>
            </a:endParaRPr>
          </a:p>
        </p:txBody>
      </p:sp>
      <p:pic>
        <p:nvPicPr>
          <p:cNvPr id="40967" name="Picture 1">
            <a:extLst>
              <a:ext uri="{FF2B5EF4-FFF2-40B4-BE49-F238E27FC236}">
                <a16:creationId xmlns:a16="http://schemas.microsoft.com/office/drawing/2014/main" id="{61B09DC2-A02E-4D7C-9CC4-A937DC7371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4999"/>
            <a:ext cx="7924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88D91720-DC12-4BAB-A070-D1CE1D426DFC}"/>
              </a:ext>
            </a:extLst>
          </p:cNvPr>
          <p:cNvSpPr>
            <a:spLocks noGrp="1"/>
          </p:cNvSpPr>
          <p:nvPr>
            <p:ph type="title"/>
          </p:nvPr>
        </p:nvSpPr>
        <p:spPr>
          <a:xfrm>
            <a:off x="704850" y="228600"/>
            <a:ext cx="7829550" cy="914400"/>
          </a:xfrm>
        </p:spPr>
        <p:txBody>
          <a:bodyPr/>
          <a:lstStyle/>
          <a:p>
            <a:pPr eaLnBrk="1" hangingPunct="1"/>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r>
              <a:rPr lang="en-US" altLang="en-US" sz="3200" b="1" dirty="0"/>
              <a:t>Guaranteed Maximum Price Contracts</a:t>
            </a:r>
            <a:br>
              <a:rPr lang="en-US" altLang="en-US" sz="2400" b="1" u="sng" dirty="0">
                <a:solidFill>
                  <a:srgbClr val="00B0F0"/>
                </a:solidFill>
                <a:latin typeface="MS Reference Sans Serif" panose="020B0604030504040204" pitchFamily="34" charset="0"/>
              </a:rPr>
            </a:br>
            <a:br>
              <a:rPr lang="en-US" altLang="en-US" sz="2400" b="1" u="sng" dirty="0">
                <a:solidFill>
                  <a:srgbClr val="00B0F0"/>
                </a:solidFill>
                <a:latin typeface="MS Reference Sans Serif" panose="020B0604030504040204" pitchFamily="34" charset="0"/>
              </a:rPr>
            </a:br>
            <a:r>
              <a:rPr lang="en-US" altLang="en-US" sz="2400" b="1" u="sng" dirty="0">
                <a:solidFill>
                  <a:srgbClr val="00B0F0"/>
                </a:solidFill>
                <a:latin typeface="MS Reference Sans Serif" panose="020B0604030504040204" pitchFamily="34" charset="0"/>
              </a:rPr>
              <a:t> </a:t>
            </a:r>
            <a:br>
              <a:rPr lang="en-US" altLang="en-US" sz="3600" b="1" u="sng" dirty="0">
                <a:solidFill>
                  <a:srgbClr val="00B0F0"/>
                </a:solidFill>
                <a:latin typeface="MS Reference Sans Serif" panose="020B0604030504040204" pitchFamily="34" charset="0"/>
              </a:rPr>
            </a:br>
            <a:br>
              <a:rPr lang="en-US" altLang="en-US" sz="3600" b="1" u="sng" dirty="0">
                <a:solidFill>
                  <a:srgbClr val="00B0F0"/>
                </a:solidFill>
                <a:latin typeface="MS Reference Sans Serif" panose="020B0604030504040204" pitchFamily="34" charset="0"/>
              </a:rPr>
            </a:br>
            <a:br>
              <a:rPr lang="en-US" altLang="en-US" sz="3600" b="1" u="sng" dirty="0">
                <a:solidFill>
                  <a:srgbClr val="00B0F0"/>
                </a:solidFill>
                <a:latin typeface="MS Reference Sans Serif" panose="020B0604030504040204" pitchFamily="34" charset="0"/>
              </a:rPr>
            </a:br>
            <a:br>
              <a:rPr lang="en-US" altLang="en-US" sz="3600" b="1" u="sng" dirty="0">
                <a:solidFill>
                  <a:srgbClr val="00B0F0"/>
                </a:solidFill>
                <a:latin typeface="MS Reference Sans Serif" panose="020B0604030504040204" pitchFamily="34" charset="0"/>
              </a:rPr>
            </a:br>
            <a:br>
              <a:rPr lang="en-US" altLang="en-US" sz="3600" b="1" u="sng" dirty="0">
                <a:solidFill>
                  <a:srgbClr val="00B0F0"/>
                </a:solidFill>
                <a:latin typeface="MS Reference Sans Serif" panose="020B0604030504040204" pitchFamily="34" charset="0"/>
              </a:rPr>
            </a:br>
            <a:br>
              <a:rPr lang="en-US" altLang="en-US" sz="3600" i="1" u="sng" dirty="0">
                <a:solidFill>
                  <a:srgbClr val="00B0F0"/>
                </a:solidFill>
                <a:latin typeface="MS Reference Sans Serif" panose="020B0604030504040204" pitchFamily="34" charset="0"/>
              </a:rPr>
            </a:br>
            <a:endParaRPr lang="en-US" altLang="en-US" sz="3600" b="1" dirty="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11</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R="0" lvl="0" algn="l" defTabSz="457200" rtl="0" eaLnBrk="1" fontAlgn="auto" latinLnBrk="0" hangingPunct="1">
              <a:lnSpc>
                <a:spcPct val="100000"/>
              </a:lnSpc>
              <a:spcBef>
                <a:spcPts val="600"/>
              </a:spcBef>
              <a:spcAft>
                <a:spcPts val="600"/>
              </a:spcAft>
              <a:buClrTx/>
              <a:buSzTx/>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Legal review of existing Contract template, as Owners may use same draft as a base template for multiple jobs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Same draft can be the basis for multiple projects, but each should be individually tailored and the job individually analyzed</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Costs for items such as insurance and internal labor can be identified</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All parties should ensure their understanding of the line item significance as to caps and risk</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Risks should be assessed to the party best able to manage the risk</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GMP Contract Considerations</a:t>
            </a:r>
          </a:p>
        </p:txBody>
      </p:sp>
    </p:spTree>
    <p:extLst>
      <p:ext uri="{BB962C8B-B14F-4D97-AF65-F5344CB8AC3E}">
        <p14:creationId xmlns:p14="http://schemas.microsoft.com/office/powerpoint/2010/main" val="361978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12</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The Contract language should be refined to give fair protection to the Owner</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As compared to a fixed price (i.e., ‘hard bid’) contract, less risk may exist due to the participation in preconstruction</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involvement in the preconstruction services helps identify and resolve cost concerns inherent in the Architect or Engineer’s design choices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ability to bid the documents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competitive market conditions will dictate the Subcontract bids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In addition to the GMP cap, a separate cap on the General Conditions costs should be included</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GMP Contract Considerations</a:t>
            </a:r>
          </a:p>
        </p:txBody>
      </p:sp>
    </p:spTree>
    <p:extLst>
      <p:ext uri="{BB962C8B-B14F-4D97-AF65-F5344CB8AC3E}">
        <p14:creationId xmlns:p14="http://schemas.microsoft.com/office/powerpoint/2010/main" val="69832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13</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Contingency needs to identified and defined</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Who owns it?  Who can draw on it?  When can it be released?  </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Usually defined, priced and negotiated in preconstruction</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By example, Owners can use contingency to cover aspects of its risk such as the deductible for a Builder’s Risk policy</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An early release gives the Owner money to use during the job</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GMP Contract Considerations:  Contingency</a:t>
            </a:r>
          </a:p>
        </p:txBody>
      </p:sp>
    </p:spTree>
    <p:extLst>
      <p:ext uri="{BB962C8B-B14F-4D97-AF65-F5344CB8AC3E}">
        <p14:creationId xmlns:p14="http://schemas.microsoft.com/office/powerpoint/2010/main" val="75852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14</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The relationship of insurance and defective work correction, during the project, and after, needs to be identified</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The difficulty of defining and assigning risk in relation to insurance coverage needs to be understood</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Post construction defects correction, and its impact on project cost, needs to be considered and defined – Who is paying for it???</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Can the CM/Contractor, post-construction, bill for the cost of correcting defective work against a savings realized at the end of construction?</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Performance bonds &amp; General Liability Insurance will cover this risk, but SubGuard may not</a:t>
            </a: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GMP Contract Considerations:  Insurance</a:t>
            </a:r>
          </a:p>
        </p:txBody>
      </p:sp>
    </p:spTree>
    <p:extLst>
      <p:ext uri="{BB962C8B-B14F-4D97-AF65-F5344CB8AC3E}">
        <p14:creationId xmlns:p14="http://schemas.microsoft.com/office/powerpoint/2010/main" val="390724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15</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Builders Risk (BR) can be better managed and deductible risk allocated. Access to the contingency can be afforded for BR deductibles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Subcontractor Default Insurance (SDI)/SubGuard and other products can be assessed during preconstruction</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Additional insurance protection can be considered</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Use of “wrap” policies can be evaluated &amp; their terms carefully considered</a:t>
            </a: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GMP Contract Considerations:  Insurance</a:t>
            </a:r>
          </a:p>
        </p:txBody>
      </p:sp>
    </p:spTree>
    <p:extLst>
      <p:ext uri="{BB962C8B-B14F-4D97-AF65-F5344CB8AC3E}">
        <p14:creationId xmlns:p14="http://schemas.microsoft.com/office/powerpoint/2010/main" val="59816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16</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Resolving &amp; mitigating issues prior to Contract execution is worth the effort to avoid issues later in the project</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Establishes accountability</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Eliminates future disputes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Opportunity to negotiate issues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Constructability considerations can be assessed &amp; the drawings refined prior to bids by Subcontractors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CM/Contractor can add its expertise in the evaluation of the design concepts chosen</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Perform a Pre-Construction Contract Review</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Enables competitive pricing &amp; control of costs (proactive review of CM’s/Contractor’s billing methodology compared to the underlying Contract)</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Anything not defined as General Conditions or Cost of Work should be covered in the CM/Contractor fee </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Guaranteed Maximum Price Contracts Moving to Contract Execution</a:t>
            </a:r>
          </a:p>
        </p:txBody>
      </p:sp>
    </p:spTree>
    <p:extLst>
      <p:ext uri="{BB962C8B-B14F-4D97-AF65-F5344CB8AC3E}">
        <p14:creationId xmlns:p14="http://schemas.microsoft.com/office/powerpoint/2010/main" val="166713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17</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Defining project costs (in eliminating design &amp; inconsistencies in constructing design issues) </a:t>
            </a:r>
            <a:r>
              <a:rPr kumimoji="0" lang="en-US" sz="1900" b="0" i="0" u="sng" strike="noStrike" kern="1200" cap="none" spc="0" normalizeH="0" baseline="0" noProof="0" dirty="0">
                <a:ln>
                  <a:noFill/>
                </a:ln>
                <a:solidFill>
                  <a:srgbClr val="53565A">
                    <a:lumMod val="75000"/>
                  </a:srgbClr>
                </a:solidFill>
                <a:effectLst/>
                <a:uLnTx/>
                <a:uFillTx/>
                <a:latin typeface="Arial"/>
                <a:ea typeface="+mn-ea"/>
                <a:cs typeface="+mn-cs"/>
              </a:rPr>
              <a:t>prior to Contract execution </a:t>
            </a: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should be a primary concern of the Project Owner</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Without proper segmentation, the CM/Contractor has an incentive to include items the Owner might believe are covered in corporate overhead </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The ‘cost’ for reimbursable items is often a pre-defined amount or percentage.  These amounts should be validated </a:t>
            </a:r>
            <a:r>
              <a:rPr kumimoji="0" lang="en-US" sz="1900" b="0" i="0" u="sng" strike="noStrike" kern="1200" cap="none" spc="0" normalizeH="0" baseline="0" noProof="0" dirty="0">
                <a:ln>
                  <a:noFill/>
                </a:ln>
                <a:solidFill>
                  <a:srgbClr val="53565A">
                    <a:lumMod val="75000"/>
                  </a:srgbClr>
                </a:solidFill>
                <a:effectLst/>
                <a:uLnTx/>
                <a:uFillTx/>
                <a:latin typeface="Arial"/>
                <a:ea typeface="+mn-ea"/>
                <a:cs typeface="+mn-cs"/>
              </a:rPr>
              <a:t>prior to Contract execution</a:t>
            </a: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 to ensure they represent the actual cost incurred by the CM/Contractor</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Base contract language states actual cost incurred, but language is often amended to allow reimbursement based on a pre-defined amount or percentage</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Validation of the fixed amount or percentage should occur prior to Contract execution</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Guaranteed Maximum Price Contracts Moving to Contract Execution</a:t>
            </a:r>
          </a:p>
        </p:txBody>
      </p:sp>
    </p:spTree>
    <p:extLst>
      <p:ext uri="{BB962C8B-B14F-4D97-AF65-F5344CB8AC3E}">
        <p14:creationId xmlns:p14="http://schemas.microsoft.com/office/powerpoint/2010/main" val="215921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1"/>
          </p:nvPr>
        </p:nvSpPr>
        <p:spPr/>
        <p:txBody>
          <a:bodyPr/>
          <a:lstStyle/>
          <a:p>
            <a:fld id="{D72AEA9C-7535-CB43-B23B-4E3D5D1286C6}" type="slidenum">
              <a:rPr lang="en-US" altLang="x-none"/>
              <a:pPr/>
              <a:t>18</a:t>
            </a:fld>
            <a:endParaRPr lang="en-US" altLang="x-none" dirty="0"/>
          </a:p>
        </p:txBody>
      </p:sp>
      <p:pic>
        <p:nvPicPr>
          <p:cNvPr id="225295" name="Picture 15" descr="j0235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914400"/>
            <a:ext cx="4999038" cy="5105400"/>
          </a:xfrm>
          <a:prstGeom prst="rect">
            <a:avLst/>
          </a:prstGeom>
          <a:noFill/>
          <a:extLst>
            <a:ext uri="{909E8E84-426E-40DD-AFC4-6F175D3DCCD1}">
              <a14:hiddenFill xmlns:a14="http://schemas.microsoft.com/office/drawing/2010/main">
                <a:solidFill>
                  <a:srgbClr val="FFFFFF"/>
                </a:solidFill>
              </a14:hiddenFill>
            </a:ext>
          </a:extLst>
        </p:spPr>
      </p:pic>
      <p:sp>
        <p:nvSpPr>
          <p:cNvPr id="225284" name="Rectangle 4"/>
          <p:cNvSpPr>
            <a:spLocks noGrp="1" noChangeArrowheads="1"/>
          </p:cNvSpPr>
          <p:nvPr>
            <p:ph type="title"/>
          </p:nvPr>
        </p:nvSpPr>
        <p:spPr>
          <a:xfrm>
            <a:off x="685800" y="457200"/>
            <a:ext cx="7772400" cy="609600"/>
          </a:xfrm>
        </p:spPr>
        <p:txBody>
          <a:bodyPr/>
          <a:lstStyle/>
          <a:p>
            <a:r>
              <a:rPr lang="en-US" altLang="x-none" sz="3200" dirty="0"/>
              <a:t>Entities Involved in the Contract Execution</a:t>
            </a:r>
          </a:p>
        </p:txBody>
      </p:sp>
      <p:pic>
        <p:nvPicPr>
          <p:cNvPr id="225285" name="Picture 5" descr="FH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248400"/>
            <a:ext cx="1905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5286" name="Picture 6" descr="j03008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447800"/>
            <a:ext cx="9906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225287" name="Picture 7" descr="j02330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1143000"/>
            <a:ext cx="825500" cy="838200"/>
          </a:xfrm>
          <a:prstGeom prst="rect">
            <a:avLst/>
          </a:prstGeom>
          <a:noFill/>
          <a:extLst>
            <a:ext uri="{909E8E84-426E-40DD-AFC4-6F175D3DCCD1}">
              <a14:hiddenFill xmlns:a14="http://schemas.microsoft.com/office/drawing/2010/main">
                <a:solidFill>
                  <a:srgbClr val="FFFFFF"/>
                </a:solidFill>
              </a14:hiddenFill>
            </a:ext>
          </a:extLst>
        </p:spPr>
      </p:pic>
      <p:sp>
        <p:nvSpPr>
          <p:cNvPr id="225288" name="Text Box 8"/>
          <p:cNvSpPr txBox="1">
            <a:spLocks noChangeArrowheads="1"/>
          </p:cNvSpPr>
          <p:nvPr/>
        </p:nvSpPr>
        <p:spPr bwMode="auto">
          <a:xfrm>
            <a:off x="381000" y="1219200"/>
            <a:ext cx="20574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x-none" sz="1400" dirty="0">
                <a:latin typeface="+mn-lt"/>
              </a:rPr>
              <a:t>Board</a:t>
            </a:r>
          </a:p>
          <a:p>
            <a:pPr algn="l">
              <a:spcBef>
                <a:spcPct val="50000"/>
              </a:spcBef>
            </a:pPr>
            <a:r>
              <a:rPr lang="en-US" altLang="x-none" sz="1400" dirty="0">
                <a:latin typeface="+mn-lt"/>
              </a:rPr>
              <a:t>Administration</a:t>
            </a:r>
          </a:p>
          <a:p>
            <a:pPr algn="l">
              <a:spcBef>
                <a:spcPct val="50000"/>
              </a:spcBef>
            </a:pPr>
            <a:r>
              <a:rPr lang="en-US" altLang="x-none" sz="1400" dirty="0">
                <a:latin typeface="+mn-lt"/>
              </a:rPr>
              <a:t>Bank</a:t>
            </a:r>
          </a:p>
          <a:p>
            <a:pPr algn="l">
              <a:spcBef>
                <a:spcPct val="50000"/>
              </a:spcBef>
            </a:pPr>
            <a:r>
              <a:rPr lang="en-US" altLang="x-none" sz="1400" dirty="0">
                <a:latin typeface="+mn-lt"/>
              </a:rPr>
              <a:t>Attorneys</a:t>
            </a:r>
          </a:p>
          <a:p>
            <a:pPr algn="l">
              <a:spcBef>
                <a:spcPct val="50000"/>
              </a:spcBef>
            </a:pPr>
            <a:r>
              <a:rPr lang="en-US" altLang="x-none" sz="1400" dirty="0">
                <a:latin typeface="+mn-lt"/>
              </a:rPr>
              <a:t>Architects</a:t>
            </a:r>
          </a:p>
          <a:p>
            <a:pPr algn="l">
              <a:spcBef>
                <a:spcPct val="50000"/>
              </a:spcBef>
            </a:pPr>
            <a:r>
              <a:rPr lang="en-US" altLang="x-none" sz="1400" dirty="0">
                <a:latin typeface="+mn-lt"/>
              </a:rPr>
              <a:t>Engineers</a:t>
            </a:r>
          </a:p>
          <a:p>
            <a:pPr algn="l">
              <a:spcBef>
                <a:spcPct val="50000"/>
              </a:spcBef>
            </a:pPr>
            <a:r>
              <a:rPr lang="en-US" altLang="x-none" sz="1400" dirty="0">
                <a:latin typeface="+mn-lt"/>
              </a:rPr>
              <a:t>Project Manager</a:t>
            </a:r>
          </a:p>
          <a:p>
            <a:pPr algn="l">
              <a:spcBef>
                <a:spcPct val="50000"/>
              </a:spcBef>
            </a:pPr>
            <a:r>
              <a:rPr lang="en-US" altLang="x-none" sz="1400" dirty="0">
                <a:latin typeface="+mn-lt"/>
              </a:rPr>
              <a:t>General Contractors</a:t>
            </a:r>
          </a:p>
          <a:p>
            <a:pPr algn="l">
              <a:spcBef>
                <a:spcPct val="50000"/>
              </a:spcBef>
            </a:pPr>
            <a:r>
              <a:rPr lang="en-US" altLang="x-none" sz="1400" dirty="0">
                <a:latin typeface="+mn-lt"/>
              </a:rPr>
              <a:t>Sub-Contractors</a:t>
            </a:r>
          </a:p>
          <a:p>
            <a:pPr algn="l">
              <a:spcBef>
                <a:spcPct val="50000"/>
              </a:spcBef>
            </a:pPr>
            <a:r>
              <a:rPr lang="en-US" altLang="x-none" sz="1400" dirty="0">
                <a:latin typeface="+mn-lt"/>
              </a:rPr>
              <a:t>Accounting</a:t>
            </a:r>
          </a:p>
          <a:p>
            <a:pPr algn="l">
              <a:spcBef>
                <a:spcPct val="50000"/>
              </a:spcBef>
            </a:pPr>
            <a:r>
              <a:rPr lang="en-US" altLang="x-none" sz="1400" dirty="0">
                <a:latin typeface="+mn-lt"/>
              </a:rPr>
              <a:t>Internal Audits</a:t>
            </a:r>
          </a:p>
          <a:p>
            <a:pPr algn="l">
              <a:spcBef>
                <a:spcPct val="50000"/>
              </a:spcBef>
            </a:pPr>
            <a:r>
              <a:rPr lang="en-US" altLang="x-none" sz="1400" dirty="0">
                <a:latin typeface="+mn-lt"/>
              </a:rPr>
              <a:t>Accounts Payable - Owner</a:t>
            </a:r>
          </a:p>
          <a:p>
            <a:pPr algn="l">
              <a:spcBef>
                <a:spcPct val="50000"/>
              </a:spcBef>
            </a:pPr>
            <a:r>
              <a:rPr lang="en-US" altLang="x-none" sz="1400" dirty="0">
                <a:latin typeface="+mn-lt"/>
              </a:rPr>
              <a:t>Accounts Receivable - GC</a:t>
            </a:r>
          </a:p>
          <a:p>
            <a:pPr>
              <a:spcBef>
                <a:spcPct val="50000"/>
              </a:spcBef>
            </a:pPr>
            <a:endParaRPr lang="en-US" altLang="x-none" sz="1400" dirty="0"/>
          </a:p>
        </p:txBody>
      </p:sp>
      <p:pic>
        <p:nvPicPr>
          <p:cNvPr id="225289" name="Picture 9" descr="j01494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752600"/>
            <a:ext cx="1323975" cy="1347788"/>
          </a:xfrm>
          <a:prstGeom prst="rect">
            <a:avLst/>
          </a:prstGeom>
          <a:noFill/>
          <a:extLst>
            <a:ext uri="{909E8E84-426E-40DD-AFC4-6F175D3DCCD1}">
              <a14:hiddenFill xmlns:a14="http://schemas.microsoft.com/office/drawing/2010/main">
                <a:solidFill>
                  <a:srgbClr val="FFFFFF"/>
                </a:solidFill>
              </a14:hiddenFill>
            </a:ext>
          </a:extLst>
        </p:spPr>
      </p:pic>
      <p:pic>
        <p:nvPicPr>
          <p:cNvPr id="225292" name="Picture 12" descr="j028320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447800"/>
            <a:ext cx="9572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225293" name="Picture 13" descr="j019538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4876800"/>
            <a:ext cx="1122363" cy="1146175"/>
          </a:xfrm>
          <a:prstGeom prst="rect">
            <a:avLst/>
          </a:prstGeom>
          <a:noFill/>
          <a:extLst>
            <a:ext uri="{909E8E84-426E-40DD-AFC4-6F175D3DCCD1}">
              <a14:hiddenFill xmlns:a14="http://schemas.microsoft.com/office/drawing/2010/main">
                <a:solidFill>
                  <a:srgbClr val="FFFFFF"/>
                </a:solidFill>
              </a14:hiddenFill>
            </a:ext>
          </a:extLst>
        </p:spPr>
      </p:pic>
      <p:pic>
        <p:nvPicPr>
          <p:cNvPr id="225294" name="Picture 14" descr="j029198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2590800"/>
            <a:ext cx="10160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25297" name="Picture 17" descr="j01995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886200"/>
            <a:ext cx="1446213" cy="1554163"/>
          </a:xfrm>
          <a:prstGeom prst="rect">
            <a:avLst/>
          </a:prstGeom>
          <a:noFill/>
          <a:extLst>
            <a:ext uri="{909E8E84-426E-40DD-AFC4-6F175D3DCCD1}">
              <a14:hiddenFill xmlns:a14="http://schemas.microsoft.com/office/drawing/2010/main">
                <a:solidFill>
                  <a:srgbClr val="FFFFFF"/>
                </a:solidFill>
              </a14:hiddenFill>
            </a:ext>
          </a:extLst>
        </p:spPr>
      </p:pic>
      <p:pic>
        <p:nvPicPr>
          <p:cNvPr id="225299" name="Picture 19" descr="j030125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2743200"/>
            <a:ext cx="1106488" cy="946150"/>
          </a:xfrm>
          <a:prstGeom prst="rect">
            <a:avLst/>
          </a:prstGeom>
          <a:noFill/>
          <a:extLst>
            <a:ext uri="{909E8E84-426E-40DD-AFC4-6F175D3DCCD1}">
              <a14:hiddenFill xmlns:a14="http://schemas.microsoft.com/office/drawing/2010/main">
                <a:solidFill>
                  <a:srgbClr val="FFFFFF"/>
                </a:solidFill>
              </a14:hiddenFill>
            </a:ext>
          </a:extLst>
        </p:spPr>
      </p:pic>
      <p:pic>
        <p:nvPicPr>
          <p:cNvPr id="225300" name="Picture 20" descr="j023468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3200400"/>
            <a:ext cx="12287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25302" name="Picture 22" descr="j02920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00600" y="4419600"/>
            <a:ext cx="1185863" cy="1125538"/>
          </a:xfrm>
          <a:prstGeom prst="rect">
            <a:avLst/>
          </a:prstGeom>
          <a:noFill/>
          <a:extLst>
            <a:ext uri="{909E8E84-426E-40DD-AFC4-6F175D3DCCD1}">
              <a14:hiddenFill xmlns:a14="http://schemas.microsoft.com/office/drawing/2010/main">
                <a:solidFill>
                  <a:srgbClr val="FFFFFF"/>
                </a:solidFill>
              </a14:hiddenFill>
            </a:ext>
          </a:extLst>
        </p:spPr>
      </p:pic>
      <p:pic>
        <p:nvPicPr>
          <p:cNvPr id="225304" name="Picture 24" descr="j019538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4800600"/>
            <a:ext cx="1039813" cy="1062038"/>
          </a:xfrm>
          <a:prstGeom prst="rect">
            <a:avLst/>
          </a:prstGeom>
          <a:noFill/>
          <a:extLst>
            <a:ext uri="{909E8E84-426E-40DD-AFC4-6F175D3DCCD1}">
              <a14:hiddenFill xmlns:a14="http://schemas.microsoft.com/office/drawing/2010/main">
                <a:solidFill>
                  <a:srgbClr val="FFFFFF"/>
                </a:solidFill>
              </a14:hiddenFill>
            </a:ext>
          </a:extLst>
        </p:spPr>
      </p:pic>
      <p:pic>
        <p:nvPicPr>
          <p:cNvPr id="225305" name="Picture 25" descr="j02341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2590800"/>
            <a:ext cx="1533525" cy="1630363"/>
          </a:xfrm>
          <a:prstGeom prst="rect">
            <a:avLst/>
          </a:prstGeom>
          <a:noFill/>
          <a:extLst>
            <a:ext uri="{909E8E84-426E-40DD-AFC4-6F175D3DCCD1}">
              <a14:hiddenFill xmlns:a14="http://schemas.microsoft.com/office/drawing/2010/main">
                <a:solidFill>
                  <a:srgbClr val="FFFFFF"/>
                </a:solidFill>
              </a14:hiddenFill>
            </a:ext>
          </a:extLst>
        </p:spPr>
      </p:pic>
      <p:pic>
        <p:nvPicPr>
          <p:cNvPr id="225306" name="Picture 26" descr="j02220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7600" y="5181600"/>
            <a:ext cx="1176338"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8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 fill="hold"/>
                                        <p:tgtEl>
                                          <p:spTgt spid="225284"/>
                                        </p:tgtEl>
                                        <p:attrNameLst>
                                          <p:attrName>ppt_x</p:attrName>
                                        </p:attrNameLst>
                                      </p:cBhvr>
                                      <p:tavLst>
                                        <p:tav tm="0">
                                          <p:val>
                                            <p:strVal val="#ppt_x"/>
                                          </p:val>
                                        </p:tav>
                                        <p:tav tm="100000">
                                          <p:val>
                                            <p:strVal val="#ppt_x"/>
                                          </p:val>
                                        </p:tav>
                                      </p:tavLst>
                                    </p:anim>
                                    <p:anim calcmode="lin" valueType="num">
                                      <p:cBhvr additive="base">
                                        <p:cTn id="8" dur="500" fill="hold"/>
                                        <p:tgtEl>
                                          <p:spTgt spid="22528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5288"/>
                                        </p:tgtEl>
                                        <p:attrNameLst>
                                          <p:attrName>style.visibility</p:attrName>
                                        </p:attrNameLst>
                                      </p:cBhvr>
                                      <p:to>
                                        <p:strVal val="visible"/>
                                      </p:to>
                                    </p:set>
                                    <p:anim calcmode="lin" valueType="num">
                                      <p:cBhvr additive="base">
                                        <p:cTn id="12" dur="500" fill="hold"/>
                                        <p:tgtEl>
                                          <p:spTgt spid="225288"/>
                                        </p:tgtEl>
                                        <p:attrNameLst>
                                          <p:attrName>ppt_x</p:attrName>
                                        </p:attrNameLst>
                                      </p:cBhvr>
                                      <p:tavLst>
                                        <p:tav tm="0">
                                          <p:val>
                                            <p:strVal val="#ppt_x"/>
                                          </p:val>
                                        </p:tav>
                                        <p:tav tm="100000">
                                          <p:val>
                                            <p:strVal val="#ppt_x"/>
                                          </p:val>
                                        </p:tav>
                                      </p:tavLst>
                                    </p:anim>
                                    <p:anim calcmode="lin" valueType="num">
                                      <p:cBhvr additive="base">
                                        <p:cTn id="13" dur="500" fill="hold"/>
                                        <p:tgtEl>
                                          <p:spTgt spid="22528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5" presetClass="entr" presetSubtype="10" fill="hold" nodeType="afterEffect">
                                  <p:stCondLst>
                                    <p:cond delay="0"/>
                                  </p:stCondLst>
                                  <p:childTnLst>
                                    <p:set>
                                      <p:cBhvr>
                                        <p:cTn id="16" dur="1" fill="hold">
                                          <p:stCondLst>
                                            <p:cond delay="0"/>
                                          </p:stCondLst>
                                        </p:cTn>
                                        <p:tgtEl>
                                          <p:spTgt spid="225287"/>
                                        </p:tgtEl>
                                        <p:attrNameLst>
                                          <p:attrName>style.visibility</p:attrName>
                                        </p:attrNameLst>
                                      </p:cBhvr>
                                      <p:to>
                                        <p:strVal val="visible"/>
                                      </p:to>
                                    </p:set>
                                    <p:animEffect transition="in" filter="checkerboard(across)">
                                      <p:cBhvr>
                                        <p:cTn id="17" dur="500"/>
                                        <p:tgtEl>
                                          <p:spTgt spid="225287"/>
                                        </p:tgtEl>
                                      </p:cBhvr>
                                    </p:animEffect>
                                  </p:childTnLst>
                                </p:cTn>
                              </p:par>
                            </p:childTnLst>
                          </p:cTn>
                        </p:par>
                        <p:par>
                          <p:cTn id="18" fill="hold" nodeType="afterGroup">
                            <p:stCondLst>
                              <p:cond delay="1500"/>
                            </p:stCondLst>
                            <p:childTnLst>
                              <p:par>
                                <p:cTn id="19" presetID="3" presetClass="entr" presetSubtype="10" fill="hold" nodeType="afterEffect">
                                  <p:stCondLst>
                                    <p:cond delay="0"/>
                                  </p:stCondLst>
                                  <p:childTnLst>
                                    <p:set>
                                      <p:cBhvr>
                                        <p:cTn id="20" dur="1" fill="hold">
                                          <p:stCondLst>
                                            <p:cond delay="0"/>
                                          </p:stCondLst>
                                        </p:cTn>
                                        <p:tgtEl>
                                          <p:spTgt spid="225289"/>
                                        </p:tgtEl>
                                        <p:attrNameLst>
                                          <p:attrName>style.visibility</p:attrName>
                                        </p:attrNameLst>
                                      </p:cBhvr>
                                      <p:to>
                                        <p:strVal val="visible"/>
                                      </p:to>
                                    </p:set>
                                    <p:animEffect transition="in" filter="blinds(horizontal)">
                                      <p:cBhvr>
                                        <p:cTn id="21" dur="500"/>
                                        <p:tgtEl>
                                          <p:spTgt spid="225289"/>
                                        </p:tgtEl>
                                      </p:cBhvr>
                                    </p:animEffect>
                                  </p:childTnLst>
                                </p:cTn>
                              </p:par>
                            </p:childTnLst>
                          </p:cTn>
                        </p:par>
                        <p:par>
                          <p:cTn id="22" fill="hold" nodeType="afterGroup">
                            <p:stCondLst>
                              <p:cond delay="2000"/>
                            </p:stCondLst>
                            <p:childTnLst>
                              <p:par>
                                <p:cTn id="23" presetID="4" presetClass="entr" presetSubtype="16" fill="hold" nodeType="afterEffect">
                                  <p:stCondLst>
                                    <p:cond delay="0"/>
                                  </p:stCondLst>
                                  <p:childTnLst>
                                    <p:set>
                                      <p:cBhvr>
                                        <p:cTn id="24" dur="1" fill="hold">
                                          <p:stCondLst>
                                            <p:cond delay="0"/>
                                          </p:stCondLst>
                                        </p:cTn>
                                        <p:tgtEl>
                                          <p:spTgt spid="225292"/>
                                        </p:tgtEl>
                                        <p:attrNameLst>
                                          <p:attrName>style.visibility</p:attrName>
                                        </p:attrNameLst>
                                      </p:cBhvr>
                                      <p:to>
                                        <p:strVal val="visible"/>
                                      </p:to>
                                    </p:set>
                                    <p:animEffect transition="in" filter="box(in)">
                                      <p:cBhvr>
                                        <p:cTn id="25" dur="500"/>
                                        <p:tgtEl>
                                          <p:spTgt spid="225292"/>
                                        </p:tgtEl>
                                      </p:cBhvr>
                                    </p:animEffect>
                                  </p:childTnLst>
                                </p:cTn>
                              </p:par>
                            </p:childTnLst>
                          </p:cTn>
                        </p:par>
                        <p:par>
                          <p:cTn id="26" fill="hold" nodeType="afterGroup">
                            <p:stCondLst>
                              <p:cond delay="2500"/>
                            </p:stCondLst>
                            <p:childTnLst>
                              <p:par>
                                <p:cTn id="27" presetID="4" presetClass="entr" presetSubtype="16" fill="hold" nodeType="afterEffect">
                                  <p:stCondLst>
                                    <p:cond delay="0"/>
                                  </p:stCondLst>
                                  <p:childTnLst>
                                    <p:set>
                                      <p:cBhvr>
                                        <p:cTn id="28" dur="1" fill="hold">
                                          <p:stCondLst>
                                            <p:cond delay="0"/>
                                          </p:stCondLst>
                                        </p:cTn>
                                        <p:tgtEl>
                                          <p:spTgt spid="225286"/>
                                        </p:tgtEl>
                                        <p:attrNameLst>
                                          <p:attrName>style.visibility</p:attrName>
                                        </p:attrNameLst>
                                      </p:cBhvr>
                                      <p:to>
                                        <p:strVal val="visible"/>
                                      </p:to>
                                    </p:set>
                                    <p:animEffect transition="in" filter="box(in)">
                                      <p:cBhvr>
                                        <p:cTn id="29" dur="500"/>
                                        <p:tgtEl>
                                          <p:spTgt spid="225286"/>
                                        </p:tgtEl>
                                      </p:cBhvr>
                                    </p:animEffect>
                                  </p:childTnLst>
                                </p:cTn>
                              </p:par>
                            </p:childTnLst>
                          </p:cTn>
                        </p:par>
                        <p:par>
                          <p:cTn id="30" fill="hold" nodeType="afterGroup">
                            <p:stCondLst>
                              <p:cond delay="3000"/>
                            </p:stCondLst>
                            <p:childTnLst>
                              <p:par>
                                <p:cTn id="31" presetID="2" presetClass="entr" presetSubtype="4" fill="hold" nodeType="afterEffect">
                                  <p:stCondLst>
                                    <p:cond delay="0"/>
                                  </p:stCondLst>
                                  <p:childTnLst>
                                    <p:set>
                                      <p:cBhvr>
                                        <p:cTn id="32" dur="1" fill="hold">
                                          <p:stCondLst>
                                            <p:cond delay="0"/>
                                          </p:stCondLst>
                                        </p:cTn>
                                        <p:tgtEl>
                                          <p:spTgt spid="225305"/>
                                        </p:tgtEl>
                                        <p:attrNameLst>
                                          <p:attrName>style.visibility</p:attrName>
                                        </p:attrNameLst>
                                      </p:cBhvr>
                                      <p:to>
                                        <p:strVal val="visible"/>
                                      </p:to>
                                    </p:set>
                                    <p:anim calcmode="lin" valueType="num">
                                      <p:cBhvr additive="base">
                                        <p:cTn id="33" dur="500" fill="hold"/>
                                        <p:tgtEl>
                                          <p:spTgt spid="225305"/>
                                        </p:tgtEl>
                                        <p:attrNameLst>
                                          <p:attrName>ppt_x</p:attrName>
                                        </p:attrNameLst>
                                      </p:cBhvr>
                                      <p:tavLst>
                                        <p:tav tm="0">
                                          <p:val>
                                            <p:strVal val="#ppt_x"/>
                                          </p:val>
                                        </p:tav>
                                        <p:tav tm="100000">
                                          <p:val>
                                            <p:strVal val="#ppt_x"/>
                                          </p:val>
                                        </p:tav>
                                      </p:tavLst>
                                    </p:anim>
                                    <p:anim calcmode="lin" valueType="num">
                                      <p:cBhvr additive="base">
                                        <p:cTn id="34" dur="500" fill="hold"/>
                                        <p:tgtEl>
                                          <p:spTgt spid="225305"/>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500"/>
                            </p:stCondLst>
                            <p:childTnLst>
                              <p:par>
                                <p:cTn id="36" presetID="8" presetClass="entr" presetSubtype="16" fill="hold" nodeType="afterEffect">
                                  <p:stCondLst>
                                    <p:cond delay="0"/>
                                  </p:stCondLst>
                                  <p:childTnLst>
                                    <p:set>
                                      <p:cBhvr>
                                        <p:cTn id="37" dur="1" fill="hold">
                                          <p:stCondLst>
                                            <p:cond delay="0"/>
                                          </p:stCondLst>
                                        </p:cTn>
                                        <p:tgtEl>
                                          <p:spTgt spid="225294"/>
                                        </p:tgtEl>
                                        <p:attrNameLst>
                                          <p:attrName>style.visibility</p:attrName>
                                        </p:attrNameLst>
                                      </p:cBhvr>
                                      <p:to>
                                        <p:strVal val="visible"/>
                                      </p:to>
                                    </p:set>
                                    <p:animEffect transition="in" filter="diamond(in)">
                                      <p:cBhvr>
                                        <p:cTn id="38" dur="2000"/>
                                        <p:tgtEl>
                                          <p:spTgt spid="225294"/>
                                        </p:tgtEl>
                                      </p:cBhvr>
                                    </p:animEffect>
                                  </p:childTnLst>
                                </p:cTn>
                              </p:par>
                            </p:childTnLst>
                          </p:cTn>
                        </p:par>
                        <p:par>
                          <p:cTn id="39" fill="hold" nodeType="afterGroup">
                            <p:stCondLst>
                              <p:cond delay="5500"/>
                            </p:stCondLst>
                            <p:childTnLst>
                              <p:par>
                                <p:cTn id="40" presetID="8" presetClass="entr" presetSubtype="16" fill="hold" nodeType="afterEffect">
                                  <p:stCondLst>
                                    <p:cond delay="0"/>
                                  </p:stCondLst>
                                  <p:childTnLst>
                                    <p:set>
                                      <p:cBhvr>
                                        <p:cTn id="41" dur="1" fill="hold">
                                          <p:stCondLst>
                                            <p:cond delay="0"/>
                                          </p:stCondLst>
                                        </p:cTn>
                                        <p:tgtEl>
                                          <p:spTgt spid="225299"/>
                                        </p:tgtEl>
                                        <p:attrNameLst>
                                          <p:attrName>style.visibility</p:attrName>
                                        </p:attrNameLst>
                                      </p:cBhvr>
                                      <p:to>
                                        <p:strVal val="visible"/>
                                      </p:to>
                                    </p:set>
                                    <p:animEffect transition="in" filter="diamond(in)">
                                      <p:cBhvr>
                                        <p:cTn id="42" dur="2000"/>
                                        <p:tgtEl>
                                          <p:spTgt spid="225299"/>
                                        </p:tgtEl>
                                      </p:cBhvr>
                                    </p:animEffect>
                                  </p:childTnLst>
                                </p:cTn>
                              </p:par>
                            </p:childTnLst>
                          </p:cTn>
                        </p:par>
                        <p:par>
                          <p:cTn id="43" fill="hold" nodeType="afterGroup">
                            <p:stCondLst>
                              <p:cond delay="7500"/>
                            </p:stCondLst>
                            <p:childTnLst>
                              <p:par>
                                <p:cTn id="44" presetID="3" presetClass="entr" presetSubtype="10" fill="hold" nodeType="afterEffect">
                                  <p:stCondLst>
                                    <p:cond delay="0"/>
                                  </p:stCondLst>
                                  <p:childTnLst>
                                    <p:set>
                                      <p:cBhvr>
                                        <p:cTn id="45" dur="1" fill="hold">
                                          <p:stCondLst>
                                            <p:cond delay="0"/>
                                          </p:stCondLst>
                                        </p:cTn>
                                        <p:tgtEl>
                                          <p:spTgt spid="225300"/>
                                        </p:tgtEl>
                                        <p:attrNameLst>
                                          <p:attrName>style.visibility</p:attrName>
                                        </p:attrNameLst>
                                      </p:cBhvr>
                                      <p:to>
                                        <p:strVal val="visible"/>
                                      </p:to>
                                    </p:set>
                                    <p:animEffect transition="in" filter="blinds(horizontal)">
                                      <p:cBhvr>
                                        <p:cTn id="46" dur="500"/>
                                        <p:tgtEl>
                                          <p:spTgt spid="225300"/>
                                        </p:tgtEl>
                                      </p:cBhvr>
                                    </p:animEffect>
                                  </p:childTnLst>
                                </p:cTn>
                              </p:par>
                            </p:childTnLst>
                          </p:cTn>
                        </p:par>
                        <p:par>
                          <p:cTn id="47" fill="hold" nodeType="afterGroup">
                            <p:stCondLst>
                              <p:cond delay="8000"/>
                            </p:stCondLst>
                            <p:childTnLst>
                              <p:par>
                                <p:cTn id="48" presetID="5" presetClass="entr" presetSubtype="10" fill="hold" nodeType="afterEffect">
                                  <p:stCondLst>
                                    <p:cond delay="0"/>
                                  </p:stCondLst>
                                  <p:childTnLst>
                                    <p:set>
                                      <p:cBhvr>
                                        <p:cTn id="49" dur="1" fill="hold">
                                          <p:stCondLst>
                                            <p:cond delay="0"/>
                                          </p:stCondLst>
                                        </p:cTn>
                                        <p:tgtEl>
                                          <p:spTgt spid="225297"/>
                                        </p:tgtEl>
                                        <p:attrNameLst>
                                          <p:attrName>style.visibility</p:attrName>
                                        </p:attrNameLst>
                                      </p:cBhvr>
                                      <p:to>
                                        <p:strVal val="visible"/>
                                      </p:to>
                                    </p:set>
                                    <p:animEffect transition="in" filter="checkerboard(across)">
                                      <p:cBhvr>
                                        <p:cTn id="50" dur="500"/>
                                        <p:tgtEl>
                                          <p:spTgt spid="225297"/>
                                        </p:tgtEl>
                                      </p:cBhvr>
                                    </p:animEffect>
                                  </p:childTnLst>
                                </p:cTn>
                              </p:par>
                            </p:childTnLst>
                          </p:cTn>
                        </p:par>
                        <p:par>
                          <p:cTn id="51" fill="hold" nodeType="afterGroup">
                            <p:stCondLst>
                              <p:cond delay="8500"/>
                            </p:stCondLst>
                            <p:childTnLst>
                              <p:par>
                                <p:cTn id="52" presetID="2" presetClass="entr" presetSubtype="4" fill="hold" nodeType="afterEffect">
                                  <p:stCondLst>
                                    <p:cond delay="0"/>
                                  </p:stCondLst>
                                  <p:childTnLst>
                                    <p:set>
                                      <p:cBhvr>
                                        <p:cTn id="53" dur="1" fill="hold">
                                          <p:stCondLst>
                                            <p:cond delay="0"/>
                                          </p:stCondLst>
                                        </p:cTn>
                                        <p:tgtEl>
                                          <p:spTgt spid="225306"/>
                                        </p:tgtEl>
                                        <p:attrNameLst>
                                          <p:attrName>style.visibility</p:attrName>
                                        </p:attrNameLst>
                                      </p:cBhvr>
                                      <p:to>
                                        <p:strVal val="visible"/>
                                      </p:to>
                                    </p:set>
                                    <p:anim calcmode="lin" valueType="num">
                                      <p:cBhvr additive="base">
                                        <p:cTn id="54" dur="500" fill="hold"/>
                                        <p:tgtEl>
                                          <p:spTgt spid="225306"/>
                                        </p:tgtEl>
                                        <p:attrNameLst>
                                          <p:attrName>ppt_x</p:attrName>
                                        </p:attrNameLst>
                                      </p:cBhvr>
                                      <p:tavLst>
                                        <p:tav tm="0">
                                          <p:val>
                                            <p:strVal val="#ppt_x"/>
                                          </p:val>
                                        </p:tav>
                                        <p:tav tm="100000">
                                          <p:val>
                                            <p:strVal val="#ppt_x"/>
                                          </p:val>
                                        </p:tav>
                                      </p:tavLst>
                                    </p:anim>
                                    <p:anim calcmode="lin" valueType="num">
                                      <p:cBhvr additive="base">
                                        <p:cTn id="55" dur="500" fill="hold"/>
                                        <p:tgtEl>
                                          <p:spTgt spid="225306"/>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9000"/>
                            </p:stCondLst>
                            <p:childTnLst>
                              <p:par>
                                <p:cTn id="57" presetID="2" presetClass="entr" presetSubtype="4" fill="hold" nodeType="afterEffect">
                                  <p:stCondLst>
                                    <p:cond delay="0"/>
                                  </p:stCondLst>
                                  <p:childTnLst>
                                    <p:set>
                                      <p:cBhvr>
                                        <p:cTn id="58" dur="1" fill="hold">
                                          <p:stCondLst>
                                            <p:cond delay="0"/>
                                          </p:stCondLst>
                                        </p:cTn>
                                        <p:tgtEl>
                                          <p:spTgt spid="225304"/>
                                        </p:tgtEl>
                                        <p:attrNameLst>
                                          <p:attrName>style.visibility</p:attrName>
                                        </p:attrNameLst>
                                      </p:cBhvr>
                                      <p:to>
                                        <p:strVal val="visible"/>
                                      </p:to>
                                    </p:set>
                                    <p:anim calcmode="lin" valueType="num">
                                      <p:cBhvr additive="base">
                                        <p:cTn id="59" dur="500" fill="hold"/>
                                        <p:tgtEl>
                                          <p:spTgt spid="225304"/>
                                        </p:tgtEl>
                                        <p:attrNameLst>
                                          <p:attrName>ppt_x</p:attrName>
                                        </p:attrNameLst>
                                      </p:cBhvr>
                                      <p:tavLst>
                                        <p:tav tm="0">
                                          <p:val>
                                            <p:strVal val="#ppt_x"/>
                                          </p:val>
                                        </p:tav>
                                        <p:tav tm="100000">
                                          <p:val>
                                            <p:strVal val="#ppt_x"/>
                                          </p:val>
                                        </p:tav>
                                      </p:tavLst>
                                    </p:anim>
                                    <p:anim calcmode="lin" valueType="num">
                                      <p:cBhvr additive="base">
                                        <p:cTn id="60" dur="500" fill="hold"/>
                                        <p:tgtEl>
                                          <p:spTgt spid="225304"/>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9500"/>
                            </p:stCondLst>
                            <p:childTnLst>
                              <p:par>
                                <p:cTn id="62" presetID="2" presetClass="entr" presetSubtype="4" fill="hold" nodeType="afterEffect">
                                  <p:stCondLst>
                                    <p:cond delay="0"/>
                                  </p:stCondLst>
                                  <p:childTnLst>
                                    <p:set>
                                      <p:cBhvr>
                                        <p:cTn id="63" dur="1" fill="hold">
                                          <p:stCondLst>
                                            <p:cond delay="0"/>
                                          </p:stCondLst>
                                        </p:cTn>
                                        <p:tgtEl>
                                          <p:spTgt spid="225293"/>
                                        </p:tgtEl>
                                        <p:attrNameLst>
                                          <p:attrName>style.visibility</p:attrName>
                                        </p:attrNameLst>
                                      </p:cBhvr>
                                      <p:to>
                                        <p:strVal val="visible"/>
                                      </p:to>
                                    </p:set>
                                    <p:anim calcmode="lin" valueType="num">
                                      <p:cBhvr additive="base">
                                        <p:cTn id="64" dur="500" fill="hold"/>
                                        <p:tgtEl>
                                          <p:spTgt spid="225293"/>
                                        </p:tgtEl>
                                        <p:attrNameLst>
                                          <p:attrName>ppt_x</p:attrName>
                                        </p:attrNameLst>
                                      </p:cBhvr>
                                      <p:tavLst>
                                        <p:tav tm="0">
                                          <p:val>
                                            <p:strVal val="#ppt_x"/>
                                          </p:val>
                                        </p:tav>
                                        <p:tav tm="100000">
                                          <p:val>
                                            <p:strVal val="#ppt_x"/>
                                          </p:val>
                                        </p:tav>
                                      </p:tavLst>
                                    </p:anim>
                                    <p:anim calcmode="lin" valueType="num">
                                      <p:cBhvr additive="base">
                                        <p:cTn id="65" dur="500" fill="hold"/>
                                        <p:tgtEl>
                                          <p:spTgt spid="225293"/>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10000"/>
                            </p:stCondLst>
                            <p:childTnLst>
                              <p:par>
                                <p:cTn id="67" presetID="8" presetClass="emph" presetSubtype="0" fill="hold" nodeType="afterEffect">
                                  <p:stCondLst>
                                    <p:cond delay="0"/>
                                  </p:stCondLst>
                                  <p:childTnLst>
                                    <p:animRot by="21600000">
                                      <p:cBhvr>
                                        <p:cTn id="68" dur="2000" fill="hold"/>
                                        <p:tgtEl>
                                          <p:spTgt spid="225293"/>
                                        </p:tgtEl>
                                        <p:attrNameLst>
                                          <p:attrName>r</p:attrName>
                                        </p:attrNameLst>
                                      </p:cBhvr>
                                    </p:animRot>
                                  </p:childTnLst>
                                </p:cTn>
                              </p:par>
                            </p:childTnLst>
                          </p:cTn>
                        </p:par>
                        <p:par>
                          <p:cTn id="69" fill="hold" nodeType="afterGroup">
                            <p:stCondLst>
                              <p:cond delay="12000"/>
                            </p:stCondLst>
                            <p:childTnLst>
                              <p:par>
                                <p:cTn id="70" presetID="4" presetClass="entr" presetSubtype="16" fill="hold" nodeType="afterEffect">
                                  <p:stCondLst>
                                    <p:cond delay="0"/>
                                  </p:stCondLst>
                                  <p:childTnLst>
                                    <p:set>
                                      <p:cBhvr>
                                        <p:cTn id="71" dur="1" fill="hold">
                                          <p:stCondLst>
                                            <p:cond delay="0"/>
                                          </p:stCondLst>
                                        </p:cTn>
                                        <p:tgtEl>
                                          <p:spTgt spid="225302"/>
                                        </p:tgtEl>
                                        <p:attrNameLst>
                                          <p:attrName>style.visibility</p:attrName>
                                        </p:attrNameLst>
                                      </p:cBhvr>
                                      <p:to>
                                        <p:strVal val="visible"/>
                                      </p:to>
                                    </p:set>
                                    <p:animEffect transition="in" filter="box(in)">
                                      <p:cBhvr>
                                        <p:cTn id="72" dur="500"/>
                                        <p:tgtEl>
                                          <p:spTgt spid="22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19</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Properly monitoring project costs is paramount to the Owner, as their responsibility is for the actual costs incurred, meaning underruns in project cost to the GMP should accrue to the Owner’s benefit</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Effective monitoring prevents the possible utilization of hidden profit centers by the CM/Contractor </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Effective monitoring allows the specific cost directives of the Contract reached by Owner, CM/Contractor, and Legal to be followed</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2400" b="1" dirty="0"/>
              <a:t>Guaranteed Maximum Price Contracts </a:t>
            </a:r>
            <a:br>
              <a:rPr lang="en-US" sz="2400" b="1" dirty="0"/>
            </a:br>
            <a:r>
              <a:rPr lang="en-US" sz="2400" b="1" dirty="0"/>
              <a:t>Monitoring Project Costs after Contract Execution</a:t>
            </a:r>
          </a:p>
        </p:txBody>
      </p:sp>
    </p:spTree>
    <p:extLst>
      <p:ext uri="{BB962C8B-B14F-4D97-AF65-F5344CB8AC3E}">
        <p14:creationId xmlns:p14="http://schemas.microsoft.com/office/powerpoint/2010/main" val="53625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34636"/>
            <a:ext cx="9144000" cy="6858000"/>
          </a:xfrm>
          <a:prstGeom prst="rect">
            <a:avLst/>
          </a:prstGeom>
        </p:spPr>
      </p:pic>
      <p:sp>
        <p:nvSpPr>
          <p:cNvPr id="16" name="Text Box 10">
            <a:extLst>
              <a:ext uri="{FF2B5EF4-FFF2-40B4-BE49-F238E27FC236}">
                <a16:creationId xmlns:a16="http://schemas.microsoft.com/office/drawing/2014/main" id="{1493B8A9-8C3A-48F1-898B-6B92E295AD7B}"/>
              </a:ext>
            </a:extLst>
          </p:cNvPr>
          <p:cNvSpPr txBox="1">
            <a:spLocks noChangeArrowheads="1"/>
          </p:cNvSpPr>
          <p:nvPr/>
        </p:nvSpPr>
        <p:spPr bwMode="auto">
          <a:xfrm>
            <a:off x="3433684" y="4005815"/>
            <a:ext cx="1854097" cy="566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15270" tIns="15270" rIns="15270" bIns="15270" numCol="1" anchor="t" anchorCtr="0" compatLnSpc="1">
            <a:prstTxWarp prst="textNoShape">
              <a:avLst/>
            </a:prstTxWarp>
          </a:bodyPr>
          <a:lstStyle/>
          <a:p>
            <a:pPr defTabSz="385753">
              <a:defRPr/>
            </a:pPr>
            <a:r>
              <a:rPr lang="en-US" sz="1000" dirty="0">
                <a:latin typeface="Times New Roman" panose="02020603050405020304" pitchFamily="18" charset="0"/>
                <a:cs typeface="Times New Roman" panose="02020603050405020304" pitchFamily="18" charset="0"/>
              </a:rPr>
              <a:t>ACUA Virtual Learning Director</a:t>
            </a:r>
          </a:p>
          <a:p>
            <a:pPr defTabSz="385753">
              <a:defRPr/>
            </a:pPr>
            <a:r>
              <a:rPr lang="en-US" sz="1000" i="1" dirty="0">
                <a:latin typeface="Times New Roman" panose="02020603050405020304" pitchFamily="18" charset="0"/>
                <a:cs typeface="Times New Roman" panose="02020603050405020304" pitchFamily="18" charset="0"/>
              </a:rPr>
              <a:t>Lisa Gendusa, CIA, CFE</a:t>
            </a:r>
          </a:p>
          <a:p>
            <a:pPr defTabSz="385753">
              <a:defRPr/>
            </a:pPr>
            <a:r>
              <a:rPr lang="en-US" sz="1000" i="1" dirty="0">
                <a:latin typeface="Times New Roman" panose="02020603050405020304" pitchFamily="18" charset="0"/>
                <a:cs typeface="Times New Roman" panose="02020603050405020304" pitchFamily="18" charset="0"/>
              </a:rPr>
              <a:t>Internal Auditor</a:t>
            </a:r>
          </a:p>
          <a:p>
            <a:pPr defTabSz="385753">
              <a:defRPr/>
            </a:pPr>
            <a:r>
              <a:rPr lang="en-US" sz="1000" i="1" dirty="0">
                <a:latin typeface="Times New Roman" panose="02020603050405020304" pitchFamily="18" charset="0"/>
                <a:cs typeface="Times New Roman" panose="02020603050405020304" pitchFamily="18" charset="0"/>
              </a:rPr>
              <a:t>Texas State University System  </a:t>
            </a:r>
          </a:p>
        </p:txBody>
      </p:sp>
      <p:sp>
        <p:nvSpPr>
          <p:cNvPr id="18" name="TextBox 17"/>
          <p:cNvSpPr txBox="1"/>
          <p:nvPr/>
        </p:nvSpPr>
        <p:spPr>
          <a:xfrm>
            <a:off x="1143000" y="2983397"/>
            <a:ext cx="1721361" cy="646331"/>
          </a:xfrm>
          <a:prstGeom prst="rect">
            <a:avLst/>
          </a:prstGeom>
          <a:noFill/>
        </p:spPr>
        <p:txBody>
          <a:bodyPr wrap="square" rtlCol="0">
            <a:spAutoFit/>
          </a:bodyPr>
          <a:lstStyle/>
          <a:p>
            <a:pPr marL="160731" indent="-102867">
              <a:buFont typeface="Wingdings" panose="05000000000000000000" pitchFamily="2" charset="2"/>
              <a:buChar char="§"/>
            </a:pPr>
            <a:r>
              <a:rPr lang="en-US" sz="1200" dirty="0">
                <a:latin typeface="Arial" panose="020B0604020202020204" pitchFamily="34" charset="0"/>
                <a:cs typeface="Arial" panose="020B0604020202020204" pitchFamily="34" charset="0"/>
              </a:rPr>
              <a:t>Don’t forget to connect with us on social media!</a:t>
            </a:r>
          </a:p>
        </p:txBody>
      </p:sp>
      <p:pic>
        <p:nvPicPr>
          <p:cNvPr id="4" name="Picture 3"/>
          <p:cNvPicPr>
            <a:picLocks noChangeAspect="1"/>
          </p:cNvPicPr>
          <p:nvPr/>
        </p:nvPicPr>
        <p:blipFill>
          <a:blip r:embed="rId4"/>
          <a:stretch>
            <a:fillRect/>
          </a:stretch>
        </p:blipFill>
        <p:spPr>
          <a:xfrm>
            <a:off x="1287870" y="3937401"/>
            <a:ext cx="1524827" cy="744262"/>
          </a:xfrm>
          <a:prstGeom prst="rect">
            <a:avLst/>
          </a:prstGeom>
        </p:spPr>
      </p:pic>
      <p:pic>
        <p:nvPicPr>
          <p:cNvPr id="17" name="Picture 16">
            <a:extLst>
              <a:ext uri="{FF2B5EF4-FFF2-40B4-BE49-F238E27FC236}">
                <a16:creationId xmlns:a16="http://schemas.microsoft.com/office/drawing/2014/main" id="{225061B0-907B-48A0-BEFA-274108796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870" y="1981201"/>
            <a:ext cx="1568959" cy="782065"/>
          </a:xfrm>
          <a:prstGeom prst="rect">
            <a:avLst/>
          </a:prstGeom>
        </p:spPr>
      </p:pic>
      <p:sp>
        <p:nvSpPr>
          <p:cNvPr id="11" name="Text Box 10">
            <a:extLst>
              <a:ext uri="{FF2B5EF4-FFF2-40B4-BE49-F238E27FC236}">
                <a16:creationId xmlns:a16="http://schemas.microsoft.com/office/drawing/2014/main" id="{CDD6F6BC-EB7B-46A7-9F34-2C285C440280}"/>
              </a:ext>
            </a:extLst>
          </p:cNvPr>
          <p:cNvSpPr txBox="1">
            <a:spLocks noChangeArrowheads="1"/>
          </p:cNvSpPr>
          <p:nvPr/>
        </p:nvSpPr>
        <p:spPr bwMode="auto">
          <a:xfrm>
            <a:off x="5506695" y="4005815"/>
            <a:ext cx="2293531" cy="566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15270" tIns="15270" rIns="15270" bIns="15270" numCol="1" anchor="t" anchorCtr="0" compatLnSpc="1">
            <a:prstTxWarp prst="textNoShape">
              <a:avLst/>
            </a:prstTxWarp>
          </a:bodyPr>
          <a:lstStyle/>
          <a:p>
            <a:pPr defTabSz="385753">
              <a:defRPr/>
            </a:pPr>
            <a:r>
              <a:rPr lang="en-US" sz="1000" dirty="0">
                <a:latin typeface="Times New Roman" panose="02020603050405020304" pitchFamily="18" charset="0"/>
                <a:cs typeface="Times New Roman" panose="02020603050405020304" pitchFamily="18" charset="0"/>
              </a:rPr>
              <a:t>ACUA Virtual Learning Volunteer</a:t>
            </a:r>
          </a:p>
          <a:p>
            <a:pPr defTabSz="385753">
              <a:defRPr/>
            </a:pPr>
            <a:r>
              <a:rPr lang="en-US" sz="1000" i="1" dirty="0">
                <a:latin typeface="Times New Roman" panose="02020603050405020304" pitchFamily="18" charset="0"/>
                <a:cs typeface="Times New Roman" panose="02020603050405020304" pitchFamily="18" charset="0"/>
              </a:rPr>
              <a:t>Jonathan G. Stadig, Senior Auditor</a:t>
            </a:r>
          </a:p>
          <a:p>
            <a:pPr defTabSz="385753">
              <a:defRPr/>
            </a:pPr>
            <a:r>
              <a:rPr lang="en-US" sz="1000" i="1" dirty="0">
                <a:latin typeface="Times New Roman" panose="02020603050405020304" pitchFamily="18" charset="0"/>
                <a:cs typeface="Times New Roman" panose="02020603050405020304" pitchFamily="18" charset="0"/>
              </a:rPr>
              <a:t>University of </a:t>
            </a:r>
            <a:r>
              <a:rPr lang="en-US" sz="1000" i="1" dirty="0" err="1">
                <a:latin typeface="Times New Roman" panose="02020603050405020304" pitchFamily="18" charset="0"/>
                <a:cs typeface="Times New Roman" panose="02020603050405020304" pitchFamily="18" charset="0"/>
              </a:rPr>
              <a:t>Massachesetts</a:t>
            </a:r>
            <a:endParaRPr lang="en-US" sz="1000" i="1" dirty="0">
              <a:latin typeface="Times New Roman" panose="02020603050405020304" pitchFamily="18" charset="0"/>
              <a:cs typeface="Times New Roman" panose="02020603050405020304" pitchFamily="18" charset="0"/>
            </a:endParaRPr>
          </a:p>
        </p:txBody>
      </p:sp>
      <p:pic>
        <p:nvPicPr>
          <p:cNvPr id="9" name="Picture 8" descr="A person with a beard&#10;&#10;Description automatically generated with low confidence">
            <a:extLst>
              <a:ext uri="{FF2B5EF4-FFF2-40B4-BE49-F238E27FC236}">
                <a16:creationId xmlns:a16="http://schemas.microsoft.com/office/drawing/2014/main" id="{95046A8F-5291-44DD-A0DF-B964700ECADE}"/>
              </a:ext>
            </a:extLst>
          </p:cNvPr>
          <p:cNvPicPr>
            <a:picLocks noChangeAspect="1"/>
          </p:cNvPicPr>
          <p:nvPr/>
        </p:nvPicPr>
        <p:blipFill rotWithShape="1">
          <a:blip r:embed="rId6"/>
          <a:srcRect l="11359"/>
          <a:stretch/>
        </p:blipFill>
        <p:spPr>
          <a:xfrm rot="5400000">
            <a:off x="3522309" y="2307815"/>
            <a:ext cx="1871177" cy="1524827"/>
          </a:xfrm>
          <a:prstGeom prst="rect">
            <a:avLst/>
          </a:prstGeom>
        </p:spPr>
      </p:pic>
      <p:pic>
        <p:nvPicPr>
          <p:cNvPr id="6" name="Picture 5" descr="A picture containing person, person, glasses, wearing&#10;&#10;Description automatically generated">
            <a:extLst>
              <a:ext uri="{FF2B5EF4-FFF2-40B4-BE49-F238E27FC236}">
                <a16:creationId xmlns:a16="http://schemas.microsoft.com/office/drawing/2014/main" id="{D9632F04-58AD-4FF9-9E9F-648D7E32B8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9550" y="2162349"/>
            <a:ext cx="1453651" cy="1846410"/>
          </a:xfrm>
          <a:prstGeom prst="rect">
            <a:avLst/>
          </a:prstGeom>
        </p:spPr>
      </p:pic>
    </p:spTree>
    <p:extLst>
      <p:ext uri="{BB962C8B-B14F-4D97-AF65-F5344CB8AC3E}">
        <p14:creationId xmlns:p14="http://schemas.microsoft.com/office/powerpoint/2010/main" val="157780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20</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R="0" lvl="0" algn="l" defTabSz="457200" rtl="0" eaLnBrk="1" fontAlgn="auto" latinLnBrk="0" hangingPunct="1">
              <a:lnSpc>
                <a:spcPct val="100000"/>
              </a:lnSpc>
              <a:spcBef>
                <a:spcPts val="600"/>
              </a:spcBef>
              <a:spcAft>
                <a:spcPts val="600"/>
              </a:spcAft>
              <a:buClrTx/>
              <a:buSzTx/>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Pre-Construction Contract Reviews eliminate ambiguities in Contract language, and the risks associated, and evaluate any rates the CM/Contractor is planning on employing for both reasonableness and the reimbursable nature of all components comprising these rates. This collaborative approach ensures all parties are on the same page as the project moves forward.  Consideration should also be given to the cost of management and the benefits achieved. Rates evaluated under a pre-construction contract review include, but are not limited to:</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Billable Rates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Labor Burden</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Overtime Labor Burden				</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Rates for CM/Contractor Insurance</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Rates for Information Technology Charges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Rates for CM/Contractor-Owned Equipment</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Change Order Markups </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Pre-Construction Contract Reviews</a:t>
            </a:r>
          </a:p>
        </p:txBody>
      </p:sp>
      <p:pic>
        <p:nvPicPr>
          <p:cNvPr id="6" name="Picture 1">
            <a:extLst>
              <a:ext uri="{FF2B5EF4-FFF2-40B4-BE49-F238E27FC236}">
                <a16:creationId xmlns:a16="http://schemas.microsoft.com/office/drawing/2014/main" id="{8671DA19-70E2-47D1-B6F4-2D07013A8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20434" y="4191000"/>
            <a:ext cx="2370666"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48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fld id="{BC1CFB61-4092-4B38-8796-C64264A3F75E}" type="slidenum">
              <a:rPr lang="en-US" altLang="en-US" sz="1400" b="0">
                <a:solidFill>
                  <a:srgbClr val="000000"/>
                </a:solidFill>
              </a:rPr>
              <a:pPr algn="ctr">
                <a:spcBef>
                  <a:spcPct val="0"/>
                </a:spcBef>
                <a:buFontTx/>
                <a:buNone/>
              </a:pPr>
              <a:t>21</a:t>
            </a:fld>
            <a:endParaRPr lang="en-US" altLang="en-US" sz="1400" b="0" dirty="0">
              <a:solidFill>
                <a:srgbClr val="000000"/>
              </a:solidFill>
            </a:endParaRPr>
          </a:p>
        </p:txBody>
      </p:sp>
      <p:sp>
        <p:nvSpPr>
          <p:cNvPr id="20484" name="Rectangle 3"/>
          <p:cNvSpPr>
            <a:spLocks noGrp="1" noChangeArrowheads="1"/>
          </p:cNvSpPr>
          <p:nvPr>
            <p:ph type="title" idx="4294967295"/>
          </p:nvPr>
        </p:nvSpPr>
        <p:spPr>
          <a:xfrm>
            <a:off x="731838" y="182563"/>
            <a:ext cx="7769225" cy="639762"/>
          </a:xfrm>
        </p:spPr>
        <p:txBody>
          <a:bodyPr/>
          <a:lstStyle/>
          <a:p>
            <a:pPr eaLnBrk="1" hangingPunct="1"/>
            <a:r>
              <a:rPr lang="en-US" altLang="en-US" sz="3200" b="1" dirty="0"/>
              <a:t>Areas of Leakage</a:t>
            </a:r>
          </a:p>
        </p:txBody>
      </p:sp>
      <p:pic>
        <p:nvPicPr>
          <p:cNvPr id="20485" name="Picture 9" descr="fort-hill-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555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056186" y="4221762"/>
            <a:ext cx="2855982" cy="187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295400" y="4221762"/>
            <a:ext cx="2509309" cy="187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95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1400" b="0" dirty="0">
              <a:latin typeface="Arial" panose="020B0604020202020204" pitchFamily="34" charset="0"/>
            </a:endParaRPr>
          </a:p>
        </p:txBody>
      </p:sp>
      <p:pic>
        <p:nvPicPr>
          <p:cNvPr id="327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691" y="1295400"/>
            <a:ext cx="7535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96470A15-1470-4D12-82FF-E7303048AE91}"/>
              </a:ext>
            </a:extLst>
          </p:cNvPr>
          <p:cNvSpPr txBox="1">
            <a:spLocks noChangeArrowheads="1"/>
          </p:cNvSpPr>
          <p:nvPr/>
        </p:nvSpPr>
        <p:spPr bwMode="auto">
          <a:xfrm>
            <a:off x="990600" y="175418"/>
            <a:ext cx="7378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fontAlgn="auto">
              <a:spcAft>
                <a:spcPts val="0"/>
              </a:spcAft>
              <a:defRPr/>
            </a:pPr>
            <a:r>
              <a:rPr lang="en-US" sz="3200" dirty="0">
                <a:ea typeface="MS PGothic" charset="0"/>
              </a:rPr>
              <a:t>Owner Risk Area:  Billable Rates</a:t>
            </a:r>
            <a:endParaRPr lang="en-US" sz="3200" dirty="0">
              <a:highlight>
                <a:srgbClr val="00FF00"/>
              </a:highlight>
              <a:ea typeface="MS PGothic"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23</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Labor Burden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676400"/>
            <a:ext cx="78009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79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24</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Labor Burden</a:t>
            </a:r>
          </a:p>
        </p:txBody>
      </p:sp>
      <p:pic>
        <p:nvPicPr>
          <p:cNvPr id="7" name="Picture 3">
            <a:extLst>
              <a:ext uri="{FF2B5EF4-FFF2-40B4-BE49-F238E27FC236}">
                <a16:creationId xmlns:a16="http://schemas.microsoft.com/office/drawing/2014/main" id="{ECECF9B2-878A-4A6C-BA9B-D2C5BAEE6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05" y="1676400"/>
            <a:ext cx="719458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93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25</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br>
              <a:rPr lang="en-US" sz="3600" b="1" dirty="0">
                <a:ea typeface="MS PGothic" charset="0"/>
                <a:cs typeface="+mj-cs"/>
              </a:rPr>
            </a:br>
            <a:r>
              <a:rPr lang="en-US" sz="3600" b="1" dirty="0">
                <a:ea typeface="MS PGothic" charset="0"/>
              </a:rPr>
              <a:t>CM/Contractor Insurance</a:t>
            </a:r>
            <a:endParaRPr lang="en-US" sz="3600" b="1" dirty="0">
              <a:ea typeface="MS PGothic" charset="0"/>
              <a:cs typeface="+mj-cs"/>
            </a:endParaRPr>
          </a:p>
        </p:txBody>
      </p:sp>
      <p:sp>
        <p:nvSpPr>
          <p:cNvPr id="30727" name="Text Box 11"/>
          <p:cNvSpPr txBox="1">
            <a:spLocks noChangeArrowheads="1"/>
          </p:cNvSpPr>
          <p:nvPr/>
        </p:nvSpPr>
        <p:spPr bwMode="auto">
          <a:xfrm>
            <a:off x="3124200" y="60198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FontTx/>
              <a:buNone/>
            </a:pPr>
            <a:r>
              <a:rPr lang="en-US" altLang="en-US" sz="1200" dirty="0">
                <a:solidFill>
                  <a:srgbClr val="E6113D"/>
                </a:solidFill>
                <a:latin typeface="Garamond" panose="02020404030301010803" pitchFamily="18" charset="0"/>
              </a:rPr>
              <a:t>Sample for Illustrative Purposes Only</a:t>
            </a:r>
            <a:endParaRPr lang="en-US" altLang="en-US" sz="1200" dirty="0">
              <a:solidFill>
                <a:schemeClr val="tx2"/>
              </a:solidFill>
              <a:latin typeface="Garamond" panose="02020404030301010803" pitchFamily="18" charset="0"/>
            </a:endParaRPr>
          </a:p>
        </p:txBody>
      </p:sp>
      <p:sp>
        <p:nvSpPr>
          <p:cNvPr id="10" name="TextBox 9">
            <a:extLst>
              <a:ext uri="{FF2B5EF4-FFF2-40B4-BE49-F238E27FC236}">
                <a16:creationId xmlns:a16="http://schemas.microsoft.com/office/drawing/2014/main" id="{1EB32351-A763-42C4-A9F9-F1500E20194E}"/>
              </a:ext>
            </a:extLst>
          </p:cNvPr>
          <p:cNvSpPr txBox="1"/>
          <p:nvPr/>
        </p:nvSpPr>
        <p:spPr>
          <a:xfrm>
            <a:off x="685800" y="1143000"/>
            <a:ext cx="77724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Fixed rates charged for P&amp;P bonds, General Liability Insurance, Builder’s Risk, and SubGuard in lieu of actual costs represent another significant area of opportunity for the CM/Contractor</a:t>
            </a:r>
          </a:p>
        </p:txBody>
      </p:sp>
      <p:pic>
        <p:nvPicPr>
          <p:cNvPr id="11" name="Picture 2">
            <a:extLst>
              <a:ext uri="{FF2B5EF4-FFF2-40B4-BE49-F238E27FC236}">
                <a16:creationId xmlns:a16="http://schemas.microsoft.com/office/drawing/2014/main" id="{50356098-4EE5-45E4-BFFA-84BDA95E03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 y="2209800"/>
            <a:ext cx="739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5CDB32A2-8B0C-4E54-9565-6477F601B0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812" y="3124200"/>
            <a:ext cx="712946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45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26</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br>
              <a:rPr lang="en-US" sz="3600" b="1" dirty="0">
                <a:ea typeface="MS PGothic" charset="0"/>
                <a:cs typeface="+mj-cs"/>
              </a:rPr>
            </a:br>
            <a:r>
              <a:rPr lang="en-US" sz="3600" b="1" dirty="0">
                <a:ea typeface="MS PGothic" charset="0"/>
              </a:rPr>
              <a:t>CM/Contractor Insurance</a:t>
            </a:r>
            <a:endParaRPr lang="en-US" sz="3600" b="1" dirty="0">
              <a:ea typeface="MS PGothic" charset="0"/>
              <a:cs typeface="+mj-cs"/>
            </a:endParaRPr>
          </a:p>
        </p:txBody>
      </p:sp>
      <p:graphicFrame>
        <p:nvGraphicFramePr>
          <p:cNvPr id="6" name="Content Placeholder 6">
            <a:extLst>
              <a:ext uri="{FF2B5EF4-FFF2-40B4-BE49-F238E27FC236}">
                <a16:creationId xmlns:a16="http://schemas.microsoft.com/office/drawing/2014/main" id="{5D94CF26-914C-4C57-A763-3C26BD219B15}"/>
              </a:ext>
            </a:extLst>
          </p:cNvPr>
          <p:cNvGraphicFramePr>
            <a:graphicFrameLocks/>
          </p:cNvGraphicFramePr>
          <p:nvPr>
            <p:extLst>
              <p:ext uri="{D42A27DB-BD31-4B8C-83A1-F6EECF244321}">
                <p14:modId xmlns:p14="http://schemas.microsoft.com/office/powerpoint/2010/main" val="3900121594"/>
              </p:ext>
            </p:extLst>
          </p:nvPr>
        </p:nvGraphicFramePr>
        <p:xfrm>
          <a:off x="1676400" y="1741624"/>
          <a:ext cx="5842000" cy="4125782"/>
        </p:xfrm>
        <a:graphic>
          <a:graphicData uri="http://schemas.openxmlformats.org/drawingml/2006/table">
            <a:tbl>
              <a:tblPr>
                <a:tableStyleId>{5C22544A-7EE6-4342-B048-85BDC9FD1C3A}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228417">
                <a:tc gridSpan="2">
                  <a:txBody>
                    <a:bodyPr/>
                    <a:lstStyle/>
                    <a:p>
                      <a:pPr algn="ctr" fontAlgn="b"/>
                      <a:r>
                        <a:rPr lang="en-US" sz="1200" u="none" strike="noStrike">
                          <a:effectLst/>
                        </a:rPr>
                        <a:t>Project - General Liability Insurance Rate Components</a:t>
                      </a:r>
                      <a:endParaRPr lang="en-US" sz="1200" b="1" i="0" u="none" strike="noStrike">
                        <a:solidFill>
                          <a:srgbClr val="FFFFFF"/>
                        </a:solidFill>
                        <a:effectLst/>
                        <a:latin typeface="Calibri"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0000"/>
                  </a:ext>
                </a:extLst>
              </a:tr>
              <a:tr h="228417">
                <a:tc>
                  <a:txBody>
                    <a:bodyPr/>
                    <a:lstStyle/>
                    <a:p>
                      <a:pPr algn="ctr" fontAlgn="ctr"/>
                      <a:r>
                        <a:rPr lang="en-US" sz="1200" u="none" strike="noStrike">
                          <a:effectLst/>
                        </a:rPr>
                        <a:t>Components</a:t>
                      </a:r>
                      <a:endParaRPr lang="en-US" sz="1200" b="1" i="0" u="none" strike="noStrike">
                        <a:solidFill>
                          <a:srgbClr val="FFFFFF"/>
                        </a:solidFill>
                        <a:effectLst/>
                        <a:latin typeface="Calibri" charset="0"/>
                      </a:endParaRPr>
                    </a:p>
                  </a:txBody>
                  <a:tcPr marL="6350" marR="6350" marT="6350" marB="0" anchor="ctr"/>
                </a:tc>
                <a:tc>
                  <a:txBody>
                    <a:bodyPr/>
                    <a:lstStyle/>
                    <a:p>
                      <a:pPr algn="ctr" fontAlgn="ctr"/>
                      <a:r>
                        <a:rPr lang="en-US" sz="1200" u="none" strike="noStrike">
                          <a:effectLst/>
                        </a:rPr>
                        <a:t>Audit Comments</a:t>
                      </a:r>
                      <a:endParaRPr lang="en-US" sz="1200" b="1" i="0" u="none" strike="noStrike">
                        <a:solidFill>
                          <a:srgbClr val="FFFFFF"/>
                        </a:solidFill>
                        <a:effectLst/>
                        <a:latin typeface="Calibri" charset="0"/>
                      </a:endParaRPr>
                    </a:p>
                  </a:txBody>
                  <a:tcPr marL="6350" marR="6350" marT="6350" marB="0" anchor="ctr"/>
                </a:tc>
                <a:extLst>
                  <a:ext uri="{0D108BD9-81ED-4DB2-BD59-A6C34878D82A}">
                    <a16:rowId xmlns:a16="http://schemas.microsoft.com/office/drawing/2014/main" val="10001"/>
                  </a:ext>
                </a:extLst>
              </a:tr>
              <a:tr h="228417">
                <a:tc>
                  <a:txBody>
                    <a:bodyPr/>
                    <a:lstStyle/>
                    <a:p>
                      <a:pPr algn="l" fontAlgn="b"/>
                      <a:r>
                        <a:rPr lang="en-US" sz="1200" u="none" strike="noStrike">
                          <a:effectLst/>
                        </a:rPr>
                        <a:t>Casualty Insurance</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2"/>
                  </a:ext>
                </a:extLst>
              </a:tr>
              <a:tr h="228417">
                <a:tc>
                  <a:txBody>
                    <a:bodyPr/>
                    <a:lstStyle/>
                    <a:p>
                      <a:pPr algn="l" fontAlgn="b"/>
                      <a:r>
                        <a:rPr lang="en-US" sz="1200" u="none" strike="noStrike">
                          <a:effectLst/>
                        </a:rPr>
                        <a:t>Workers Compensation Insurance</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Billded directly in labor burden</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3"/>
                  </a:ext>
                </a:extLst>
              </a:tr>
              <a:tr h="228417">
                <a:tc>
                  <a:txBody>
                    <a:bodyPr/>
                    <a:lstStyle/>
                    <a:p>
                      <a:pPr algn="l" fontAlgn="b"/>
                      <a:r>
                        <a:rPr lang="en-US" sz="1200" u="none" strike="noStrike">
                          <a:effectLst/>
                        </a:rPr>
                        <a:t>General Liability Insurance</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4"/>
                  </a:ext>
                </a:extLst>
              </a:tr>
              <a:tr h="228417">
                <a:tc>
                  <a:txBody>
                    <a:bodyPr/>
                    <a:lstStyle/>
                    <a:p>
                      <a:pPr algn="l" fontAlgn="b"/>
                      <a:r>
                        <a:rPr lang="en-US" sz="1200" u="none" strike="noStrike">
                          <a:effectLst/>
                        </a:rPr>
                        <a:t>GL - Architecture Division</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Not Applicable</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5"/>
                  </a:ext>
                </a:extLst>
              </a:tr>
              <a:tr h="228417">
                <a:tc>
                  <a:txBody>
                    <a:bodyPr/>
                    <a:lstStyle/>
                    <a:p>
                      <a:pPr algn="l" fontAlgn="b"/>
                      <a:r>
                        <a:rPr lang="en-US" sz="1200" u="none" strike="noStrike">
                          <a:effectLst/>
                        </a:rPr>
                        <a:t>Automobile Liability</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6"/>
                  </a:ext>
                </a:extLst>
              </a:tr>
              <a:tr h="228417">
                <a:tc>
                  <a:txBody>
                    <a:bodyPr/>
                    <a:lstStyle/>
                    <a:p>
                      <a:pPr algn="l" fontAlgn="b"/>
                      <a:r>
                        <a:rPr lang="en-US" sz="1200" u="none" strike="noStrike">
                          <a:effectLst/>
                        </a:rPr>
                        <a:t>Umbrella Liability</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7"/>
                  </a:ext>
                </a:extLst>
              </a:tr>
              <a:tr h="228417">
                <a:tc>
                  <a:txBody>
                    <a:bodyPr/>
                    <a:lstStyle/>
                    <a:p>
                      <a:pPr algn="l" fontAlgn="b"/>
                      <a:r>
                        <a:rPr lang="en-US" sz="1200" u="none" strike="noStrike" dirty="0">
                          <a:effectLst/>
                        </a:rPr>
                        <a:t>International Excess / DIC</a:t>
                      </a:r>
                      <a:endParaRPr lang="en-US" sz="1200" b="0" i="0" u="none" strike="noStrike" dirty="0">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8"/>
                  </a:ext>
                </a:extLst>
              </a:tr>
              <a:tr h="228417">
                <a:tc>
                  <a:txBody>
                    <a:bodyPr/>
                    <a:lstStyle/>
                    <a:p>
                      <a:pPr algn="l" fontAlgn="b"/>
                      <a:r>
                        <a:rPr lang="en-US" sz="1200" u="none" strike="noStrike" dirty="0">
                          <a:effectLst/>
                        </a:rPr>
                        <a:t>Property All Risk/ Inland Marine</a:t>
                      </a:r>
                      <a:endParaRPr lang="en-US" sz="1200" b="0" i="0" u="none" strike="noStrike" dirty="0">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9"/>
                  </a:ext>
                </a:extLst>
              </a:tr>
              <a:tr h="228417">
                <a:tc>
                  <a:txBody>
                    <a:bodyPr/>
                    <a:lstStyle/>
                    <a:p>
                      <a:pPr algn="l" fontAlgn="b"/>
                      <a:r>
                        <a:rPr lang="en-US" sz="1200" u="none" strike="noStrike">
                          <a:effectLst/>
                        </a:rPr>
                        <a:t>Professional/Pollution Liability</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Not Required Owner's Contract</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0"/>
                  </a:ext>
                </a:extLst>
              </a:tr>
              <a:tr h="228417">
                <a:tc>
                  <a:txBody>
                    <a:bodyPr/>
                    <a:lstStyle/>
                    <a:p>
                      <a:pPr algn="l" fontAlgn="b"/>
                      <a:r>
                        <a:rPr lang="en-US" sz="1200" u="none" strike="noStrike">
                          <a:effectLst/>
                        </a:rPr>
                        <a:t>Network Security Liability (Cyber)</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dirty="0">
                          <a:effectLst/>
                        </a:rPr>
                        <a:t>Not Required Owner's Contract</a:t>
                      </a:r>
                      <a:endParaRPr lang="en-US" sz="12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11"/>
                  </a:ext>
                </a:extLst>
              </a:tr>
              <a:tr h="228417">
                <a:tc>
                  <a:txBody>
                    <a:bodyPr/>
                    <a:lstStyle/>
                    <a:p>
                      <a:pPr algn="l" fontAlgn="b"/>
                      <a:r>
                        <a:rPr lang="en-US" sz="1200" u="none" strike="noStrike">
                          <a:effectLst/>
                        </a:rPr>
                        <a:t>Management Liability</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Not Required Owner's Contract</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2"/>
                  </a:ext>
                </a:extLst>
              </a:tr>
              <a:tr h="228417">
                <a:tc>
                  <a:txBody>
                    <a:bodyPr/>
                    <a:lstStyle/>
                    <a:p>
                      <a:pPr algn="l" fontAlgn="b"/>
                      <a:r>
                        <a:rPr lang="en-US" sz="1200" u="none" strike="noStrike">
                          <a:effectLst/>
                        </a:rPr>
                        <a:t>Kidnap Ransom Extortion</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dirty="0">
                          <a:effectLst/>
                        </a:rPr>
                        <a:t>Not Required Owner's Contract</a:t>
                      </a:r>
                      <a:endParaRPr lang="en-US" sz="12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13"/>
                  </a:ext>
                </a:extLst>
              </a:tr>
              <a:tr h="228417">
                <a:tc>
                  <a:txBody>
                    <a:bodyPr/>
                    <a:lstStyle/>
                    <a:p>
                      <a:pPr algn="l" fontAlgn="b"/>
                      <a:r>
                        <a:rPr lang="en-US" sz="1200" u="none" strike="noStrike">
                          <a:effectLst/>
                        </a:rPr>
                        <a:t>Surety Program</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Unknown</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4"/>
                  </a:ext>
                </a:extLst>
              </a:tr>
              <a:tr h="228417">
                <a:tc>
                  <a:txBody>
                    <a:bodyPr/>
                    <a:lstStyle/>
                    <a:p>
                      <a:pPr algn="l" fontAlgn="b"/>
                      <a:r>
                        <a:rPr lang="en-US" sz="1200" u="none" strike="noStrike">
                          <a:effectLst/>
                        </a:rPr>
                        <a:t>Aviation Liability (Drones)</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Not Required Owner's Contract</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5"/>
                  </a:ext>
                </a:extLst>
              </a:tr>
              <a:tr h="228417">
                <a:tc>
                  <a:txBody>
                    <a:bodyPr/>
                    <a:lstStyle/>
                    <a:p>
                      <a:pPr algn="l" fontAlgn="b"/>
                      <a:r>
                        <a:rPr lang="en-US" sz="1200" u="none" strike="noStrike">
                          <a:effectLst/>
                        </a:rPr>
                        <a:t>Brokerage/Consulting</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a:effectLst/>
                        </a:rPr>
                        <a:t>OK</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6"/>
                  </a:ext>
                </a:extLst>
              </a:tr>
              <a:tr h="242693">
                <a:tc>
                  <a:txBody>
                    <a:bodyPr/>
                    <a:lstStyle/>
                    <a:p>
                      <a:pPr algn="l" fontAlgn="b"/>
                      <a:r>
                        <a:rPr lang="en-US" sz="1200" u="none" strike="noStrike">
                          <a:effectLst/>
                        </a:rPr>
                        <a:t>Department Overhead</a:t>
                      </a:r>
                      <a:endParaRPr lang="en-US" sz="1200" b="0" i="0" u="none" strike="noStrike">
                        <a:solidFill>
                          <a:srgbClr val="000000"/>
                        </a:solidFill>
                        <a:effectLst/>
                        <a:latin typeface="Calibri" charset="0"/>
                      </a:endParaRPr>
                    </a:p>
                  </a:txBody>
                  <a:tcPr marL="6350" marR="6350" marT="6350" marB="0" anchor="b"/>
                </a:tc>
                <a:tc>
                  <a:txBody>
                    <a:bodyPr/>
                    <a:lstStyle/>
                    <a:p>
                      <a:pPr algn="ctr" fontAlgn="b"/>
                      <a:r>
                        <a:rPr lang="en-US" sz="1200" u="none" strike="noStrike" dirty="0">
                          <a:effectLst/>
                        </a:rPr>
                        <a:t>Overhead</a:t>
                      </a:r>
                      <a:endParaRPr lang="en-US" sz="12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15477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27</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r>
              <a:rPr lang="en-US" sz="3600" b="1" dirty="0">
                <a:ea typeface="MS PGothic" charset="0"/>
              </a:rPr>
              <a:t>Rates for Information Technology Charges</a:t>
            </a:r>
            <a:endParaRPr lang="en-US" sz="3600" b="1" dirty="0">
              <a:ea typeface="MS PGothic" charset="0"/>
              <a:cs typeface="+mj-cs"/>
            </a:endParaRPr>
          </a:p>
        </p:txBody>
      </p:sp>
      <p:pic>
        <p:nvPicPr>
          <p:cNvPr id="9" name="Picture 1">
            <a:extLst>
              <a:ext uri="{FF2B5EF4-FFF2-40B4-BE49-F238E27FC236}">
                <a16:creationId xmlns:a16="http://schemas.microsoft.com/office/drawing/2014/main" id="{D1F8AF69-83CB-4113-BEEC-8B3C87D468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2192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D9374D9-5B56-477D-BA9C-307326A5CCB5}"/>
              </a:ext>
            </a:extLst>
          </p:cNvPr>
          <p:cNvSpPr txBox="1"/>
          <p:nvPr/>
        </p:nvSpPr>
        <p:spPr>
          <a:xfrm>
            <a:off x="762000" y="1981200"/>
            <a:ext cx="7924800"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AIA Contract allows for project-specific IT expenditures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Laptop computers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Connectivity</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On-site support</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On most projects, project-specific IT is typically between 0.15 and 0.30% of project cost</a:t>
            </a:r>
          </a:p>
          <a:p>
            <a:pPr marL="0" marR="0" lvl="0" indent="0" algn="l" defTabSz="914400" rtl="0" eaLnBrk="1" fontAlgn="base" latinLnBrk="0" hangingPunct="1">
              <a:lnSpc>
                <a:spcPct val="100000"/>
              </a:lnSpc>
              <a:spcBef>
                <a:spcPct val="0"/>
              </a:spcBef>
              <a:spcAft>
                <a:spcPct val="0"/>
              </a:spcAft>
              <a:buClrTx/>
              <a:buSzTx/>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AIA Contract does not allow for corporate overhead IT expenditures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Accounting systems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Home office servers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j-lt"/>
                <a:ea typeface="ＭＳ Ｐゴシック" pitchFamily="-80" charset="-128"/>
                <a:cs typeface="+mn-cs"/>
              </a:rPr>
              <a:t>Home office support</a:t>
            </a:r>
          </a:p>
        </p:txBody>
      </p:sp>
    </p:spTree>
    <p:extLst>
      <p:ext uri="{BB962C8B-B14F-4D97-AF65-F5344CB8AC3E}">
        <p14:creationId xmlns:p14="http://schemas.microsoft.com/office/powerpoint/2010/main" val="385943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28</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r>
              <a:rPr lang="en-US" sz="3600" b="1" dirty="0">
                <a:ea typeface="MS PGothic" charset="0"/>
              </a:rPr>
              <a:t>Rates for CM/Contractor-Owned Equipment</a:t>
            </a:r>
            <a:endParaRPr lang="en-US" sz="3600" b="1" dirty="0">
              <a:ea typeface="MS PGothic" charset="0"/>
              <a:cs typeface="+mj-cs"/>
            </a:endParaRPr>
          </a:p>
        </p:txBody>
      </p:sp>
      <p:pic>
        <p:nvPicPr>
          <p:cNvPr id="6" name="Picture 5">
            <a:extLst>
              <a:ext uri="{FF2B5EF4-FFF2-40B4-BE49-F238E27FC236}">
                <a16:creationId xmlns:a16="http://schemas.microsoft.com/office/drawing/2014/main" id="{135DE53A-504A-4B02-AED6-766732DF0E6B}"/>
              </a:ext>
            </a:extLst>
          </p:cNvPr>
          <p:cNvPicPr>
            <a:picLocks noChangeAspect="1"/>
          </p:cNvPicPr>
          <p:nvPr/>
        </p:nvPicPr>
        <p:blipFill>
          <a:blip r:embed="rId4"/>
          <a:stretch>
            <a:fillRect/>
          </a:stretch>
        </p:blipFill>
        <p:spPr>
          <a:xfrm>
            <a:off x="470926" y="2415667"/>
            <a:ext cx="8296266" cy="2003933"/>
          </a:xfrm>
          <a:prstGeom prst="rect">
            <a:avLst/>
          </a:prstGeom>
        </p:spPr>
      </p:pic>
    </p:spTree>
    <p:extLst>
      <p:ext uri="{BB962C8B-B14F-4D97-AF65-F5344CB8AC3E}">
        <p14:creationId xmlns:p14="http://schemas.microsoft.com/office/powerpoint/2010/main" val="386914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29</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r>
              <a:rPr lang="en-US" sz="3600" b="1" dirty="0">
                <a:ea typeface="MS PGothic" charset="0"/>
              </a:rPr>
              <a:t>Rates for CM/Contractor-Owned Equipment</a:t>
            </a:r>
            <a:endParaRPr lang="en-US" sz="3600" b="1" dirty="0">
              <a:ea typeface="MS PGothic" charset="0"/>
              <a:cs typeface="+mj-cs"/>
            </a:endParaRPr>
          </a:p>
        </p:txBody>
      </p:sp>
      <p:pic>
        <p:nvPicPr>
          <p:cNvPr id="6" name="Picture 5">
            <a:extLst>
              <a:ext uri="{FF2B5EF4-FFF2-40B4-BE49-F238E27FC236}">
                <a16:creationId xmlns:a16="http://schemas.microsoft.com/office/drawing/2014/main" id="{4CAE6513-9B7F-454E-B34D-92EB6391C2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 y="0"/>
            <a:ext cx="9147810" cy="6858000"/>
          </a:xfrm>
          <a:prstGeom prst="rect">
            <a:avLst/>
          </a:prstGeom>
        </p:spPr>
      </p:pic>
    </p:spTree>
    <p:extLst>
      <p:ext uri="{BB962C8B-B14F-4D97-AF65-F5344CB8AC3E}">
        <p14:creationId xmlns:p14="http://schemas.microsoft.com/office/powerpoint/2010/main" val="48856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a:xfrm>
            <a:off x="1524000" y="76200"/>
            <a:ext cx="6248400" cy="838200"/>
          </a:xfrm>
        </p:spPr>
        <p:txBody>
          <a:bodyPr/>
          <a:lstStyle/>
          <a:p>
            <a:pPr eaLnBrk="1" hangingPunct="1"/>
            <a:r>
              <a:rPr lang="en-US" altLang="en-US" sz="3200" b="1" dirty="0"/>
              <a:t>Today’s Presenter(s)</a:t>
            </a:r>
          </a:p>
        </p:txBody>
      </p:sp>
      <p:pic>
        <p:nvPicPr>
          <p:cNvPr id="18437" name="Picture 5" descr="F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5"/>
          <p:cNvSpPr>
            <a:spLocks noChangeArrowheads="1"/>
          </p:cNvSpPr>
          <p:nvPr/>
        </p:nvSpPr>
        <p:spPr bwMode="auto">
          <a:xfrm>
            <a:off x="4379913" y="62484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649436CA-92A2-4CDA-A3FA-3C0C523CDC46}" type="slidenum">
              <a:rPr lang="en-US" altLang="en-US" sz="1400" b="0">
                <a:solidFill>
                  <a:srgbClr val="000000"/>
                </a:solidFill>
                <a:latin typeface="Arial" panose="020B0604020202020204" pitchFamily="34" charset="0"/>
              </a:rPr>
              <a:pPr algn="ctr" eaLnBrk="1" hangingPunct="1">
                <a:spcBef>
                  <a:spcPct val="0"/>
                </a:spcBef>
                <a:buFontTx/>
                <a:buNone/>
              </a:pPr>
              <a:t>3</a:t>
            </a:fld>
            <a:endParaRPr lang="en-US" altLang="en-US" sz="2400" dirty="0">
              <a:solidFill>
                <a:schemeClr val="tx2"/>
              </a:solidFill>
              <a:latin typeface="Garamond" panose="02020404030301010803" pitchFamily="18" charset="0"/>
            </a:endParaRPr>
          </a:p>
        </p:txBody>
      </p:sp>
      <p:sp>
        <p:nvSpPr>
          <p:cNvPr id="2" name="Rectangle 1"/>
          <p:cNvSpPr/>
          <p:nvPr/>
        </p:nvSpPr>
        <p:spPr>
          <a:xfrm>
            <a:off x="838200" y="1220450"/>
            <a:ext cx="4572000" cy="1446550"/>
          </a:xfrm>
          <a:prstGeom prst="rect">
            <a:avLst/>
          </a:prstGeom>
        </p:spPr>
        <p:txBody>
          <a:bodyPr>
            <a:spAutoFit/>
          </a:bodyPr>
          <a:lstStyle/>
          <a:p>
            <a:pPr algn="l"/>
            <a:r>
              <a:rPr lang="en-US" sz="2800" b="0" dirty="0">
                <a:latin typeface="+mj-lt"/>
              </a:rPr>
              <a:t>Martin Howell, CCA </a:t>
            </a:r>
          </a:p>
          <a:p>
            <a:pPr algn="l"/>
            <a:r>
              <a:rPr lang="en-US" sz="2000" b="0" dirty="0">
                <a:latin typeface="+mj-lt"/>
              </a:rPr>
              <a:t>Principal</a:t>
            </a:r>
          </a:p>
          <a:p>
            <a:pPr algn="l"/>
            <a:r>
              <a:rPr lang="en-US" sz="2000" b="0" dirty="0">
                <a:latin typeface="+mj-lt"/>
                <a:hlinkClick r:id="rId5"/>
              </a:rPr>
              <a:t>mhowell@forthillassociates.com</a:t>
            </a:r>
            <a:endParaRPr lang="en-US" sz="2000" b="0" dirty="0">
              <a:latin typeface="+mj-lt"/>
            </a:endParaRPr>
          </a:p>
          <a:p>
            <a:pPr algn="l"/>
            <a:r>
              <a:rPr lang="en-US" sz="2000" b="0" dirty="0">
                <a:latin typeface="+mj-lt"/>
              </a:rPr>
              <a:t>(864) 250-9065</a:t>
            </a:r>
          </a:p>
        </p:txBody>
      </p:sp>
      <p:sp>
        <p:nvSpPr>
          <p:cNvPr id="3" name="Rectangle 2"/>
          <p:cNvSpPr/>
          <p:nvPr/>
        </p:nvSpPr>
        <p:spPr>
          <a:xfrm>
            <a:off x="5029200" y="1219200"/>
            <a:ext cx="4572000" cy="1446550"/>
          </a:xfrm>
          <a:prstGeom prst="rect">
            <a:avLst/>
          </a:prstGeom>
        </p:spPr>
        <p:txBody>
          <a:bodyPr>
            <a:spAutoFit/>
          </a:bodyPr>
          <a:lstStyle/>
          <a:p>
            <a:pPr algn="l"/>
            <a:r>
              <a:rPr lang="en-US" sz="2800" b="0" dirty="0">
                <a:latin typeface="+mj-lt"/>
              </a:rPr>
              <a:t>Curt Plyler, CFA, CCA</a:t>
            </a:r>
          </a:p>
          <a:p>
            <a:pPr algn="l"/>
            <a:r>
              <a:rPr lang="en-US" sz="2000" b="0" dirty="0">
                <a:latin typeface="+mj-lt"/>
              </a:rPr>
              <a:t>Principal</a:t>
            </a:r>
          </a:p>
          <a:p>
            <a:pPr algn="l"/>
            <a:r>
              <a:rPr lang="en-US" sz="2000" b="0" dirty="0">
                <a:latin typeface="+mj-lt"/>
                <a:hlinkClick r:id="rId6"/>
              </a:rPr>
              <a:t>cplyler@forthillassociates.com</a:t>
            </a:r>
            <a:endParaRPr lang="en-US" sz="2000" b="0" dirty="0">
              <a:latin typeface="+mj-lt"/>
            </a:endParaRPr>
          </a:p>
          <a:p>
            <a:pPr algn="l"/>
            <a:r>
              <a:rPr lang="en-US" sz="2000" b="0" dirty="0">
                <a:latin typeface="+mj-lt"/>
              </a:rPr>
              <a:t>(864) 274-0992</a:t>
            </a:r>
          </a:p>
        </p:txBody>
      </p:sp>
      <p:sp>
        <p:nvSpPr>
          <p:cNvPr id="4" name="Rectangle 3"/>
          <p:cNvSpPr/>
          <p:nvPr/>
        </p:nvSpPr>
        <p:spPr>
          <a:xfrm>
            <a:off x="838200" y="3005078"/>
            <a:ext cx="7848600" cy="2862322"/>
          </a:xfrm>
          <a:prstGeom prst="rect">
            <a:avLst/>
          </a:prstGeom>
        </p:spPr>
        <p:txBody>
          <a:bodyPr wrap="square">
            <a:spAutoFit/>
          </a:bodyPr>
          <a:lstStyle/>
          <a:p>
            <a:pPr algn="l"/>
            <a:r>
              <a:rPr lang="en-US" sz="2000" b="0" dirty="0">
                <a:latin typeface="+mn-lt"/>
              </a:rPr>
              <a:t>Consultancy founded in 2006 which focuses solely on Construction Contract Auditing</a:t>
            </a:r>
          </a:p>
          <a:p>
            <a:pPr algn="l"/>
            <a:endParaRPr lang="en-US" sz="2000" b="0" dirty="0">
              <a:latin typeface="+mn-lt"/>
            </a:endParaRPr>
          </a:p>
          <a:p>
            <a:pPr algn="l"/>
            <a:r>
              <a:rPr lang="en-US" sz="2000" b="0" dirty="0">
                <a:latin typeface="+mn-lt"/>
              </a:rPr>
              <a:t>Significant focus on Higher Education and Healthcare clients</a:t>
            </a:r>
          </a:p>
          <a:p>
            <a:pPr algn="l"/>
            <a:endParaRPr lang="en-US" sz="2000" b="0" dirty="0">
              <a:latin typeface="+mn-lt"/>
            </a:endParaRPr>
          </a:p>
          <a:p>
            <a:pPr algn="l"/>
            <a:r>
              <a:rPr lang="en-US" sz="2000" b="0" dirty="0">
                <a:latin typeface="+mn-lt"/>
              </a:rPr>
              <a:t>Audit philosophy of proactively identifying potential issues and establishing financial controls prior to contract execution</a:t>
            </a:r>
          </a:p>
          <a:p>
            <a:pPr algn="l"/>
            <a:endParaRPr lang="en-US" sz="2000" b="0" dirty="0">
              <a:latin typeface="+mn-lt"/>
            </a:endParaRPr>
          </a:p>
          <a:p>
            <a:pPr algn="l"/>
            <a:r>
              <a:rPr lang="en-US" sz="2000" b="0" dirty="0">
                <a:latin typeface="+mn-lt"/>
              </a:rPr>
              <a:t>Services include “Owner-specific” Audit Training for Inhouse Staff</a:t>
            </a:r>
          </a:p>
        </p:txBody>
      </p:sp>
    </p:spTree>
    <p:extLst>
      <p:ext uri="{BB962C8B-B14F-4D97-AF65-F5344CB8AC3E}">
        <p14:creationId xmlns:p14="http://schemas.microsoft.com/office/powerpoint/2010/main" val="330241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30</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Validation of various markups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Is markup, overhead and profit (OH&amp;P), insurance, bonds, etc. to be applied to both additive and deductive Change Orders?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Is OH&amp;P cap defined separately for each tier (i.e., CM/Contractor, Subcontractor, Sub-subcontractor)?  </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Can the CM/Contractor get separate markups for its role on self-performed work?</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Is aggregate markup capped?</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Inclusion of a markup template in your Contract documents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Other Change Order Concerns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Validation of costs (material, labor, etc.)</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Identify duplicate scope</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Review of approval process</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Owner Risk Area:  </a:t>
            </a:r>
            <a:br>
              <a:rPr lang="en-US" sz="3200" b="1" dirty="0"/>
            </a:br>
            <a:r>
              <a:rPr lang="en-US" sz="3200" b="1" dirty="0"/>
              <a:t>Change Orders</a:t>
            </a:r>
          </a:p>
        </p:txBody>
      </p:sp>
    </p:spTree>
    <p:extLst>
      <p:ext uri="{BB962C8B-B14F-4D97-AF65-F5344CB8AC3E}">
        <p14:creationId xmlns:p14="http://schemas.microsoft.com/office/powerpoint/2010/main" val="3613423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31</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br>
              <a:rPr lang="en-US" sz="3600" b="1" dirty="0">
                <a:ea typeface="MS PGothic" charset="0"/>
                <a:cs typeface="+mj-cs"/>
              </a:rPr>
            </a:br>
            <a:r>
              <a:rPr lang="en-US" sz="3600" b="1" dirty="0">
                <a:ea typeface="MS PGothic" charset="0"/>
                <a:cs typeface="+mj-cs"/>
              </a:rPr>
              <a:t>Change Orders</a:t>
            </a:r>
          </a:p>
        </p:txBody>
      </p:sp>
      <p:pic>
        <p:nvPicPr>
          <p:cNvPr id="9" name="Picture 2">
            <a:extLst>
              <a:ext uri="{FF2B5EF4-FFF2-40B4-BE49-F238E27FC236}">
                <a16:creationId xmlns:a16="http://schemas.microsoft.com/office/drawing/2014/main" id="{00141459-9E5B-4B50-A878-49AFF50B8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 y="1600200"/>
            <a:ext cx="794146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985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fld id="{7C93C046-58B1-4BB7-9A32-C80B80CBB362}" type="slidenum">
              <a:rPr lang="en-US" altLang="en-US" sz="1400" b="0">
                <a:latin typeface="Arial" panose="020B0604020202020204" pitchFamily="34" charset="0"/>
              </a:rPr>
              <a:pPr algn="ctr">
                <a:spcBef>
                  <a:spcPct val="0"/>
                </a:spcBef>
                <a:buFontTx/>
                <a:buNone/>
              </a:pPr>
              <a:t>32</a:t>
            </a:fld>
            <a:endParaRPr lang="en-US" altLang="en-US" sz="1400" b="0" dirty="0">
              <a:latin typeface="Arial" panose="020B0604020202020204" pitchFamily="34" charset="0"/>
            </a:endParaRPr>
          </a:p>
        </p:txBody>
      </p:sp>
      <p:sp>
        <p:nvSpPr>
          <p:cNvPr id="23556" name="Rectangle 3"/>
          <p:cNvSpPr>
            <a:spLocks noGrp="1" noChangeArrowheads="1"/>
          </p:cNvSpPr>
          <p:nvPr>
            <p:ph type="title" idx="4294967295"/>
          </p:nvPr>
        </p:nvSpPr>
        <p:spPr>
          <a:xfrm>
            <a:off x="1143000" y="228600"/>
            <a:ext cx="6934200" cy="639763"/>
          </a:xfrm>
        </p:spPr>
        <p:txBody>
          <a:bodyPr rtlCol="0">
            <a:normAutofit fontScale="90000"/>
          </a:bodyPr>
          <a:lstStyle/>
          <a:p>
            <a:pPr eaLnBrk="1" fontAlgn="auto" hangingPunct="1">
              <a:spcAft>
                <a:spcPts val="0"/>
              </a:spcAft>
              <a:defRPr/>
            </a:pPr>
            <a:r>
              <a:rPr lang="en-US" sz="3600" b="1" dirty="0">
                <a:ea typeface="MS PGothic" charset="0"/>
                <a:cs typeface="+mj-cs"/>
              </a:rPr>
              <a:t>Owner Risk Area: </a:t>
            </a:r>
            <a:br>
              <a:rPr lang="en-US" sz="3600" b="1" dirty="0">
                <a:ea typeface="MS PGothic" charset="0"/>
                <a:cs typeface="+mj-cs"/>
              </a:rPr>
            </a:br>
            <a:r>
              <a:rPr lang="en-US" sz="3600" b="1" dirty="0">
                <a:ea typeface="MS PGothic" charset="0"/>
                <a:cs typeface="+mj-cs"/>
              </a:rPr>
              <a:t>Miscellaneous Other Items</a:t>
            </a:r>
          </a:p>
        </p:txBody>
      </p:sp>
      <p:pic>
        <p:nvPicPr>
          <p:cNvPr id="8" name="Picture 5" descr="wd10">
            <a:extLst>
              <a:ext uri="{FF2B5EF4-FFF2-40B4-BE49-F238E27FC236}">
                <a16:creationId xmlns:a16="http://schemas.microsoft.com/office/drawing/2014/main" id="{770EDDCE-6E8C-4C3C-940C-0ACD2E4A2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772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030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33</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Construction Contract Reviews audit billings to the lowest source document to validate the reimbursable nature of the billing pursuant to the Contract Documents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Any rates employed are validated for both accuracy and the reimbursable nature of the various components comprising the rate</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Review of Change Orders for the application of markups along with approval process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Closeout Audit </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Ensures Contract compliance since last interim audit</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Ensures all credits due from periodic audit(s) have been processed</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Reconciles payment application to latest job cost report</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Interim/Closeout </a:t>
            </a:r>
            <a:br>
              <a:rPr lang="en-US" sz="3200" b="1" dirty="0"/>
            </a:br>
            <a:r>
              <a:rPr lang="en-US" sz="3200" b="1" dirty="0"/>
              <a:t>Construction Contract Reviews</a:t>
            </a:r>
          </a:p>
        </p:txBody>
      </p:sp>
    </p:spTree>
    <p:extLst>
      <p:ext uri="{BB962C8B-B14F-4D97-AF65-F5344CB8AC3E}">
        <p14:creationId xmlns:p14="http://schemas.microsoft.com/office/powerpoint/2010/main" val="77980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34</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COVID-19 Construction Impacts Include: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Additional Safety Requirements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Temperature checking</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PPE </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Incremental cleaning</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Adverse Productivity Impacts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Alternate shifts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Lack of skilled labor</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Sharing of equipment</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Supply chain disruptions driven by manufacturing/delivery delays and shutdowns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Negative Schedule Impacts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Delays impacting critical path milestones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Additional requests for Claims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Project cancellations</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COVID-19 – A New Risk to Consider…</a:t>
            </a:r>
          </a:p>
        </p:txBody>
      </p:sp>
    </p:spTree>
    <p:extLst>
      <p:ext uri="{BB962C8B-B14F-4D97-AF65-F5344CB8AC3E}">
        <p14:creationId xmlns:p14="http://schemas.microsoft.com/office/powerpoint/2010/main" val="1576002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35</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1" u="sng"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b="0" i="1" u="sng" dirty="0">
              <a:solidFill>
                <a:prstClr val="black"/>
              </a:solidFill>
              <a:latin typeface="+mn-lt"/>
              <a:ea typeface="+mn-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1" u="sng" strike="noStrike" kern="1200" cap="none" spc="0" normalizeH="0" baseline="0" noProof="0" dirty="0">
                <a:ln>
                  <a:noFill/>
                </a:ln>
                <a:solidFill>
                  <a:prstClr val="black"/>
                </a:solidFill>
                <a:effectLst/>
                <a:uLnTx/>
                <a:uFillTx/>
                <a:latin typeface="+mn-lt"/>
                <a:ea typeface="+mn-ea"/>
                <a:cs typeface="+mn-cs"/>
              </a:rPr>
              <a:t>Newly created guidelines </a:t>
            </a:r>
            <a:r>
              <a:rPr kumimoji="0" lang="en-US" sz="1800" b="0" i="0" u="none" strike="noStrike" kern="1200" cap="none" spc="0" normalizeH="0" baseline="0" noProof="0" dirty="0">
                <a:ln>
                  <a:noFill/>
                </a:ln>
                <a:solidFill>
                  <a:prstClr val="black"/>
                </a:solidFill>
                <a:effectLst/>
                <a:uLnTx/>
                <a:uFillTx/>
                <a:latin typeface="+mn-lt"/>
                <a:ea typeface="+mn-ea"/>
                <a:cs typeface="+mn-cs"/>
              </a:rPr>
              <a:t>to help contractors and owners navigate these new conditions and continue work with limited confusion are often </a:t>
            </a:r>
            <a:r>
              <a:rPr kumimoji="0" lang="en-US" sz="1800" b="0" i="1" u="sng" strike="noStrike" kern="1200" cap="none" spc="0" normalizeH="0" baseline="0" noProof="0" dirty="0">
                <a:ln>
                  <a:noFill/>
                </a:ln>
                <a:solidFill>
                  <a:prstClr val="black"/>
                </a:solidFill>
                <a:effectLst/>
                <a:uLnTx/>
                <a:uFillTx/>
                <a:latin typeface="+mn-lt"/>
                <a:ea typeface="+mn-ea"/>
                <a:cs typeface="+mn-cs"/>
              </a:rPr>
              <a:t>difficult to interpret</a:t>
            </a:r>
            <a:r>
              <a:rPr kumimoji="0" lang="en-US" sz="1800" b="0" i="0" u="none" strike="noStrike" kern="1200" cap="none" spc="0" normalizeH="0" baseline="0" noProof="0" dirty="0">
                <a:ln>
                  <a:noFill/>
                </a:ln>
                <a:solidFill>
                  <a:prstClr val="black"/>
                </a:solidFill>
                <a:effectLst/>
                <a:uLnTx/>
                <a:uFillTx/>
                <a:latin typeface="+mn-lt"/>
                <a:ea typeface="+mn-ea"/>
                <a:cs typeface="+mn-cs"/>
              </a:rPr>
              <a:t> and </a:t>
            </a:r>
            <a:r>
              <a:rPr kumimoji="0" lang="en-US" sz="1800" b="0" i="1" u="sng" strike="noStrike" kern="1200" cap="none" spc="0" normalizeH="0" baseline="0" noProof="0" dirty="0">
                <a:ln>
                  <a:noFill/>
                </a:ln>
                <a:solidFill>
                  <a:prstClr val="black"/>
                </a:solidFill>
                <a:effectLst/>
                <a:uLnTx/>
                <a:uFillTx/>
                <a:latin typeface="+mn-lt"/>
                <a:ea typeface="+mn-ea"/>
                <a:cs typeface="+mn-cs"/>
              </a:rPr>
              <a:t>subject to change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1" u="sng" strike="noStrike" kern="1200" cap="none" spc="0" normalizeH="0" baseline="0" noProof="0" dirty="0">
                <a:ln>
                  <a:noFill/>
                </a:ln>
                <a:solidFill>
                  <a:prstClr val="black"/>
                </a:solidFill>
                <a:effectLst/>
                <a:uLnTx/>
                <a:uFillTx/>
                <a:latin typeface="+mn-lt"/>
                <a:ea typeface="+mn-ea"/>
                <a:cs typeface="+mn-cs"/>
              </a:rPr>
              <a:t>Owners must present clear expectations to contractors while remaining vigilant on timelines and maintaining good documentation</a:t>
            </a:r>
            <a:r>
              <a:rPr kumimoji="0" lang="en-US" sz="1800" b="0" i="0" u="none" strike="noStrike" kern="1200" cap="none" spc="0" normalizeH="0" baseline="0" noProof="0" dirty="0">
                <a:ln>
                  <a:noFill/>
                </a:ln>
                <a:solidFill>
                  <a:prstClr val="black"/>
                </a:solidFill>
                <a:effectLst/>
                <a:uLnTx/>
                <a:uFillTx/>
                <a:latin typeface="+mn-lt"/>
                <a:ea typeface="+mn-ea"/>
                <a:cs typeface="+mn-cs"/>
              </a:rPr>
              <a:t>.  It is highly recommended to </a:t>
            </a:r>
            <a:r>
              <a:rPr kumimoji="0" lang="en-US" sz="1800" b="0" i="1" u="sng" strike="noStrike" kern="1200" cap="none" spc="0" normalizeH="0" baseline="0" noProof="0" dirty="0">
                <a:ln>
                  <a:noFill/>
                </a:ln>
                <a:solidFill>
                  <a:prstClr val="black"/>
                </a:solidFill>
                <a:effectLst/>
                <a:uLnTx/>
                <a:uFillTx/>
                <a:latin typeface="+mn-lt"/>
                <a:ea typeface="+mn-ea"/>
                <a:cs typeface="+mn-cs"/>
              </a:rPr>
              <a:t>validate all COVID-19 related costs as they arise</a:t>
            </a:r>
            <a:r>
              <a:rPr kumimoji="0" lang="en-US" sz="1800" b="0" i="0" u="none" strike="noStrike" kern="1200" cap="none" spc="0" normalizeH="0" baseline="0" noProof="0" dirty="0">
                <a:ln>
                  <a:noFill/>
                </a:ln>
                <a:solidFill>
                  <a:prstClr val="black"/>
                </a:solidFill>
                <a:effectLst/>
                <a:uLnTx/>
                <a:uFillTx/>
                <a:latin typeface="+mn-lt"/>
                <a:ea typeface="+mn-ea"/>
                <a:cs typeface="+mn-cs"/>
              </a:rPr>
              <a:t> as opposed to settling at project conclusion.</a:t>
            </a: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COVID-19 – A New Risk to Consider…</a:t>
            </a:r>
          </a:p>
        </p:txBody>
      </p:sp>
    </p:spTree>
    <p:extLst>
      <p:ext uri="{BB962C8B-B14F-4D97-AF65-F5344CB8AC3E}">
        <p14:creationId xmlns:p14="http://schemas.microsoft.com/office/powerpoint/2010/main" val="1319888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36</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What Techniques Can Be Used to Avoid Unnecessary Costs in Your Construction Projects?</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80000"/>
              </a:lnSpc>
              <a:spcBef>
                <a:spcPts val="1000"/>
              </a:spcBef>
              <a:spcAft>
                <a:spcPts val="0"/>
              </a:spcAft>
              <a:buClrTx/>
              <a:buSzTx/>
              <a:buFont typeface="+mj-lt"/>
              <a:buAutoNum type="arabicPeriod"/>
              <a:tabLst/>
              <a:defRPr/>
            </a:pPr>
            <a:r>
              <a:rPr kumimoji="0" lang="en-US" altLang="en-US" sz="1800" b="0" i="0" u="none" strike="noStrike" kern="1200" cap="none" spc="0" normalizeH="0" baseline="0" noProof="0" dirty="0">
                <a:ln>
                  <a:noFill/>
                </a:ln>
                <a:solidFill>
                  <a:schemeClr val="tx1"/>
                </a:solidFill>
                <a:effectLst/>
                <a:uLnTx/>
                <a:uFillTx/>
                <a:latin typeface="+mn-lt"/>
                <a:ea typeface="+mn-ea"/>
                <a:cs typeface="+mn-cs"/>
              </a:rPr>
              <a:t>Conduct a Pre-Construction Contract Review prior to Contract Execution.</a:t>
            </a:r>
          </a:p>
          <a:p>
            <a:pPr marL="457200" marR="0" lvl="0" indent="-457200" algn="l" defTabSz="914400" rtl="0" eaLnBrk="1" fontAlgn="auto" latinLnBrk="0" hangingPunct="1">
              <a:lnSpc>
                <a:spcPct val="80000"/>
              </a:lnSpc>
              <a:spcBef>
                <a:spcPts val="1000"/>
              </a:spcBef>
              <a:spcAft>
                <a:spcPts val="0"/>
              </a:spcAft>
              <a:buClrTx/>
              <a:buSzTx/>
              <a:buFont typeface="+mj-lt"/>
              <a:buAutoNum type="arabicPeriod"/>
              <a:tabLst/>
              <a:defRPr/>
            </a:pPr>
            <a:r>
              <a:rPr kumimoji="0" lang="en-US" altLang="en-US" sz="1800" b="0" i="0" u="none" strike="noStrike" kern="1200" cap="none" spc="0" normalizeH="0" baseline="0" noProof="0" dirty="0">
                <a:ln>
                  <a:noFill/>
                </a:ln>
                <a:solidFill>
                  <a:schemeClr val="tx1"/>
                </a:solidFill>
                <a:effectLst/>
                <a:uLnTx/>
                <a:uFillTx/>
                <a:latin typeface="+mn-lt"/>
                <a:ea typeface="+mn-ea"/>
                <a:cs typeface="+mn-cs"/>
              </a:rPr>
              <a:t>Appropriate General Conditions costs should be agreed as reimbursable as incurred up to a maximum cap.</a:t>
            </a:r>
          </a:p>
          <a:p>
            <a:pPr marL="457200" marR="0" lvl="0" indent="-457200" algn="l" defTabSz="914400" rtl="0" eaLnBrk="1" fontAlgn="auto" latinLnBrk="0" hangingPunct="1">
              <a:lnSpc>
                <a:spcPct val="80000"/>
              </a:lnSpc>
              <a:spcBef>
                <a:spcPts val="1000"/>
              </a:spcBef>
              <a:spcAft>
                <a:spcPts val="0"/>
              </a:spcAft>
              <a:buClrTx/>
              <a:buSzTx/>
              <a:buFont typeface="+mj-lt"/>
              <a:buAutoNum type="arabicPeriod"/>
              <a:tabLst/>
              <a:defRPr/>
            </a:pPr>
            <a:r>
              <a:rPr kumimoji="0" lang="en-US" altLang="en-US" sz="1800" b="0" i="0" u="none" strike="noStrike" kern="1200" cap="none" spc="0" normalizeH="0" baseline="0" noProof="0" dirty="0">
                <a:ln>
                  <a:noFill/>
                </a:ln>
                <a:solidFill>
                  <a:schemeClr val="tx1"/>
                </a:solidFill>
                <a:effectLst/>
                <a:uLnTx/>
                <a:uFillTx/>
                <a:latin typeface="+mn-lt"/>
                <a:ea typeface="+mn-ea"/>
                <a:cs typeface="+mn-cs"/>
              </a:rPr>
              <a:t>Auditing multiple periods at once provides insights into trends and overcharges that might not be apparent in the audit of one specific period.</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Top Techniques </a:t>
            </a:r>
            <a:br>
              <a:rPr lang="en-US" sz="3200" b="1" dirty="0"/>
            </a:br>
            <a:r>
              <a:rPr lang="en-US" sz="3200" b="1" dirty="0"/>
              <a:t>to Avoid Unnecessary Costs</a:t>
            </a:r>
          </a:p>
        </p:txBody>
      </p:sp>
    </p:spTree>
    <p:extLst>
      <p:ext uri="{BB962C8B-B14F-4D97-AF65-F5344CB8AC3E}">
        <p14:creationId xmlns:p14="http://schemas.microsoft.com/office/powerpoint/2010/main" val="72505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FEA04413-8EFA-418A-8E47-707DA46EA28A}" type="slidenum">
              <a:rPr lang="en-US" sz="1400" b="0">
                <a:solidFill>
                  <a:schemeClr val="tx1"/>
                </a:solidFill>
                <a:latin typeface="+mn-lt"/>
                <a:ea typeface="ＭＳ Ｐゴシック" pitchFamily="1" charset="-128"/>
              </a:rPr>
              <a:pPr eaLnBrk="0" hangingPunct="0">
                <a:defRPr/>
              </a:pPr>
              <a:t>37</a:t>
            </a:fld>
            <a:endParaRPr lang="en-US" sz="1400" b="0" dirty="0">
              <a:solidFill>
                <a:schemeClr val="tx1"/>
              </a:solidFill>
              <a:latin typeface="+mn-lt"/>
              <a:ea typeface="ＭＳ Ｐゴシック" pitchFamily="1" charset="-128"/>
            </a:endParaRPr>
          </a:p>
        </p:txBody>
      </p:sp>
      <p:sp>
        <p:nvSpPr>
          <p:cNvPr id="39940" name="Rectangle 4"/>
          <p:cNvSpPr>
            <a:spLocks noChangeArrowheads="1"/>
          </p:cNvSpPr>
          <p:nvPr/>
        </p:nvSpPr>
        <p:spPr bwMode="auto">
          <a:xfrm>
            <a:off x="685800" y="2590800"/>
            <a:ext cx="7772400" cy="3657600"/>
          </a:xfrm>
          <a:prstGeom prst="rect">
            <a:avLst/>
          </a:prstGeom>
          <a:noFill/>
          <a:ln w="9525">
            <a:noFill/>
            <a:miter lim="800000"/>
            <a:headEnd/>
            <a:tailEnd/>
          </a:ln>
        </p:spPr>
        <p:txBody>
          <a:bodyPr/>
          <a:lstStyle/>
          <a:p>
            <a:pPr marL="342900" indent="-342900" eaLnBrk="0" hangingPunct="0">
              <a:lnSpc>
                <a:spcPct val="80000"/>
              </a:lnSpc>
              <a:spcBef>
                <a:spcPct val="20000"/>
              </a:spcBef>
            </a:pPr>
            <a:endParaRPr lang="en-US" sz="2400" dirty="0">
              <a:solidFill>
                <a:schemeClr val="hlink"/>
              </a:solidFill>
            </a:endParaRPr>
          </a:p>
          <a:p>
            <a:pPr marL="342900" indent="-342900" eaLnBrk="0" hangingPunct="0">
              <a:lnSpc>
                <a:spcPct val="80000"/>
              </a:lnSpc>
              <a:spcBef>
                <a:spcPct val="20000"/>
              </a:spcBef>
            </a:pPr>
            <a:r>
              <a:rPr lang="en-US" sz="2000" dirty="0">
                <a:solidFill>
                  <a:schemeClr val="tx1"/>
                </a:solidFill>
                <a:latin typeface="+mj-lt"/>
              </a:rPr>
              <a:t>Fort Hill Associates, LLC</a:t>
            </a:r>
          </a:p>
          <a:p>
            <a:pPr marL="342900" indent="-342900" eaLnBrk="0" hangingPunct="0">
              <a:lnSpc>
                <a:spcPct val="80000"/>
              </a:lnSpc>
              <a:spcBef>
                <a:spcPct val="20000"/>
              </a:spcBef>
            </a:pPr>
            <a:r>
              <a:rPr lang="en-US" sz="2400" dirty="0">
                <a:solidFill>
                  <a:schemeClr val="hlink"/>
                </a:solidFill>
                <a:latin typeface="+mj-lt"/>
              </a:rPr>
              <a:t>(877) 286-0408 </a:t>
            </a:r>
          </a:p>
          <a:p>
            <a:pPr marL="342900" indent="-342900" eaLnBrk="0" hangingPunct="0">
              <a:lnSpc>
                <a:spcPct val="80000"/>
              </a:lnSpc>
              <a:spcBef>
                <a:spcPct val="20000"/>
              </a:spcBef>
            </a:pPr>
            <a:r>
              <a:rPr lang="en-US" sz="2000" dirty="0">
                <a:solidFill>
                  <a:schemeClr val="tx1"/>
                </a:solidFill>
                <a:latin typeface="+mj-lt"/>
                <a:hlinkClick r:id="rId4"/>
              </a:rPr>
              <a:t>www.forthillassociates.com</a:t>
            </a:r>
            <a:endParaRPr lang="en-US" sz="2000" dirty="0">
              <a:solidFill>
                <a:schemeClr val="tx1"/>
              </a:solidFill>
              <a:latin typeface="+mj-lt"/>
            </a:endParaRPr>
          </a:p>
          <a:p>
            <a:pPr marL="342900" indent="-342900" eaLnBrk="0" hangingPunct="0">
              <a:lnSpc>
                <a:spcPct val="80000"/>
              </a:lnSpc>
              <a:spcBef>
                <a:spcPct val="20000"/>
              </a:spcBef>
            </a:pPr>
            <a:endParaRPr lang="en-US" sz="2000" b="0" dirty="0">
              <a:solidFill>
                <a:schemeClr val="tx1"/>
              </a:solidFill>
            </a:endParaRPr>
          </a:p>
          <a:p>
            <a:pPr marL="342900" indent="-342900" eaLnBrk="0" hangingPunct="0">
              <a:lnSpc>
                <a:spcPct val="80000"/>
              </a:lnSpc>
              <a:spcBef>
                <a:spcPct val="20000"/>
              </a:spcBef>
            </a:pPr>
            <a:endParaRPr lang="en-US" sz="2000" b="0" dirty="0">
              <a:solidFill>
                <a:schemeClr val="tx1"/>
              </a:solidFill>
            </a:endParaRPr>
          </a:p>
          <a:p>
            <a:pPr marL="342900" indent="-342900" eaLnBrk="0" hangingPunct="0">
              <a:lnSpc>
                <a:spcPct val="80000"/>
              </a:lnSpc>
              <a:spcBef>
                <a:spcPct val="20000"/>
              </a:spcBef>
            </a:pPr>
            <a:r>
              <a:rPr lang="en-US" sz="2000" dirty="0">
                <a:solidFill>
                  <a:schemeClr val="tx1"/>
                </a:solidFill>
                <a:latin typeface="+mj-lt"/>
              </a:rPr>
              <a:t>37 Villa Road</a:t>
            </a:r>
          </a:p>
          <a:p>
            <a:pPr marL="342900" indent="-342900" eaLnBrk="0" hangingPunct="0">
              <a:lnSpc>
                <a:spcPct val="80000"/>
              </a:lnSpc>
              <a:spcBef>
                <a:spcPct val="20000"/>
              </a:spcBef>
            </a:pPr>
            <a:r>
              <a:rPr lang="en-US" sz="2000" dirty="0">
                <a:solidFill>
                  <a:schemeClr val="tx1"/>
                </a:solidFill>
                <a:latin typeface="+mj-lt"/>
              </a:rPr>
              <a:t>Suite 106</a:t>
            </a:r>
          </a:p>
          <a:p>
            <a:pPr marL="342900" indent="-342900" eaLnBrk="0" hangingPunct="0">
              <a:lnSpc>
                <a:spcPct val="80000"/>
              </a:lnSpc>
              <a:spcBef>
                <a:spcPct val="20000"/>
              </a:spcBef>
            </a:pPr>
            <a:r>
              <a:rPr lang="en-US" sz="2000" dirty="0">
                <a:solidFill>
                  <a:schemeClr val="tx1"/>
                </a:solidFill>
                <a:latin typeface="+mj-lt"/>
              </a:rPr>
              <a:t>Greenville, SC 29615</a:t>
            </a:r>
          </a:p>
          <a:p>
            <a:pPr marL="342900" indent="-342900" algn="l" eaLnBrk="0" hangingPunct="0">
              <a:lnSpc>
                <a:spcPct val="80000"/>
              </a:lnSpc>
              <a:spcBef>
                <a:spcPct val="20000"/>
              </a:spcBef>
            </a:pPr>
            <a:r>
              <a:rPr lang="en-US" sz="2000" dirty="0">
                <a:solidFill>
                  <a:schemeClr val="tx1"/>
                </a:solidFill>
              </a:rPr>
              <a:t>			</a:t>
            </a:r>
          </a:p>
          <a:p>
            <a:pPr marL="342900" indent="-342900" eaLnBrk="0" hangingPunct="0">
              <a:lnSpc>
                <a:spcPct val="80000"/>
              </a:lnSpc>
              <a:spcBef>
                <a:spcPct val="20000"/>
              </a:spcBef>
            </a:pPr>
            <a:endParaRPr lang="en-US" sz="2400" dirty="0">
              <a:solidFill>
                <a:schemeClr val="tx1"/>
              </a:solidFill>
            </a:endParaRPr>
          </a:p>
          <a:p>
            <a:pPr marL="342900" indent="-342900" eaLnBrk="0" hangingPunct="0">
              <a:lnSpc>
                <a:spcPct val="80000"/>
              </a:lnSpc>
              <a:spcBef>
                <a:spcPct val="20000"/>
              </a:spcBef>
            </a:pPr>
            <a:endParaRPr lang="en-US" sz="2000" b="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16" name="Text Box 10">
            <a:extLst>
              <a:ext uri="{FF2B5EF4-FFF2-40B4-BE49-F238E27FC236}">
                <a16:creationId xmlns:a16="http://schemas.microsoft.com/office/drawing/2014/main" id="{1493B8A9-8C3A-48F1-898B-6B92E295AD7B}"/>
              </a:ext>
            </a:extLst>
          </p:cNvPr>
          <p:cNvSpPr txBox="1">
            <a:spLocks noChangeArrowheads="1"/>
          </p:cNvSpPr>
          <p:nvPr/>
        </p:nvSpPr>
        <p:spPr bwMode="auto">
          <a:xfrm>
            <a:off x="1892708" y="1676400"/>
            <a:ext cx="5358585" cy="3464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15270" tIns="15270" rIns="15270" bIns="15270" numCol="1" anchor="t" anchorCtr="0" compatLnSpc="1">
            <a:prstTxWarp prst="textNoShape">
              <a:avLst/>
            </a:prstTxWarp>
          </a:bodyPr>
          <a:lstStyle/>
          <a:p>
            <a:pPr algn="l" defTabSz="385753" eaLnBrk="0" hangingPunct="0"/>
            <a:r>
              <a:rPr lang="en-US" altLang="en-US" sz="2400" dirty="0"/>
              <a:t>Upcoming ACUA Events</a:t>
            </a:r>
          </a:p>
          <a:p>
            <a:pPr algn="l" defTabSz="385753" eaLnBrk="0" hangingPunct="0"/>
            <a:endParaRPr lang="en-US" altLang="en-US" sz="1500" dirty="0"/>
          </a:p>
          <a:p>
            <a:pPr algn="l" defTabSz="385753" eaLnBrk="0" hangingPunct="0"/>
            <a:endParaRPr lang="en-US" altLang="en-US" sz="1500" dirty="0"/>
          </a:p>
          <a:p>
            <a:pPr algn="l" defTabSz="385753" eaLnBrk="0" hangingPunct="0"/>
            <a:endParaRPr lang="en-US" altLang="en-US" sz="1500" dirty="0"/>
          </a:p>
          <a:p>
            <a:pPr algn="l" eaLnBrk="0" fontAlgn="base" hangingPunct="0">
              <a:spcBef>
                <a:spcPct val="0"/>
              </a:spcBef>
              <a:spcAft>
                <a:spcPct val="0"/>
              </a:spcAft>
            </a:pPr>
            <a:r>
              <a:rPr lang="en-US" altLang="en-US" dirty="0"/>
              <a:t>Webinar</a:t>
            </a:r>
          </a:p>
          <a:p>
            <a:pPr algn="l" eaLnBrk="0" fontAlgn="base" hangingPunct="0">
              <a:spcBef>
                <a:spcPct val="0"/>
              </a:spcBef>
              <a:spcAft>
                <a:spcPct val="0"/>
              </a:spcAft>
            </a:pPr>
            <a:r>
              <a:rPr lang="en-US" altLang="en-US" dirty="0"/>
              <a:t>July 2021 – Baker Tilly: Hot Topics in Athletics</a:t>
            </a:r>
            <a:endParaRPr lang="en-US" dirty="0">
              <a:ea typeface="Calibri" panose="020F0502020204030204" pitchFamily="34" charset="0"/>
            </a:endParaRPr>
          </a:p>
          <a:p>
            <a:pPr lvl="0" algn="l" eaLnBrk="0" fontAlgn="base" hangingPunct="0">
              <a:spcBef>
                <a:spcPct val="0"/>
              </a:spcBef>
              <a:spcAft>
                <a:spcPct val="0"/>
              </a:spcAft>
            </a:pPr>
            <a:endParaRPr lang="en-US" altLang="en-US" dirty="0"/>
          </a:p>
          <a:p>
            <a:pPr lvl="0" algn="l" eaLnBrk="0" fontAlgn="base" hangingPunct="0">
              <a:spcBef>
                <a:spcPct val="0"/>
              </a:spcBef>
              <a:spcAft>
                <a:spcPct val="0"/>
              </a:spcAft>
            </a:pPr>
            <a:endParaRPr lang="en-US" altLang="en-US" dirty="0"/>
          </a:p>
          <a:p>
            <a:pPr lvl="0" algn="l" eaLnBrk="0" fontAlgn="base" hangingPunct="0">
              <a:spcBef>
                <a:spcPct val="0"/>
              </a:spcBef>
              <a:spcAft>
                <a:spcPct val="0"/>
              </a:spcAft>
            </a:pPr>
            <a:r>
              <a:rPr lang="en-US" altLang="en-US" dirty="0" err="1"/>
              <a:t>AuditCon</a:t>
            </a:r>
            <a:endParaRPr lang="en-US" altLang="en-US" dirty="0"/>
          </a:p>
          <a:p>
            <a:pPr lvl="0" algn="l" eaLnBrk="0" fontAlgn="base" hangingPunct="0">
              <a:spcBef>
                <a:spcPct val="0"/>
              </a:spcBef>
              <a:spcAft>
                <a:spcPct val="0"/>
              </a:spcAft>
            </a:pPr>
            <a:r>
              <a:rPr lang="en-US" altLang="en-US" dirty="0"/>
              <a:t>September 19 - 23, 2021</a:t>
            </a:r>
          </a:p>
          <a:p>
            <a:pPr lvl="0" eaLnBrk="0" fontAlgn="base" hangingPunct="0">
              <a:spcBef>
                <a:spcPct val="0"/>
              </a:spcBef>
              <a:spcAft>
                <a:spcPct val="0"/>
              </a:spcAft>
            </a:pPr>
            <a:endParaRPr lang="en-US" altLang="en-US" sz="1200" dirty="0"/>
          </a:p>
          <a:p>
            <a:pPr lvl="0" eaLnBrk="0" fontAlgn="base" hangingPunct="0">
              <a:spcBef>
                <a:spcPct val="0"/>
              </a:spcBef>
              <a:spcAft>
                <a:spcPct val="0"/>
              </a:spcAft>
            </a:pPr>
            <a:endParaRPr lang="en-US" altLang="en-US" sz="1200" dirty="0"/>
          </a:p>
          <a:p>
            <a:pPr lvl="0" eaLnBrk="0" fontAlgn="base" hangingPunct="0">
              <a:spcBef>
                <a:spcPct val="0"/>
              </a:spcBef>
              <a:spcAft>
                <a:spcPct val="0"/>
              </a:spcAft>
            </a:pPr>
            <a:endParaRPr lang="en-US" altLang="en-US" sz="1013" dirty="0"/>
          </a:p>
          <a:p>
            <a:pPr defTabSz="385753" eaLnBrk="0" hangingPunct="0"/>
            <a:endParaRPr lang="en-US" altLang="en-US" sz="1181" dirty="0">
              <a:latin typeface="Arial" panose="020B0604020202020204" pitchFamily="34" charset="0"/>
            </a:endParaRPr>
          </a:p>
        </p:txBody>
      </p:sp>
    </p:spTree>
    <p:extLst>
      <p:ext uri="{BB962C8B-B14F-4D97-AF65-F5344CB8AC3E}">
        <p14:creationId xmlns:p14="http://schemas.microsoft.com/office/powerpoint/2010/main" val="287896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a:off x="838200" y="2044252"/>
            <a:ext cx="2592790" cy="1523494"/>
          </a:xfrm>
          <a:prstGeom prst="rect">
            <a:avLst/>
          </a:prstGeom>
          <a:solidFill>
            <a:srgbClr val="10147E"/>
          </a:solidFill>
        </p:spPr>
        <p:txBody>
          <a:bodyPr wrap="square">
            <a:spAutoFit/>
          </a:bodyPr>
          <a:lstStyle/>
          <a:p>
            <a:pPr algn="ctr" eaLnBrk="0" fontAlgn="base" hangingPunct="0">
              <a:spcBef>
                <a:spcPct val="0"/>
              </a:spcBef>
              <a:spcAft>
                <a:spcPct val="0"/>
              </a:spcAft>
            </a:pPr>
            <a:r>
              <a:rPr lang="en-US" altLang="en-US" sz="1050" u="sng" dirty="0">
                <a:solidFill>
                  <a:schemeClr val="bg1"/>
                </a:solidFill>
                <a:latin typeface="Arial" panose="020B0604020202020204" pitchFamily="34" charset="0"/>
                <a:cs typeface="Arial" panose="020B0604020202020204" pitchFamily="34" charset="0"/>
              </a:rPr>
              <a:t>Stay Updated</a:t>
            </a:r>
            <a:br>
              <a:rPr lang="en-US" altLang="en-US" sz="1050" u="sng" dirty="0">
                <a:solidFill>
                  <a:schemeClr val="bg1"/>
                </a:solidFill>
                <a:cs typeface="Arial" panose="020B0604020202020204" pitchFamily="34" charset="0"/>
              </a:rPr>
            </a:br>
            <a:endParaRPr lang="en-US" altLang="en-US" sz="825" u="sng" dirty="0">
              <a:solidFill>
                <a:schemeClr val="bg1"/>
              </a:solidFill>
              <a:latin typeface="Arial" panose="020B0604020202020204" pitchFamily="34" charset="0"/>
              <a:cs typeface="Arial" panose="020B0604020202020204" pitchFamily="34" charset="0"/>
            </a:endParaRPr>
          </a:p>
          <a:p>
            <a:pPr marL="128588" indent="-128588" algn="l" eaLnBrk="0" hangingPunct="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The College and University Auditor is ACUA's official journal. Current and past issues are posted on the ACUA  website. </a:t>
            </a:r>
          </a:p>
          <a:p>
            <a:pPr marL="128588" indent="-128588" algn="l" eaLnBrk="0" hangingPunct="0">
              <a:buFont typeface="Arial" panose="020B0604020202020204" pitchFamily="34" charset="0"/>
              <a:buChar char="•"/>
            </a:pPr>
            <a:endParaRPr lang="en-US" altLang="en-US" sz="825" dirty="0">
              <a:solidFill>
                <a:schemeClr val="bg1"/>
              </a:solidFill>
              <a:latin typeface="Arial" panose="020B0604020202020204" pitchFamily="34" charset="0"/>
              <a:cs typeface="Arial" panose="020B0604020202020204" pitchFamily="34" charset="0"/>
            </a:endParaRPr>
          </a:p>
          <a:p>
            <a:pPr marL="128588" indent="-128588" algn="l" eaLnBrk="0" hangingPunct="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News relevant to Higher Ed internal  audit is posted on the front page.  Articles are also archived for your reference under the  Resources/ACUA News.</a:t>
            </a:r>
          </a:p>
          <a:p>
            <a:pPr algn="l" eaLnBrk="0" fontAlgn="base" hangingPunct="0">
              <a:spcBef>
                <a:spcPct val="0"/>
              </a:spcBef>
              <a:spcAft>
                <a:spcPct val="0"/>
              </a:spcAft>
            </a:pPr>
            <a:endParaRPr lang="en-US" altLang="en-US" sz="825" dirty="0">
              <a:solidFill>
                <a:schemeClr val="bg1"/>
              </a:solidFill>
              <a:cs typeface="Arial" panose="020B0604020202020204" pitchFamily="34" charset="0"/>
            </a:endParaRPr>
          </a:p>
        </p:txBody>
      </p:sp>
      <p:sp>
        <p:nvSpPr>
          <p:cNvPr id="14" name="Text Box 12"/>
          <p:cNvSpPr txBox="1">
            <a:spLocks noChangeArrowheads="1"/>
          </p:cNvSpPr>
          <p:nvPr/>
        </p:nvSpPr>
        <p:spPr bwMode="auto">
          <a:xfrm>
            <a:off x="5918750" y="2044252"/>
            <a:ext cx="2387050" cy="1685077"/>
          </a:xfrm>
          <a:prstGeom prst="rect">
            <a:avLst/>
          </a:prstGeom>
          <a:solidFill>
            <a:srgbClr val="10147E"/>
          </a:solidFill>
          <a:ln>
            <a:noFill/>
          </a:ln>
          <a:effectLst/>
        </p:spPr>
        <p:txBody>
          <a:bodyPr vert="horz" wrap="square" lIns="27432" tIns="27432" rIns="27432" bIns="27432" numCol="1" anchor="t" anchorCtr="0" compatLnSpc="1">
            <a:prstTxWarp prst="textNoShape">
              <a:avLst/>
            </a:prstTxWarp>
          </a:bodyPr>
          <a:lstStyle/>
          <a:p>
            <a:pPr algn="l" eaLnBrk="0" fontAlgn="base" hangingPunct="0">
              <a:spcBef>
                <a:spcPct val="0"/>
              </a:spcBef>
              <a:spcAft>
                <a:spcPct val="0"/>
              </a:spcAft>
            </a:pPr>
            <a:r>
              <a:rPr lang="en-US" altLang="en-US" sz="1050" u="sng" dirty="0">
                <a:solidFill>
                  <a:srgbClr val="FFFFFF"/>
                </a:solidFill>
                <a:latin typeface="Arial" panose="020B0604020202020204" pitchFamily="34" charset="0"/>
                <a:cs typeface="Arial" panose="020B0604020202020204" pitchFamily="34" charset="0"/>
              </a:rPr>
              <a:t>Connect with Colleagues</a:t>
            </a:r>
            <a:br>
              <a:rPr lang="en-US" altLang="en-US" sz="1050" u="sng" dirty="0">
                <a:solidFill>
                  <a:srgbClr val="FFFFFF"/>
                </a:solidFill>
                <a:latin typeface="Arial" panose="020B0604020202020204" pitchFamily="34" charset="0"/>
                <a:cs typeface="Arial" panose="020B0604020202020204" pitchFamily="34" charset="0"/>
              </a:rPr>
            </a:br>
            <a:endParaRPr lang="en-US" altLang="en-US" sz="825" u="sng" dirty="0">
              <a:solidFill>
                <a:srgbClr val="FFFFFF"/>
              </a:solidFill>
              <a:latin typeface="Arial" panose="020B0604020202020204" pitchFamily="34" charset="0"/>
              <a:cs typeface="Arial" panose="020B0604020202020204" pitchFamily="34" charset="0"/>
            </a:endParaRPr>
          </a:p>
          <a:p>
            <a:pPr marL="128588" indent="-128588" algn="l" eaLnBrk="0" hangingPunct="0">
              <a:buSzPts val="1000"/>
              <a:buFont typeface="Arial" panose="020B0604020202020204" pitchFamily="34" charset="0"/>
              <a:buChar char="•"/>
            </a:pPr>
            <a:r>
              <a:rPr lang="en-US" altLang="en-US" sz="825" dirty="0">
                <a:solidFill>
                  <a:srgbClr val="FFFFFF"/>
                </a:solidFill>
                <a:latin typeface="Arial" panose="020B0604020202020204" pitchFamily="34" charset="0"/>
                <a:cs typeface="Arial" panose="020B0604020202020204" pitchFamily="34" charset="0"/>
              </a:rPr>
              <a:t>Subscribe to one or more Forums on the Connect ACUA to obtain feedback and share your insights on topics of concern to higher education internal auditors.</a:t>
            </a:r>
          </a:p>
          <a:p>
            <a:pPr algn="l" eaLnBrk="0" fontAlgn="base" hangingPunct="0">
              <a:spcBef>
                <a:spcPct val="0"/>
              </a:spcBef>
              <a:spcAft>
                <a:spcPct val="0"/>
              </a:spcAft>
              <a:buSzPts val="1000"/>
            </a:pPr>
            <a:endParaRPr lang="en-US" altLang="en-US" sz="825" dirty="0">
              <a:solidFill>
                <a:srgbClr val="FFFFFF"/>
              </a:solidFill>
              <a:latin typeface="Arial" panose="020B0604020202020204" pitchFamily="34" charset="0"/>
              <a:cs typeface="Arial" panose="020B0604020202020204" pitchFamily="34" charset="0"/>
            </a:endParaRPr>
          </a:p>
          <a:p>
            <a:pPr marL="128588" indent="-128588" algn="l" eaLnBrk="0" hangingPunct="0">
              <a:buSzPts val="1000"/>
              <a:buFont typeface="Arial" panose="020B0604020202020204" pitchFamily="34" charset="0"/>
              <a:buChar char="•"/>
            </a:pPr>
            <a:r>
              <a:rPr lang="en-US" altLang="en-US" sz="825" dirty="0">
                <a:solidFill>
                  <a:srgbClr val="FFFFFF"/>
                </a:solidFill>
                <a:latin typeface="Arial" panose="020B0604020202020204" pitchFamily="34" charset="0"/>
                <a:cs typeface="Arial" panose="020B0604020202020204" pitchFamily="34" charset="0"/>
              </a:rPr>
              <a:t>Search the Membership Directory to  connect with your peers.</a:t>
            </a:r>
          </a:p>
          <a:p>
            <a:pPr algn="l" eaLnBrk="0" fontAlgn="base" hangingPunct="0">
              <a:spcBef>
                <a:spcPct val="0"/>
              </a:spcBef>
              <a:spcAft>
                <a:spcPct val="0"/>
              </a:spcAft>
              <a:buSzPts val="1000"/>
            </a:pPr>
            <a:endParaRPr lang="en-US" altLang="en-US" sz="825" dirty="0">
              <a:solidFill>
                <a:srgbClr val="FFFFFF"/>
              </a:solidFill>
              <a:latin typeface="Arial" panose="020B0604020202020204" pitchFamily="34" charset="0"/>
              <a:cs typeface="Arial" panose="020B0604020202020204" pitchFamily="34" charset="0"/>
            </a:endParaRPr>
          </a:p>
          <a:p>
            <a:pPr marL="128588" indent="-128588" algn="l" eaLnBrk="0" hangingPunct="0">
              <a:buSzPts val="1000"/>
              <a:buFont typeface="Arial" panose="020B0604020202020204" pitchFamily="34" charset="0"/>
              <a:buChar char="•"/>
            </a:pPr>
            <a:r>
              <a:rPr lang="en-US" altLang="en-US" sz="825" dirty="0">
                <a:solidFill>
                  <a:srgbClr val="FFFFFF"/>
                </a:solidFill>
                <a:latin typeface="Arial" panose="020B0604020202020204" pitchFamily="34" charset="0"/>
                <a:cs typeface="Arial" panose="020B0604020202020204" pitchFamily="34" charset="0"/>
              </a:rPr>
              <a:t>Share, Like, Tweet &amp; Connect on social media.</a:t>
            </a:r>
            <a:endParaRPr lang="en-US" altLang="en-US" sz="825" dirty="0">
              <a:solidFill>
                <a:srgbClr val="007AC3"/>
              </a:solidFill>
              <a:latin typeface="Arial" panose="020B0604020202020204" pitchFamily="34" charset="0"/>
              <a:cs typeface="Arial" panose="020B0604020202020204" pitchFamily="34" charset="0"/>
            </a:endParaRPr>
          </a:p>
        </p:txBody>
      </p:sp>
      <p:sp>
        <p:nvSpPr>
          <p:cNvPr id="15" name="Rectangle 14"/>
          <p:cNvSpPr/>
          <p:nvPr/>
        </p:nvSpPr>
        <p:spPr>
          <a:xfrm>
            <a:off x="3477892" y="2044251"/>
            <a:ext cx="2401708" cy="3546548"/>
          </a:xfrm>
          <a:prstGeom prst="rect">
            <a:avLst/>
          </a:prstGeom>
          <a:solidFill>
            <a:srgbClr val="E74539"/>
          </a:solidFill>
        </p:spPr>
        <p:txBody>
          <a:bodyPr wrap="square">
            <a:spAutoFit/>
          </a:bodyPr>
          <a:lstStyle/>
          <a:p>
            <a:pPr algn="l" eaLnBrk="0" fontAlgn="base" hangingPunct="0">
              <a:spcBef>
                <a:spcPct val="0"/>
              </a:spcBef>
              <a:spcAft>
                <a:spcPct val="0"/>
              </a:spcAft>
            </a:pPr>
            <a:r>
              <a:rPr lang="en-US" altLang="en-US" sz="1050" u="sng" dirty="0">
                <a:solidFill>
                  <a:schemeClr val="bg1"/>
                </a:solidFill>
                <a:latin typeface="Arial" panose="020B0604020202020204" pitchFamily="34" charset="0"/>
                <a:cs typeface="Arial" panose="020B0604020202020204" pitchFamily="34" charset="0"/>
              </a:rPr>
              <a:t>Get Involved</a:t>
            </a:r>
            <a:br>
              <a:rPr lang="en-US" altLang="en-US" sz="1050" u="sng" dirty="0">
                <a:solidFill>
                  <a:schemeClr val="bg1"/>
                </a:solidFill>
                <a:latin typeface="Arial" panose="020B0604020202020204" pitchFamily="34" charset="0"/>
                <a:cs typeface="Arial" panose="020B0604020202020204" pitchFamily="34" charset="0"/>
              </a:rPr>
            </a:br>
            <a:endParaRPr lang="en-US" altLang="en-US" sz="825" u="sng" dirty="0">
              <a:solidFill>
                <a:schemeClr val="bg1"/>
              </a:solidFill>
              <a:latin typeface="Arial" panose="020B0604020202020204" pitchFamily="34" charset="0"/>
              <a:cs typeface="Arial" panose="020B0604020202020204" pitchFamily="34" charset="0"/>
            </a:endParaRPr>
          </a:p>
          <a:p>
            <a:pPr marL="128588" indent="-128588" algn="l" eaLnBrk="0" hangingPunct="0">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The latest Volunteer openings are posted on the front page of the website.</a:t>
            </a:r>
          </a:p>
          <a:p>
            <a:pPr marL="128588" indent="-128588" algn="l" eaLnBrk="0" hangingPunct="0">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Visit the listing of Committee Chairs to learn about the various areas where you might participate.</a:t>
            </a:r>
          </a:p>
          <a:p>
            <a:pPr marL="128588" indent="-128588" algn="l" eaLnBrk="0" hangingPunct="0">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Nominate one of your colleagues for an ACUA annual award.</a:t>
            </a:r>
          </a:p>
          <a:p>
            <a:pPr marL="128588" indent="-128588" algn="l" eaLnBrk="0" hangingPunct="0">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Submit a conference proposal.</a:t>
            </a:r>
          </a:p>
          <a:p>
            <a:pPr marL="128588" indent="-128588" algn="l" eaLnBrk="0" hangingPunct="0">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Present a webinar.</a:t>
            </a:r>
          </a:p>
          <a:p>
            <a:pPr marL="128588" indent="-128588" algn="l" eaLnBrk="0" hangingPunct="0">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Become a Mentor </a:t>
            </a:r>
          </a:p>
          <a:p>
            <a:pPr marL="128588" indent="-128588" algn="l" eaLnBrk="0" hangingPunct="0">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Write an article for the C&amp;U Auditor.</a:t>
            </a:r>
          </a:p>
          <a:p>
            <a:pPr marL="128588" indent="-128588" algn="l" eaLnBrk="0" hangingPunct="0">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Write a Kick Starter.</a:t>
            </a:r>
          </a:p>
          <a:p>
            <a:pPr lvl="2" eaLnBrk="0" fontAlgn="base" hangingPunct="0">
              <a:lnSpc>
                <a:spcPct val="150000"/>
              </a:lnSpc>
              <a:spcBef>
                <a:spcPct val="0"/>
              </a:spcBef>
              <a:spcAft>
                <a:spcPct val="0"/>
              </a:spcAft>
              <a:buSzPts val="1000"/>
            </a:pPr>
            <a:r>
              <a:rPr lang="en-US" altLang="en-US" sz="900" dirty="0">
                <a:solidFill>
                  <a:schemeClr val="bg1"/>
                </a:solidFill>
                <a:latin typeface="Arial" panose="020B0604020202020204" pitchFamily="34" charset="0"/>
                <a:cs typeface="Arial" panose="020B0604020202020204" pitchFamily="34" charset="0"/>
              </a:rPr>
              <a:t>   </a:t>
            </a:r>
            <a:endParaRPr lang="en-US" altLang="en-US" sz="900" u="sng" dirty="0">
              <a:solidFill>
                <a:schemeClr val="bg1"/>
              </a:solidFill>
              <a:latin typeface="Arial" panose="020B0604020202020204" pitchFamily="34" charset="0"/>
              <a:cs typeface="Arial" panose="020B0604020202020204" pitchFamily="34" charset="0"/>
            </a:endParaRPr>
          </a:p>
          <a:p>
            <a:pPr lvl="2" eaLnBrk="0" fontAlgn="base" hangingPunct="0">
              <a:lnSpc>
                <a:spcPct val="150000"/>
              </a:lnSpc>
              <a:spcBef>
                <a:spcPct val="0"/>
              </a:spcBef>
              <a:spcAft>
                <a:spcPct val="0"/>
              </a:spcAft>
              <a:buSzPts val="1000"/>
            </a:pPr>
            <a:endParaRPr lang="en-US" altLang="en-US" sz="1050" u="sng" dirty="0">
              <a:solidFill>
                <a:schemeClr val="bg1"/>
              </a:solidFill>
              <a:cs typeface="Arial" panose="020B0604020202020204" pitchFamily="34" charset="0"/>
            </a:endParaRPr>
          </a:p>
          <a:p>
            <a:pPr lvl="2" eaLnBrk="0" fontAlgn="base" hangingPunct="0">
              <a:lnSpc>
                <a:spcPct val="150000"/>
              </a:lnSpc>
              <a:spcBef>
                <a:spcPct val="0"/>
              </a:spcBef>
              <a:spcAft>
                <a:spcPct val="0"/>
              </a:spcAft>
              <a:buSzPts val="1000"/>
            </a:pPr>
            <a:endParaRPr lang="en-US" altLang="en-US" sz="1050" u="sng" dirty="0">
              <a:solidFill>
                <a:schemeClr val="bg1"/>
              </a:solidFill>
              <a:cs typeface="Arial" panose="020B0604020202020204" pitchFamily="34" charset="0"/>
            </a:endParaRPr>
          </a:p>
          <a:p>
            <a:pPr lvl="2" eaLnBrk="0" fontAlgn="base" hangingPunct="0">
              <a:lnSpc>
                <a:spcPct val="150000"/>
              </a:lnSpc>
              <a:spcBef>
                <a:spcPct val="0"/>
              </a:spcBef>
              <a:spcAft>
                <a:spcPct val="0"/>
              </a:spcAft>
              <a:buSzPts val="1000"/>
            </a:pPr>
            <a:endParaRPr lang="en-US" altLang="en-US" sz="1050" u="sng" dirty="0">
              <a:solidFill>
                <a:schemeClr val="bg1"/>
              </a:solidFill>
              <a:cs typeface="Arial" panose="020B0604020202020204" pitchFamily="34" charset="0"/>
            </a:endParaRPr>
          </a:p>
          <a:p>
            <a:pPr eaLnBrk="0" fontAlgn="base" hangingPunct="0">
              <a:lnSpc>
                <a:spcPct val="150000"/>
              </a:lnSpc>
              <a:spcBef>
                <a:spcPct val="0"/>
              </a:spcBef>
              <a:spcAft>
                <a:spcPct val="0"/>
              </a:spcAft>
              <a:buSzPts val="1000"/>
            </a:pPr>
            <a:endParaRPr lang="en-US" altLang="en-US" sz="825" dirty="0">
              <a:solidFill>
                <a:schemeClr val="bg1"/>
              </a:solidFill>
              <a:cs typeface="Arial" panose="020B0604020202020204" pitchFamily="34" charset="0"/>
            </a:endParaRPr>
          </a:p>
          <a:p>
            <a:pPr eaLnBrk="0" fontAlgn="base" hangingPunct="0">
              <a:lnSpc>
                <a:spcPct val="150000"/>
              </a:lnSpc>
              <a:spcBef>
                <a:spcPct val="0"/>
              </a:spcBef>
              <a:spcAft>
                <a:spcPct val="0"/>
              </a:spcAft>
              <a:buSzPts val="1000"/>
            </a:pPr>
            <a:endParaRPr lang="en-US" altLang="en-US" sz="825" dirty="0">
              <a:solidFill>
                <a:schemeClr val="bg1"/>
              </a:solidFill>
              <a:cs typeface="Arial" panose="020B0604020202020204" pitchFamily="34" charset="0"/>
            </a:endParaRPr>
          </a:p>
          <a:p>
            <a:pPr eaLnBrk="0" fontAlgn="base" hangingPunct="0">
              <a:lnSpc>
                <a:spcPct val="150000"/>
              </a:lnSpc>
              <a:spcBef>
                <a:spcPct val="0"/>
              </a:spcBef>
              <a:spcAft>
                <a:spcPct val="0"/>
              </a:spcAft>
              <a:buSzPts val="1000"/>
            </a:pPr>
            <a:endParaRPr lang="en-US" altLang="en-US" sz="825" dirty="0">
              <a:solidFill>
                <a:schemeClr val="bg1"/>
              </a:solidFill>
              <a:cs typeface="Arial" panose="020B0604020202020204" pitchFamily="34" charset="0"/>
            </a:endParaRPr>
          </a:p>
        </p:txBody>
      </p:sp>
      <p:sp>
        <p:nvSpPr>
          <p:cNvPr id="16" name="Rectangle 15"/>
          <p:cNvSpPr/>
          <p:nvPr/>
        </p:nvSpPr>
        <p:spPr>
          <a:xfrm rot="10800000" flipV="1">
            <a:off x="5918749" y="3771060"/>
            <a:ext cx="2387052" cy="1847301"/>
          </a:xfrm>
          <a:prstGeom prst="rect">
            <a:avLst/>
          </a:prstGeom>
          <a:solidFill>
            <a:srgbClr val="10147E"/>
          </a:solidFill>
        </p:spPr>
        <p:txBody>
          <a:bodyPr wrap="square">
            <a:spAutoFit/>
          </a:bodyPr>
          <a:lstStyle/>
          <a:p>
            <a:pPr eaLnBrk="0" hangingPunct="0">
              <a:lnSpc>
                <a:spcPts val="900"/>
              </a:lnSpc>
            </a:pPr>
            <a:r>
              <a:rPr lang="en-US" altLang="en-US" sz="1050" u="sng" dirty="0">
                <a:solidFill>
                  <a:schemeClr val="bg1"/>
                </a:solidFill>
                <a:latin typeface="Arial" panose="020B0604020202020204" pitchFamily="34" charset="0"/>
                <a:cs typeface="Arial" panose="020B0604020202020204" pitchFamily="34" charset="0"/>
              </a:rPr>
              <a:t>Solve Problems</a:t>
            </a:r>
            <a:br>
              <a:rPr lang="en-US" altLang="en-US" sz="1050" u="sng" dirty="0">
                <a:solidFill>
                  <a:schemeClr val="bg1"/>
                </a:solidFill>
                <a:latin typeface="Arial" panose="020B0604020202020204" pitchFamily="34" charset="0"/>
                <a:cs typeface="Arial" panose="020B0604020202020204" pitchFamily="34" charset="0"/>
              </a:rPr>
            </a:br>
            <a:endParaRPr lang="en-US" altLang="en-US" sz="1050" u="sng" dirty="0">
              <a:solidFill>
                <a:schemeClr val="bg1"/>
              </a:solidFill>
              <a:latin typeface="Arial" panose="020B0604020202020204" pitchFamily="34" charset="0"/>
              <a:cs typeface="Arial" panose="020B0604020202020204" pitchFamily="34" charset="0"/>
            </a:endParaRP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Discounts and special offers from ACUA's Strategic Partners</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Kick Starters</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Risk Dictionary</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Mentorship Program</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NCAA Guides</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Resource Library</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Internal Audit Awareness Tools</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Governmental Affairs Updates</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Survey Results</a:t>
            </a:r>
          </a:p>
          <a:p>
            <a:pPr marL="128588" indent="-128588" algn="l" eaLnBrk="0" hangingPunct="0">
              <a:lnSpc>
                <a:spcPts val="900"/>
              </a:lnSpc>
              <a:spcAft>
                <a:spcPts val="225"/>
              </a:spcAft>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Career Center......and much more</a:t>
            </a:r>
            <a:r>
              <a:rPr lang="en-US" altLang="en-US" dirty="0">
                <a:solidFill>
                  <a:schemeClr val="bg1"/>
                </a:solidFill>
                <a:latin typeface="Arial" panose="020B0604020202020204" pitchFamily="34" charset="0"/>
                <a:cs typeface="Arial" panose="020B0604020202020204" pitchFamily="34" charset="0"/>
              </a:rPr>
              <a:t>.</a:t>
            </a:r>
          </a:p>
        </p:txBody>
      </p:sp>
      <p:sp>
        <p:nvSpPr>
          <p:cNvPr id="17" name="Rectangle 16"/>
          <p:cNvSpPr/>
          <p:nvPr/>
        </p:nvSpPr>
        <p:spPr>
          <a:xfrm rot="10800000" flipV="1">
            <a:off x="838200" y="3686166"/>
            <a:ext cx="2592790" cy="1932196"/>
          </a:xfrm>
          <a:prstGeom prst="rect">
            <a:avLst/>
          </a:prstGeom>
          <a:solidFill>
            <a:srgbClr val="10147E"/>
          </a:solidFill>
        </p:spPr>
        <p:txBody>
          <a:bodyPr wrap="square">
            <a:spAutoFit/>
          </a:bodyPr>
          <a:lstStyle/>
          <a:p>
            <a:pPr algn="ctr" eaLnBrk="0" fontAlgn="base" hangingPunct="0">
              <a:spcBef>
                <a:spcPct val="0"/>
              </a:spcBef>
              <a:spcAft>
                <a:spcPct val="0"/>
              </a:spcAft>
            </a:pPr>
            <a:r>
              <a:rPr lang="en-US" altLang="en-US" sz="1050" u="sng" dirty="0">
                <a:solidFill>
                  <a:schemeClr val="bg1"/>
                </a:solidFill>
                <a:latin typeface="Arial" panose="020B0604020202020204" pitchFamily="34" charset="0"/>
                <a:cs typeface="Arial" panose="020B0604020202020204" pitchFamily="34" charset="0"/>
              </a:rPr>
              <a:t>Get Educated</a:t>
            </a:r>
          </a:p>
          <a:p>
            <a:pPr algn="ctr" eaLnBrk="0" fontAlgn="base" hangingPunct="0">
              <a:spcBef>
                <a:spcPct val="0"/>
              </a:spcBef>
              <a:spcAft>
                <a:spcPct val="0"/>
              </a:spcAft>
            </a:pPr>
            <a:endParaRPr lang="en-US" altLang="en-US" sz="825" u="sng" dirty="0">
              <a:solidFill>
                <a:schemeClr val="bg1"/>
              </a:solidFill>
              <a:latin typeface="Arial" panose="020B0604020202020204" pitchFamily="34" charset="0"/>
              <a:cs typeface="Arial" panose="020B0604020202020204" pitchFamily="34" charset="0"/>
            </a:endParaRPr>
          </a:p>
          <a:p>
            <a:pPr marL="128588" indent="-128588" algn="l" eaLnBrk="0" hangingPunct="0">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Take advantage of the several FREE webinars held throughout the year.</a:t>
            </a:r>
          </a:p>
          <a:p>
            <a:pPr marL="128588" indent="-128588" algn="l" eaLnBrk="0" hangingPunct="0">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Attend one of our upcoming conferences:</a:t>
            </a:r>
          </a:p>
          <a:p>
            <a:pPr eaLnBrk="0" hangingPunct="0">
              <a:spcBef>
                <a:spcPts val="225"/>
              </a:spcBef>
              <a:buSzPts val="1000"/>
            </a:pPr>
            <a:r>
              <a:rPr lang="en-US" altLang="en-US" sz="825" dirty="0">
                <a:solidFill>
                  <a:schemeClr val="bg1"/>
                </a:solidFill>
                <a:latin typeface="Arial" panose="020B0604020202020204" pitchFamily="34" charset="0"/>
                <a:cs typeface="Arial" panose="020B0604020202020204" pitchFamily="34" charset="0"/>
              </a:rPr>
              <a:t>Audit Interactive</a:t>
            </a:r>
          </a:p>
          <a:p>
            <a:pPr algn="ctr" eaLnBrk="0" fontAlgn="base" hangingPunct="0">
              <a:spcBef>
                <a:spcPct val="0"/>
              </a:spcBef>
              <a:spcAft>
                <a:spcPct val="0"/>
              </a:spcAft>
              <a:buSzPts val="1000"/>
            </a:pPr>
            <a:r>
              <a:rPr lang="en-US" altLang="en-US" sz="825" dirty="0">
                <a:solidFill>
                  <a:schemeClr val="bg1"/>
                </a:solidFill>
                <a:latin typeface="Arial" panose="020B0604020202020204" pitchFamily="34" charset="0"/>
                <a:cs typeface="Arial" panose="020B0604020202020204" pitchFamily="34" charset="0"/>
              </a:rPr>
              <a:t>March 21 – 24, 2021</a:t>
            </a:r>
          </a:p>
          <a:p>
            <a:pPr algn="ctr" eaLnBrk="0" fontAlgn="base" hangingPunct="0">
              <a:spcBef>
                <a:spcPct val="0"/>
              </a:spcBef>
              <a:spcAft>
                <a:spcPct val="0"/>
              </a:spcAft>
              <a:buSzPts val="1000"/>
            </a:pPr>
            <a:r>
              <a:rPr lang="en-US" altLang="en-US" sz="825" dirty="0">
                <a:solidFill>
                  <a:schemeClr val="bg1"/>
                </a:solidFill>
                <a:latin typeface="Arial" panose="020B0604020202020204" pitchFamily="34" charset="0"/>
                <a:cs typeface="Arial" panose="020B0604020202020204" pitchFamily="34" charset="0"/>
              </a:rPr>
              <a:t>Virtual </a:t>
            </a:r>
          </a:p>
          <a:p>
            <a:pPr eaLnBrk="0" hangingPunct="0">
              <a:spcBef>
                <a:spcPts val="225"/>
              </a:spcBef>
              <a:buSzPts val="1000"/>
            </a:pPr>
            <a:r>
              <a:rPr lang="en-US" altLang="en-US" sz="825" dirty="0">
                <a:solidFill>
                  <a:schemeClr val="bg1"/>
                </a:solidFill>
                <a:latin typeface="Arial" panose="020B0604020202020204" pitchFamily="34" charset="0"/>
                <a:cs typeface="Arial" panose="020B0604020202020204" pitchFamily="34" charset="0"/>
              </a:rPr>
              <a:t>AuditCon</a:t>
            </a:r>
          </a:p>
          <a:p>
            <a:pPr algn="ctr" eaLnBrk="0" fontAlgn="base" hangingPunct="0">
              <a:spcBef>
                <a:spcPct val="0"/>
              </a:spcBef>
              <a:spcAft>
                <a:spcPct val="0"/>
              </a:spcAft>
              <a:buSzPts val="1000"/>
            </a:pPr>
            <a:r>
              <a:rPr lang="en-US" altLang="en-US" sz="825" dirty="0">
                <a:solidFill>
                  <a:schemeClr val="bg1"/>
                </a:solidFill>
                <a:latin typeface="Arial" panose="020B0604020202020204" pitchFamily="34" charset="0"/>
                <a:cs typeface="Arial" panose="020B0604020202020204" pitchFamily="34" charset="0"/>
              </a:rPr>
              <a:t>September  19 – 23, 2021</a:t>
            </a:r>
          </a:p>
          <a:p>
            <a:pPr algn="ctr" eaLnBrk="0" fontAlgn="base" hangingPunct="0">
              <a:spcBef>
                <a:spcPct val="0"/>
              </a:spcBef>
              <a:spcAft>
                <a:spcPct val="0"/>
              </a:spcAft>
              <a:buSzPts val="1000"/>
            </a:pPr>
            <a:r>
              <a:rPr lang="en-US" altLang="en-US" sz="825" dirty="0">
                <a:solidFill>
                  <a:schemeClr val="bg1"/>
                </a:solidFill>
                <a:latin typeface="Arial" panose="020B0604020202020204" pitchFamily="34" charset="0"/>
                <a:cs typeface="Arial" panose="020B0604020202020204" pitchFamily="34" charset="0"/>
              </a:rPr>
              <a:t>Hybrid</a:t>
            </a:r>
          </a:p>
          <a:p>
            <a:pPr marL="128588" indent="-128588" eaLnBrk="0" hangingPunct="0">
              <a:lnSpc>
                <a:spcPct val="150000"/>
              </a:lnSpc>
              <a:buSzPts val="1000"/>
              <a:buFont typeface="Arial" panose="020B0604020202020204" pitchFamily="34" charset="0"/>
              <a:buChar char="•"/>
            </a:pPr>
            <a:r>
              <a:rPr lang="en-US" altLang="en-US" sz="825" dirty="0">
                <a:solidFill>
                  <a:schemeClr val="bg1"/>
                </a:solidFill>
                <a:latin typeface="Arial" panose="020B0604020202020204" pitchFamily="34" charset="0"/>
                <a:cs typeface="Arial" panose="020B0604020202020204" pitchFamily="34" charset="0"/>
              </a:rPr>
              <a:t>Contact ACUA Faculty for training needs.</a:t>
            </a:r>
          </a:p>
          <a:p>
            <a:pPr marL="128588" indent="-128588" eaLnBrk="0" hangingPunct="0">
              <a:lnSpc>
                <a:spcPct val="150000"/>
              </a:lnSpc>
              <a:buSzPts val="1000"/>
              <a:buFont typeface="Arial" panose="020B0604020202020204" pitchFamily="34" charset="0"/>
              <a:buChar char="•"/>
            </a:pPr>
            <a:endParaRPr lang="en-US" altLang="en-US" sz="825"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rot="10800000" flipV="1">
            <a:off x="3567568" y="5110453"/>
            <a:ext cx="2234300" cy="323165"/>
          </a:xfrm>
          <a:prstGeom prst="rect">
            <a:avLst/>
          </a:prstGeom>
          <a:noFill/>
        </p:spPr>
        <p:txBody>
          <a:bodyPr wrap="square" rtlCol="0">
            <a:spAutoFit/>
          </a:bodyPr>
          <a:lstStyle/>
          <a:p>
            <a:pPr algn="l"/>
            <a:r>
              <a:rPr lang="en-US" sz="1500" dirty="0">
                <a:solidFill>
                  <a:schemeClr val="bg1"/>
                </a:solidFill>
              </a:rPr>
              <a:t>      </a:t>
            </a:r>
            <a:r>
              <a:rPr lang="en-US" sz="1500" dirty="0">
                <a:solidFill>
                  <a:schemeClr val="bg1"/>
                </a:solidFill>
                <a:latin typeface="Arial" panose="020B0604020202020204" pitchFamily="34" charset="0"/>
                <a:cs typeface="Arial" panose="020B0604020202020204" pitchFamily="34" charset="0"/>
              </a:rPr>
              <a:t>www.ACUA.org</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301" y="4307296"/>
            <a:ext cx="1494889" cy="643160"/>
          </a:xfrm>
          <a:prstGeom prst="rect">
            <a:avLst/>
          </a:prstGeom>
        </p:spPr>
      </p:pic>
      <p:pic>
        <p:nvPicPr>
          <p:cNvPr id="11" name="Picture 2" descr="ACUA_2c_t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2832" y="1219200"/>
            <a:ext cx="1571826" cy="7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70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4</a:t>
            </a:fld>
            <a:endParaRPr lang="en-US" sz="1400" b="0" dirty="0">
              <a:solidFill>
                <a:schemeClr val="tx1"/>
              </a:solidFill>
              <a:latin typeface="+mn-lt"/>
              <a:ea typeface="ＭＳ Ｐゴシック" pitchFamily="1" charset="-128"/>
            </a:endParaRPr>
          </a:p>
        </p:txBody>
      </p:sp>
      <p:sp>
        <p:nvSpPr>
          <p:cNvPr id="21508" name="Text Box 11"/>
          <p:cNvSpPr txBox="1">
            <a:spLocks noChangeArrowheads="1"/>
          </p:cNvSpPr>
          <p:nvPr/>
        </p:nvSpPr>
        <p:spPr bwMode="auto">
          <a:xfrm>
            <a:off x="3124200" y="6019800"/>
            <a:ext cx="2971800" cy="274638"/>
          </a:xfrm>
          <a:prstGeom prst="rect">
            <a:avLst/>
          </a:prstGeom>
          <a:noFill/>
          <a:ln w="9525">
            <a:noFill/>
            <a:miter lim="800000"/>
            <a:headEnd/>
            <a:tailEnd/>
          </a:ln>
        </p:spPr>
        <p:txBody>
          <a:bodyPr anchor="ctr">
            <a:spAutoFit/>
          </a:bodyPr>
          <a:lstStyle/>
          <a:p>
            <a:pPr>
              <a:spcBef>
                <a:spcPct val="50000"/>
              </a:spcBef>
            </a:pPr>
            <a:r>
              <a:rPr lang="en-US" sz="1200" dirty="0">
                <a:solidFill>
                  <a:srgbClr val="E6113D"/>
                </a:solidFill>
              </a:rPr>
              <a:t>Sample for Illustrative Purposes Only</a:t>
            </a:r>
            <a:endParaRPr lang="en-US" sz="1200" dirty="0"/>
          </a:p>
        </p:txBody>
      </p:sp>
      <p:sp>
        <p:nvSpPr>
          <p:cNvPr id="8" name="Rectangle 4"/>
          <p:cNvSpPr txBox="1">
            <a:spLocks noChangeArrowheads="1"/>
          </p:cNvSpPr>
          <p:nvPr/>
        </p:nvSpPr>
        <p:spPr bwMode="auto">
          <a:xfrm>
            <a:off x="685800" y="1600200"/>
            <a:ext cx="7772400" cy="4114800"/>
          </a:xfrm>
          <a:prstGeom prst="rect">
            <a:avLst/>
          </a:prstGeom>
          <a:noFill/>
          <a:ln w="9525">
            <a:noFill/>
            <a:miter lim="800000"/>
            <a:headEnd/>
            <a:tailEnd/>
          </a:ln>
        </p:spPr>
        <p:txBody>
          <a:bodyPr/>
          <a:lstStyle/>
          <a:p>
            <a:pPr marL="571500" indent="-571500" algn="l">
              <a:lnSpc>
                <a:spcPct val="90000"/>
              </a:lnSpc>
              <a:spcBef>
                <a:spcPct val="20000"/>
              </a:spcBef>
              <a:buFont typeface="+mj-lt"/>
              <a:buAutoNum type="romanUcPeriod"/>
              <a:defRPr/>
            </a:pPr>
            <a:r>
              <a:rPr lang="en-US" sz="2800" b="0" kern="0" dirty="0">
                <a:solidFill>
                  <a:schemeClr val="tx1"/>
                </a:solidFill>
                <a:latin typeface="+mn-lt"/>
                <a:ea typeface="+mn-ea"/>
              </a:rPr>
              <a:t>Construction Contracts &amp; The Necessity of Addressing Issues Prior to Contract Execution</a:t>
            </a:r>
          </a:p>
          <a:p>
            <a:pPr marL="571500" indent="-571500" algn="l">
              <a:lnSpc>
                <a:spcPct val="90000"/>
              </a:lnSpc>
              <a:spcBef>
                <a:spcPct val="20000"/>
              </a:spcBef>
              <a:buFont typeface="+mj-lt"/>
              <a:buAutoNum type="romanUcPeriod"/>
              <a:defRPr/>
            </a:pPr>
            <a:endParaRPr lang="en-US" sz="2800" b="0" kern="0" dirty="0">
              <a:solidFill>
                <a:schemeClr val="tx1"/>
              </a:solidFill>
              <a:latin typeface="+mn-lt"/>
              <a:ea typeface="+mn-ea"/>
            </a:endParaRPr>
          </a:p>
          <a:p>
            <a:pPr marL="571500" indent="-571500" algn="l">
              <a:lnSpc>
                <a:spcPct val="90000"/>
              </a:lnSpc>
              <a:spcBef>
                <a:spcPct val="20000"/>
              </a:spcBef>
              <a:buFont typeface="+mj-lt"/>
              <a:buAutoNum type="romanUcPeriod"/>
              <a:defRPr/>
            </a:pPr>
            <a:r>
              <a:rPr lang="en-US" sz="2800" b="0" kern="0" dirty="0">
                <a:solidFill>
                  <a:schemeClr val="tx1"/>
                </a:solidFill>
                <a:latin typeface="+mn-lt"/>
                <a:ea typeface="+mn-ea"/>
              </a:rPr>
              <a:t>Ensuring Construction Contract Compliance</a:t>
            </a:r>
          </a:p>
          <a:p>
            <a:pPr marL="571500" indent="-571500" algn="l">
              <a:lnSpc>
                <a:spcPct val="90000"/>
              </a:lnSpc>
              <a:spcBef>
                <a:spcPct val="20000"/>
              </a:spcBef>
              <a:buFont typeface="+mj-lt"/>
              <a:buAutoNum type="romanUcPeriod"/>
              <a:defRPr/>
            </a:pPr>
            <a:endParaRPr lang="en-US" sz="2800" b="0" kern="0" dirty="0">
              <a:solidFill>
                <a:schemeClr val="tx1"/>
              </a:solidFill>
              <a:highlight>
                <a:srgbClr val="FFFF00"/>
              </a:highlight>
              <a:latin typeface="+mn-lt"/>
              <a:ea typeface="+mn-ea"/>
            </a:endParaRPr>
          </a:p>
          <a:p>
            <a:pPr marL="571500" indent="-571500" algn="l">
              <a:lnSpc>
                <a:spcPct val="90000"/>
              </a:lnSpc>
              <a:spcBef>
                <a:spcPct val="20000"/>
              </a:spcBef>
              <a:buFont typeface="+mj-lt"/>
              <a:buAutoNum type="romanUcPeriod"/>
              <a:defRPr/>
            </a:pPr>
            <a:r>
              <a:rPr lang="en-US" sz="2800" b="0" kern="0" dirty="0">
                <a:solidFill>
                  <a:schemeClr val="tx1"/>
                </a:solidFill>
                <a:latin typeface="+mn-lt"/>
                <a:ea typeface="+mn-ea"/>
              </a:rPr>
              <a:t>COVID-19 Impacts</a:t>
            </a:r>
          </a:p>
          <a:p>
            <a:pPr algn="l">
              <a:lnSpc>
                <a:spcPct val="90000"/>
              </a:lnSpc>
              <a:spcBef>
                <a:spcPct val="20000"/>
              </a:spcBef>
              <a:defRPr/>
            </a:pPr>
            <a:br>
              <a:rPr lang="en-US" sz="2000" b="0" kern="0" dirty="0">
                <a:solidFill>
                  <a:schemeClr val="tx1"/>
                </a:solidFill>
                <a:latin typeface="Garamond" pitchFamily="1" charset="0"/>
                <a:ea typeface="+mn-ea"/>
              </a:rPr>
            </a:br>
            <a:endParaRPr lang="en-US" sz="2000" b="0" kern="0" dirty="0">
              <a:solidFill>
                <a:schemeClr val="tx1"/>
              </a:solidFill>
              <a:latin typeface="Garamond" pitchFamily="1" charset="0"/>
              <a:ea typeface="+mn-ea"/>
            </a:endParaRPr>
          </a:p>
          <a:p>
            <a:pPr algn="l">
              <a:lnSpc>
                <a:spcPct val="90000"/>
              </a:lnSpc>
              <a:spcBef>
                <a:spcPct val="20000"/>
              </a:spcBef>
              <a:defRPr/>
            </a:pPr>
            <a:br>
              <a:rPr lang="en-US" sz="2400" b="0" kern="0" dirty="0">
                <a:solidFill>
                  <a:schemeClr val="tx1"/>
                </a:solidFill>
                <a:latin typeface="Times New Roman" pitchFamily="1" charset="0"/>
                <a:ea typeface="+mn-ea"/>
              </a:rPr>
            </a:br>
            <a:endParaRPr lang="en-US" sz="2400" b="0" kern="0" dirty="0">
              <a:solidFill>
                <a:schemeClr val="tx1"/>
              </a:solidFill>
              <a:latin typeface="Times New Roman" pitchFamily="1" charset="0"/>
              <a:ea typeface="+mn-ea"/>
            </a:endParaRPr>
          </a:p>
          <a:p>
            <a:pPr marL="342900" indent="-342900" algn="l">
              <a:lnSpc>
                <a:spcPct val="90000"/>
              </a:lnSpc>
              <a:spcBef>
                <a:spcPct val="20000"/>
              </a:spcBef>
              <a:defRPr/>
            </a:pPr>
            <a:endParaRPr lang="en-US" sz="2400" b="0" u="sng" kern="0" dirty="0">
              <a:solidFill>
                <a:schemeClr val="tx1"/>
              </a:solidFill>
              <a:latin typeface="Times New Roman" pitchFamily="1" charset="0"/>
              <a:ea typeface="+mn-ea"/>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Presentation Overview</a:t>
            </a:r>
          </a:p>
        </p:txBody>
      </p:sp>
    </p:spTree>
    <p:extLst>
      <p:ext uri="{BB962C8B-B14F-4D97-AF65-F5344CB8AC3E}">
        <p14:creationId xmlns:p14="http://schemas.microsoft.com/office/powerpoint/2010/main" val="2982714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
            <a:extLst>
              <a:ext uri="{FF2B5EF4-FFF2-40B4-BE49-F238E27FC236}">
                <a16:creationId xmlns:a16="http://schemas.microsoft.com/office/drawing/2014/main" id="{8A638612-773A-4668-BFDD-44BB986D703B}"/>
              </a:ext>
            </a:extLst>
          </p:cNvPr>
          <p:cNvGrpSpPr>
            <a:grpSpLocks/>
          </p:cNvGrpSpPr>
          <p:nvPr/>
        </p:nvGrpSpPr>
        <p:grpSpPr bwMode="auto">
          <a:xfrm>
            <a:off x="3572" y="857250"/>
            <a:ext cx="113109" cy="121444"/>
            <a:chOff x="108219240" y="108985050"/>
            <a:chExt cx="151430" cy="162113"/>
          </a:xfrm>
        </p:grpSpPr>
        <p:sp>
          <p:nvSpPr>
            <p:cNvPr id="5" name="Oval 3">
              <a:extLst>
                <a:ext uri="{FF2B5EF4-FFF2-40B4-BE49-F238E27FC236}">
                  <a16:creationId xmlns:a16="http://schemas.microsoft.com/office/drawing/2014/main" id="{6DC1BBB0-313C-4D5B-AC89-C82A1CCC91D9}"/>
                </a:ext>
              </a:extLst>
            </p:cNvPr>
            <p:cNvSpPr>
              <a:spLocks noChangeArrowheads="1"/>
            </p:cNvSpPr>
            <p:nvPr/>
          </p:nvSpPr>
          <p:spPr bwMode="auto">
            <a:xfrm>
              <a:off x="108338505" y="109049290"/>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sp>
          <p:nvSpPr>
            <p:cNvPr id="6" name="Oval 4">
              <a:extLst>
                <a:ext uri="{FF2B5EF4-FFF2-40B4-BE49-F238E27FC236}">
                  <a16:creationId xmlns:a16="http://schemas.microsoft.com/office/drawing/2014/main" id="{E66C4722-8E80-4549-B98D-59EED5B61286}"/>
                </a:ext>
              </a:extLst>
            </p:cNvPr>
            <p:cNvSpPr>
              <a:spLocks noChangeArrowheads="1"/>
            </p:cNvSpPr>
            <p:nvPr/>
          </p:nvSpPr>
          <p:spPr bwMode="auto">
            <a:xfrm>
              <a:off x="108299197" y="109027934"/>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sp>
          <p:nvSpPr>
            <p:cNvPr id="7" name="Oval 5">
              <a:extLst>
                <a:ext uri="{FF2B5EF4-FFF2-40B4-BE49-F238E27FC236}">
                  <a16:creationId xmlns:a16="http://schemas.microsoft.com/office/drawing/2014/main" id="{532F548D-B1E6-4D89-92A4-043B75B54507}"/>
                </a:ext>
              </a:extLst>
            </p:cNvPr>
            <p:cNvSpPr>
              <a:spLocks noChangeArrowheads="1"/>
            </p:cNvSpPr>
            <p:nvPr/>
          </p:nvSpPr>
          <p:spPr bwMode="auto">
            <a:xfrm>
              <a:off x="108299197" y="109070422"/>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sp>
          <p:nvSpPr>
            <p:cNvPr id="8" name="Oval 6">
              <a:extLst>
                <a:ext uri="{FF2B5EF4-FFF2-40B4-BE49-F238E27FC236}">
                  <a16:creationId xmlns:a16="http://schemas.microsoft.com/office/drawing/2014/main" id="{49613A61-B637-4235-8810-2A14E1088CCD}"/>
                </a:ext>
              </a:extLst>
            </p:cNvPr>
            <p:cNvSpPr>
              <a:spLocks noChangeArrowheads="1"/>
            </p:cNvSpPr>
            <p:nvPr/>
          </p:nvSpPr>
          <p:spPr bwMode="auto">
            <a:xfrm>
              <a:off x="108259888" y="109006182"/>
              <a:ext cx="32166"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sp>
          <p:nvSpPr>
            <p:cNvPr id="9" name="Oval 7">
              <a:extLst>
                <a:ext uri="{FF2B5EF4-FFF2-40B4-BE49-F238E27FC236}">
                  <a16:creationId xmlns:a16="http://schemas.microsoft.com/office/drawing/2014/main" id="{0CCF0365-161C-4D50-A198-3F7EFC6F71C2}"/>
                </a:ext>
              </a:extLst>
            </p:cNvPr>
            <p:cNvSpPr>
              <a:spLocks noChangeArrowheads="1"/>
            </p:cNvSpPr>
            <p:nvPr/>
          </p:nvSpPr>
          <p:spPr bwMode="auto">
            <a:xfrm>
              <a:off x="108258548" y="109091779"/>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sp>
          <p:nvSpPr>
            <p:cNvPr id="10" name="Oval 8">
              <a:extLst>
                <a:ext uri="{FF2B5EF4-FFF2-40B4-BE49-F238E27FC236}">
                  <a16:creationId xmlns:a16="http://schemas.microsoft.com/office/drawing/2014/main" id="{D2489A9E-8D38-4592-A5C2-BE02024407D5}"/>
                </a:ext>
              </a:extLst>
            </p:cNvPr>
            <p:cNvSpPr>
              <a:spLocks noChangeArrowheads="1"/>
            </p:cNvSpPr>
            <p:nvPr/>
          </p:nvSpPr>
          <p:spPr bwMode="auto">
            <a:xfrm>
              <a:off x="108220580" y="108985050"/>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sp>
          <p:nvSpPr>
            <p:cNvPr id="11" name="Oval 9">
              <a:extLst>
                <a:ext uri="{FF2B5EF4-FFF2-40B4-BE49-F238E27FC236}">
                  <a16:creationId xmlns:a16="http://schemas.microsoft.com/office/drawing/2014/main" id="{186B6BC1-FCF6-4246-8A64-56023B91A8FA}"/>
                </a:ext>
              </a:extLst>
            </p:cNvPr>
            <p:cNvSpPr>
              <a:spLocks noChangeArrowheads="1"/>
            </p:cNvSpPr>
            <p:nvPr/>
          </p:nvSpPr>
          <p:spPr bwMode="auto">
            <a:xfrm>
              <a:off x="108219240" y="109114876"/>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dirty="0"/>
            </a:p>
          </p:txBody>
        </p:sp>
      </p:grpSp>
      <p:pic>
        <p:nvPicPr>
          <p:cNvPr id="12" name="Picture 11">
            <a:extLst>
              <a:ext uri="{FF2B5EF4-FFF2-40B4-BE49-F238E27FC236}">
                <a16:creationId xmlns:a16="http://schemas.microsoft.com/office/drawing/2014/main" id="{88FAB717-DB6D-4746-97DD-11543C07D394}"/>
              </a:ext>
            </a:extLst>
          </p:cNvPr>
          <p:cNvPicPr>
            <a:picLocks noChangeAspect="1"/>
          </p:cNvPicPr>
          <p:nvPr/>
        </p:nvPicPr>
        <p:blipFill>
          <a:blip r:embed="rId3"/>
          <a:stretch>
            <a:fillRect/>
          </a:stretch>
        </p:blipFill>
        <p:spPr>
          <a:xfrm>
            <a:off x="1616531" y="1582401"/>
            <a:ext cx="339086" cy="339086"/>
          </a:xfrm>
          <a:prstGeom prst="rect">
            <a:avLst/>
          </a:prstGeom>
        </p:spPr>
      </p:pic>
      <p:pic>
        <p:nvPicPr>
          <p:cNvPr id="13" name="Picture 12">
            <a:extLst>
              <a:ext uri="{FF2B5EF4-FFF2-40B4-BE49-F238E27FC236}">
                <a16:creationId xmlns:a16="http://schemas.microsoft.com/office/drawing/2014/main" id="{21C9B066-C09C-4357-BDB2-221A445F3AB2}"/>
              </a:ext>
            </a:extLst>
          </p:cNvPr>
          <p:cNvPicPr>
            <a:picLocks noChangeAspect="1"/>
          </p:cNvPicPr>
          <p:nvPr/>
        </p:nvPicPr>
        <p:blipFill>
          <a:blip r:embed="rId3"/>
          <a:stretch>
            <a:fillRect/>
          </a:stretch>
        </p:blipFill>
        <p:spPr>
          <a:xfrm>
            <a:off x="2044883" y="1599842"/>
            <a:ext cx="339086" cy="339086"/>
          </a:xfrm>
          <a:prstGeom prst="rect">
            <a:avLst/>
          </a:prstGeom>
        </p:spPr>
      </p:pic>
      <p:sp>
        <p:nvSpPr>
          <p:cNvPr id="16" name="Text Box 10">
            <a:extLst>
              <a:ext uri="{FF2B5EF4-FFF2-40B4-BE49-F238E27FC236}">
                <a16:creationId xmlns:a16="http://schemas.microsoft.com/office/drawing/2014/main" id="{1493B8A9-8C3A-48F1-898B-6B92E295AD7B}"/>
              </a:ext>
            </a:extLst>
          </p:cNvPr>
          <p:cNvSpPr txBox="1">
            <a:spLocks noChangeArrowheads="1"/>
          </p:cNvSpPr>
          <p:nvPr/>
        </p:nvSpPr>
        <p:spPr bwMode="auto">
          <a:xfrm>
            <a:off x="2582493" y="1516210"/>
            <a:ext cx="5816540" cy="1190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146" tIns="27146" rIns="27146" bIns="27146" numCol="1" anchor="t" anchorCtr="0" compatLnSpc="1">
            <a:prstTxWarp prst="textNoShape">
              <a:avLst/>
            </a:prstTxWarp>
          </a:bodyPr>
          <a:lstStyle/>
          <a:p>
            <a:pPr algn="l" defTabSz="685800" eaLnBrk="0" hangingPunct="0"/>
            <a:r>
              <a:rPr lang="en-US" altLang="en-US" sz="2700" dirty="0">
                <a:solidFill>
                  <a:srgbClr val="000000"/>
                </a:solidFill>
              </a:rPr>
              <a:t>ACUA Kick Starters</a:t>
            </a:r>
          </a:p>
          <a:p>
            <a:pPr algn="l" defTabSz="685800" eaLnBrk="0" hangingPunct="0"/>
            <a:r>
              <a:rPr lang="en-US" altLang="en-US" sz="2400" dirty="0">
                <a:solidFill>
                  <a:srgbClr val="000000"/>
                </a:solidFill>
              </a:rPr>
              <a:t>Use a Kick Starter to launch your next audit!</a:t>
            </a:r>
            <a:endParaRPr lang="en-US" altLang="en-US" sz="2400" b="0" dirty="0">
              <a:solidFill>
                <a:schemeClr val="tx1"/>
              </a:solidFill>
              <a:latin typeface="Arial" panose="020B0604020202020204" pitchFamily="34" charset="0"/>
            </a:endParaRPr>
          </a:p>
        </p:txBody>
      </p:sp>
      <p:pic>
        <p:nvPicPr>
          <p:cNvPr id="21" name="Picture 20">
            <a:extLst>
              <a:ext uri="{FF2B5EF4-FFF2-40B4-BE49-F238E27FC236}">
                <a16:creationId xmlns:a16="http://schemas.microsoft.com/office/drawing/2014/main" id="{225061B0-907B-48A0-BEFA-274108796B9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09604" y="4269290"/>
            <a:ext cx="2253047" cy="1123056"/>
          </a:xfrm>
          <a:prstGeom prst="rect">
            <a:avLst/>
          </a:prstGeom>
        </p:spPr>
      </p:pic>
      <p:sp>
        <p:nvSpPr>
          <p:cNvPr id="4" name="Rectangle 3">
            <a:extLst>
              <a:ext uri="{FF2B5EF4-FFF2-40B4-BE49-F238E27FC236}">
                <a16:creationId xmlns:a16="http://schemas.microsoft.com/office/drawing/2014/main" id="{38FD2E64-217D-4893-B633-D0072FFAED0E}"/>
              </a:ext>
            </a:extLst>
          </p:cNvPr>
          <p:cNvSpPr/>
          <p:nvPr/>
        </p:nvSpPr>
        <p:spPr>
          <a:xfrm>
            <a:off x="1609604" y="2705976"/>
            <a:ext cx="6365147" cy="1051570"/>
          </a:xfrm>
          <a:prstGeom prst="rect">
            <a:avLst/>
          </a:prstGeom>
        </p:spPr>
        <p:txBody>
          <a:bodyPr wrap="square">
            <a:spAutoFit/>
          </a:bodyPr>
          <a:lstStyle/>
          <a:p>
            <a:pPr marL="342900" indent="-342900" algn="l">
              <a:spcAft>
                <a:spcPts val="450"/>
              </a:spcAft>
              <a:buFont typeface="Arial" panose="020B0604020202020204" pitchFamily="34" charset="0"/>
              <a:buChar char="•"/>
            </a:pPr>
            <a:r>
              <a:rPr lang="en-US" dirty="0"/>
              <a:t>Developed by ACUA members with subject matter expertise</a:t>
            </a:r>
          </a:p>
          <a:p>
            <a:pPr marL="342900" indent="-342900" algn="l">
              <a:spcAft>
                <a:spcPts val="450"/>
              </a:spcAft>
              <a:buFont typeface="Arial" panose="020B0604020202020204" pitchFamily="34" charset="0"/>
              <a:buChar char="•"/>
            </a:pPr>
            <a:r>
              <a:rPr lang="en-US" dirty="0"/>
              <a:t>Focused on higher education specific topics</a:t>
            </a:r>
          </a:p>
          <a:p>
            <a:pPr algn="l">
              <a:spcAft>
                <a:spcPts val="450"/>
              </a:spcAft>
            </a:pPr>
            <a:r>
              <a:rPr lang="en-US" dirty="0">
                <a:hlinkClick r:id="rId5"/>
              </a:rPr>
              <a:t>https://acua.org/Audit-Tools/ACUA-Kick-Starters</a:t>
            </a:r>
            <a:endParaRPr lang="en-US" dirty="0"/>
          </a:p>
        </p:txBody>
      </p:sp>
      <p:sp>
        <p:nvSpPr>
          <p:cNvPr id="14" name="TextBox 13"/>
          <p:cNvSpPr txBox="1"/>
          <p:nvPr/>
        </p:nvSpPr>
        <p:spPr>
          <a:xfrm>
            <a:off x="4738704" y="4151612"/>
            <a:ext cx="3550024" cy="1200329"/>
          </a:xfrm>
          <a:prstGeom prst="rect">
            <a:avLst/>
          </a:prstGeom>
          <a:noFill/>
        </p:spPr>
        <p:txBody>
          <a:bodyPr wrap="square" rtlCol="0">
            <a:spAutoFit/>
          </a:bodyPr>
          <a:lstStyle/>
          <a:p>
            <a:r>
              <a:rPr lang="en-US" dirty="0"/>
              <a:t>Do you have a great idea for an ACUA Kick Starter?  Contact John Winn at </a:t>
            </a:r>
            <a:r>
              <a:rPr lang="en-US" u="sng" dirty="0">
                <a:solidFill>
                  <a:srgbClr val="0563C1"/>
                </a:solidFill>
                <a:effectLst/>
                <a:latin typeface="Lucida Sans Unicode" panose="020B0602030504020204" pitchFamily="34" charset="0"/>
                <a:ea typeface="Calibri" panose="020F0502020204030204" pitchFamily="34" charset="0"/>
                <a:hlinkClick r:id="rId6"/>
              </a:rPr>
              <a:t>HJWINN@mailbox.sc.edu</a:t>
            </a:r>
            <a:r>
              <a:rPr lang="en-US" u="sng" dirty="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3706569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
            <a:extLst>
              <a:ext uri="{FF2B5EF4-FFF2-40B4-BE49-F238E27FC236}">
                <a16:creationId xmlns:a16="http://schemas.microsoft.com/office/drawing/2014/main" id="{8A638612-773A-4668-BFDD-44BB986D703B}"/>
              </a:ext>
            </a:extLst>
          </p:cNvPr>
          <p:cNvGrpSpPr>
            <a:grpSpLocks/>
          </p:cNvGrpSpPr>
          <p:nvPr/>
        </p:nvGrpSpPr>
        <p:grpSpPr bwMode="auto">
          <a:xfrm>
            <a:off x="3572" y="857250"/>
            <a:ext cx="113109" cy="121444"/>
            <a:chOff x="108219240" y="108985050"/>
            <a:chExt cx="151430" cy="162113"/>
          </a:xfrm>
        </p:grpSpPr>
        <p:sp>
          <p:nvSpPr>
            <p:cNvPr id="5" name="Oval 3">
              <a:extLst>
                <a:ext uri="{FF2B5EF4-FFF2-40B4-BE49-F238E27FC236}">
                  <a16:creationId xmlns:a16="http://schemas.microsoft.com/office/drawing/2014/main" id="{6DC1BBB0-313C-4D5B-AC89-C82A1CCC91D9}"/>
                </a:ext>
              </a:extLst>
            </p:cNvPr>
            <p:cNvSpPr>
              <a:spLocks noChangeArrowheads="1"/>
            </p:cNvSpPr>
            <p:nvPr/>
          </p:nvSpPr>
          <p:spPr bwMode="auto">
            <a:xfrm>
              <a:off x="108338505" y="109049290"/>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6" name="Oval 4">
              <a:extLst>
                <a:ext uri="{FF2B5EF4-FFF2-40B4-BE49-F238E27FC236}">
                  <a16:creationId xmlns:a16="http://schemas.microsoft.com/office/drawing/2014/main" id="{E66C4722-8E80-4549-B98D-59EED5B61286}"/>
                </a:ext>
              </a:extLst>
            </p:cNvPr>
            <p:cNvSpPr>
              <a:spLocks noChangeArrowheads="1"/>
            </p:cNvSpPr>
            <p:nvPr/>
          </p:nvSpPr>
          <p:spPr bwMode="auto">
            <a:xfrm>
              <a:off x="108299197" y="109027934"/>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7" name="Oval 5">
              <a:extLst>
                <a:ext uri="{FF2B5EF4-FFF2-40B4-BE49-F238E27FC236}">
                  <a16:creationId xmlns:a16="http://schemas.microsoft.com/office/drawing/2014/main" id="{532F548D-B1E6-4D89-92A4-043B75B54507}"/>
                </a:ext>
              </a:extLst>
            </p:cNvPr>
            <p:cNvSpPr>
              <a:spLocks noChangeArrowheads="1"/>
            </p:cNvSpPr>
            <p:nvPr/>
          </p:nvSpPr>
          <p:spPr bwMode="auto">
            <a:xfrm>
              <a:off x="108299197" y="109070422"/>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8" name="Oval 6">
              <a:extLst>
                <a:ext uri="{FF2B5EF4-FFF2-40B4-BE49-F238E27FC236}">
                  <a16:creationId xmlns:a16="http://schemas.microsoft.com/office/drawing/2014/main" id="{49613A61-B637-4235-8810-2A14E1088CCD}"/>
                </a:ext>
              </a:extLst>
            </p:cNvPr>
            <p:cNvSpPr>
              <a:spLocks noChangeArrowheads="1"/>
            </p:cNvSpPr>
            <p:nvPr/>
          </p:nvSpPr>
          <p:spPr bwMode="auto">
            <a:xfrm>
              <a:off x="108259888" y="109006182"/>
              <a:ext cx="32166"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0CCF0365-161C-4D50-A198-3F7EFC6F71C2}"/>
                </a:ext>
              </a:extLst>
            </p:cNvPr>
            <p:cNvSpPr>
              <a:spLocks noChangeArrowheads="1"/>
            </p:cNvSpPr>
            <p:nvPr/>
          </p:nvSpPr>
          <p:spPr bwMode="auto">
            <a:xfrm>
              <a:off x="108258548" y="109091779"/>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D2489A9E-8D38-4592-A5C2-BE02024407D5}"/>
                </a:ext>
              </a:extLst>
            </p:cNvPr>
            <p:cNvSpPr>
              <a:spLocks noChangeArrowheads="1"/>
            </p:cNvSpPr>
            <p:nvPr/>
          </p:nvSpPr>
          <p:spPr bwMode="auto">
            <a:xfrm>
              <a:off x="108220580" y="108985050"/>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186B6BC1-FCF6-4246-8A64-56023B91A8FA}"/>
                </a:ext>
              </a:extLst>
            </p:cNvPr>
            <p:cNvSpPr>
              <a:spLocks noChangeArrowheads="1"/>
            </p:cNvSpPr>
            <p:nvPr/>
          </p:nvSpPr>
          <p:spPr bwMode="auto">
            <a:xfrm>
              <a:off x="108219240" y="109114876"/>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grpSp>
      <p:pic>
        <p:nvPicPr>
          <p:cNvPr id="12" name="Picture 11">
            <a:extLst>
              <a:ext uri="{FF2B5EF4-FFF2-40B4-BE49-F238E27FC236}">
                <a16:creationId xmlns:a16="http://schemas.microsoft.com/office/drawing/2014/main" id="{88FAB717-DB6D-4746-97DD-11543C07D394}"/>
              </a:ext>
            </a:extLst>
          </p:cNvPr>
          <p:cNvPicPr>
            <a:picLocks noChangeAspect="1"/>
          </p:cNvPicPr>
          <p:nvPr/>
        </p:nvPicPr>
        <p:blipFill>
          <a:blip r:embed="rId3"/>
          <a:stretch>
            <a:fillRect/>
          </a:stretch>
        </p:blipFill>
        <p:spPr>
          <a:xfrm>
            <a:off x="1616531" y="1582401"/>
            <a:ext cx="339086" cy="339086"/>
          </a:xfrm>
          <a:prstGeom prst="rect">
            <a:avLst/>
          </a:prstGeom>
        </p:spPr>
      </p:pic>
      <p:pic>
        <p:nvPicPr>
          <p:cNvPr id="13" name="Picture 12">
            <a:extLst>
              <a:ext uri="{FF2B5EF4-FFF2-40B4-BE49-F238E27FC236}">
                <a16:creationId xmlns:a16="http://schemas.microsoft.com/office/drawing/2014/main" id="{21C9B066-C09C-4357-BDB2-221A445F3AB2}"/>
              </a:ext>
            </a:extLst>
          </p:cNvPr>
          <p:cNvPicPr>
            <a:picLocks noChangeAspect="1"/>
          </p:cNvPicPr>
          <p:nvPr/>
        </p:nvPicPr>
        <p:blipFill>
          <a:blip r:embed="rId3"/>
          <a:stretch>
            <a:fillRect/>
          </a:stretch>
        </p:blipFill>
        <p:spPr>
          <a:xfrm>
            <a:off x="2044883" y="1599842"/>
            <a:ext cx="339086" cy="339086"/>
          </a:xfrm>
          <a:prstGeom prst="rect">
            <a:avLst/>
          </a:prstGeom>
        </p:spPr>
      </p:pic>
      <p:sp>
        <p:nvSpPr>
          <p:cNvPr id="16" name="Text Box 10">
            <a:extLst>
              <a:ext uri="{FF2B5EF4-FFF2-40B4-BE49-F238E27FC236}">
                <a16:creationId xmlns:a16="http://schemas.microsoft.com/office/drawing/2014/main" id="{1493B8A9-8C3A-48F1-898B-6B92E295AD7B}"/>
              </a:ext>
            </a:extLst>
          </p:cNvPr>
          <p:cNvSpPr txBox="1">
            <a:spLocks noChangeArrowheads="1"/>
          </p:cNvSpPr>
          <p:nvPr/>
        </p:nvSpPr>
        <p:spPr bwMode="auto">
          <a:xfrm>
            <a:off x="2473235" y="1408316"/>
            <a:ext cx="4676573" cy="1190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146" tIns="27146" rIns="27146" bIns="27146" numCol="1" anchor="t" anchorCtr="0" compatLnSpc="1">
            <a:prstTxWarp prst="textNoShape">
              <a:avLst/>
            </a:prstTxWarp>
          </a:bodyPr>
          <a:lstStyle/>
          <a:p>
            <a:pPr algn="l" defTabSz="685800" eaLnBrk="0" hangingPunct="0"/>
            <a:r>
              <a:rPr lang="en-US" altLang="en-US" sz="2700" dirty="0">
                <a:solidFill>
                  <a:srgbClr val="000000"/>
                </a:solidFill>
              </a:rPr>
              <a:t>New Kick Starter Available!</a:t>
            </a:r>
            <a:endParaRPr lang="en-US" altLang="en-US" sz="2700" b="0" dirty="0">
              <a:solidFill>
                <a:schemeClr val="tx1"/>
              </a:solidFill>
              <a:latin typeface="Arial" panose="020B0604020202020204" pitchFamily="34" charset="0"/>
            </a:endParaRPr>
          </a:p>
        </p:txBody>
      </p:sp>
      <p:pic>
        <p:nvPicPr>
          <p:cNvPr id="21" name="Picture 20">
            <a:extLst>
              <a:ext uri="{FF2B5EF4-FFF2-40B4-BE49-F238E27FC236}">
                <a16:creationId xmlns:a16="http://schemas.microsoft.com/office/drawing/2014/main" id="{225061B0-907B-48A0-BEFA-274108796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8168" y="4355132"/>
            <a:ext cx="1987663" cy="990773"/>
          </a:xfrm>
          <a:prstGeom prst="rect">
            <a:avLst/>
          </a:prstGeom>
        </p:spPr>
      </p:pic>
      <p:sp>
        <p:nvSpPr>
          <p:cNvPr id="4" name="Rectangle 3">
            <a:extLst>
              <a:ext uri="{FF2B5EF4-FFF2-40B4-BE49-F238E27FC236}">
                <a16:creationId xmlns:a16="http://schemas.microsoft.com/office/drawing/2014/main" id="{38FD2E64-217D-4893-B633-D0072FFAED0E}"/>
              </a:ext>
            </a:extLst>
          </p:cNvPr>
          <p:cNvSpPr/>
          <p:nvPr/>
        </p:nvSpPr>
        <p:spPr>
          <a:xfrm>
            <a:off x="1616531" y="2362200"/>
            <a:ext cx="6079669" cy="1569660"/>
          </a:xfrm>
          <a:prstGeom prst="rect">
            <a:avLst/>
          </a:prstGeom>
        </p:spPr>
        <p:txBody>
          <a:bodyPr wrap="square">
            <a:spAutoFit/>
          </a:bodyPr>
          <a:lstStyle/>
          <a:p>
            <a:r>
              <a:rPr lang="en-US" sz="2700" dirty="0"/>
              <a:t>CARES Act HEERF Compliance</a:t>
            </a:r>
          </a:p>
          <a:p>
            <a:r>
              <a:rPr lang="en-US" sz="2700" dirty="0"/>
              <a:t> </a:t>
            </a:r>
          </a:p>
          <a:p>
            <a:r>
              <a:rPr lang="en-US" sz="2100" dirty="0"/>
              <a:t>Download today in the members-only Audit Tools section of </a:t>
            </a:r>
            <a:r>
              <a:rPr lang="en-US" sz="2100" dirty="0">
                <a:hlinkClick r:id="rId5"/>
              </a:rPr>
              <a:t>www.ACUA.org</a:t>
            </a:r>
            <a:endParaRPr lang="en-US" sz="2100" dirty="0"/>
          </a:p>
        </p:txBody>
      </p:sp>
    </p:spTree>
    <p:extLst>
      <p:ext uri="{BB962C8B-B14F-4D97-AF65-F5344CB8AC3E}">
        <p14:creationId xmlns:p14="http://schemas.microsoft.com/office/powerpoint/2010/main" val="3475076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
            <a:extLst>
              <a:ext uri="{FF2B5EF4-FFF2-40B4-BE49-F238E27FC236}">
                <a16:creationId xmlns:a16="http://schemas.microsoft.com/office/drawing/2014/main" id="{8A638612-773A-4668-BFDD-44BB986D703B}"/>
              </a:ext>
            </a:extLst>
          </p:cNvPr>
          <p:cNvGrpSpPr>
            <a:grpSpLocks/>
          </p:cNvGrpSpPr>
          <p:nvPr/>
        </p:nvGrpSpPr>
        <p:grpSpPr bwMode="auto">
          <a:xfrm>
            <a:off x="3572" y="857250"/>
            <a:ext cx="113109" cy="121444"/>
            <a:chOff x="108219240" y="108985050"/>
            <a:chExt cx="151430" cy="162113"/>
          </a:xfrm>
        </p:grpSpPr>
        <p:sp>
          <p:nvSpPr>
            <p:cNvPr id="5" name="Oval 3">
              <a:extLst>
                <a:ext uri="{FF2B5EF4-FFF2-40B4-BE49-F238E27FC236}">
                  <a16:creationId xmlns:a16="http://schemas.microsoft.com/office/drawing/2014/main" id="{6DC1BBB0-313C-4D5B-AC89-C82A1CCC91D9}"/>
                </a:ext>
              </a:extLst>
            </p:cNvPr>
            <p:cNvSpPr>
              <a:spLocks noChangeArrowheads="1"/>
            </p:cNvSpPr>
            <p:nvPr/>
          </p:nvSpPr>
          <p:spPr bwMode="auto">
            <a:xfrm>
              <a:off x="108338505" y="109049290"/>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6" name="Oval 4">
              <a:extLst>
                <a:ext uri="{FF2B5EF4-FFF2-40B4-BE49-F238E27FC236}">
                  <a16:creationId xmlns:a16="http://schemas.microsoft.com/office/drawing/2014/main" id="{E66C4722-8E80-4549-B98D-59EED5B61286}"/>
                </a:ext>
              </a:extLst>
            </p:cNvPr>
            <p:cNvSpPr>
              <a:spLocks noChangeArrowheads="1"/>
            </p:cNvSpPr>
            <p:nvPr/>
          </p:nvSpPr>
          <p:spPr bwMode="auto">
            <a:xfrm>
              <a:off x="108299197" y="109027934"/>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7" name="Oval 5">
              <a:extLst>
                <a:ext uri="{FF2B5EF4-FFF2-40B4-BE49-F238E27FC236}">
                  <a16:creationId xmlns:a16="http://schemas.microsoft.com/office/drawing/2014/main" id="{532F548D-B1E6-4D89-92A4-043B75B54507}"/>
                </a:ext>
              </a:extLst>
            </p:cNvPr>
            <p:cNvSpPr>
              <a:spLocks noChangeArrowheads="1"/>
            </p:cNvSpPr>
            <p:nvPr/>
          </p:nvSpPr>
          <p:spPr bwMode="auto">
            <a:xfrm>
              <a:off x="108299197" y="109070422"/>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8" name="Oval 6">
              <a:extLst>
                <a:ext uri="{FF2B5EF4-FFF2-40B4-BE49-F238E27FC236}">
                  <a16:creationId xmlns:a16="http://schemas.microsoft.com/office/drawing/2014/main" id="{49613A61-B637-4235-8810-2A14E1088CCD}"/>
                </a:ext>
              </a:extLst>
            </p:cNvPr>
            <p:cNvSpPr>
              <a:spLocks noChangeArrowheads="1"/>
            </p:cNvSpPr>
            <p:nvPr/>
          </p:nvSpPr>
          <p:spPr bwMode="auto">
            <a:xfrm>
              <a:off x="108259888" y="109006182"/>
              <a:ext cx="32166"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0CCF0365-161C-4D50-A198-3F7EFC6F71C2}"/>
                </a:ext>
              </a:extLst>
            </p:cNvPr>
            <p:cNvSpPr>
              <a:spLocks noChangeArrowheads="1"/>
            </p:cNvSpPr>
            <p:nvPr/>
          </p:nvSpPr>
          <p:spPr bwMode="auto">
            <a:xfrm>
              <a:off x="108258548" y="109091779"/>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D2489A9E-8D38-4592-A5C2-BE02024407D5}"/>
                </a:ext>
              </a:extLst>
            </p:cNvPr>
            <p:cNvSpPr>
              <a:spLocks noChangeArrowheads="1"/>
            </p:cNvSpPr>
            <p:nvPr/>
          </p:nvSpPr>
          <p:spPr bwMode="auto">
            <a:xfrm>
              <a:off x="108220580" y="108985050"/>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186B6BC1-FCF6-4246-8A64-56023B91A8FA}"/>
                </a:ext>
              </a:extLst>
            </p:cNvPr>
            <p:cNvSpPr>
              <a:spLocks noChangeArrowheads="1"/>
            </p:cNvSpPr>
            <p:nvPr/>
          </p:nvSpPr>
          <p:spPr bwMode="auto">
            <a:xfrm>
              <a:off x="108219240" y="109114876"/>
              <a:ext cx="32165" cy="32287"/>
            </a:xfrm>
            <a:prstGeom prst="ellipse">
              <a:avLst/>
            </a:prstGeom>
            <a:solidFill>
              <a:srgbClr val="FD1B14"/>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endParaRPr lang="en-US"/>
            </a:p>
          </p:txBody>
        </p:sp>
      </p:grpSp>
      <p:pic>
        <p:nvPicPr>
          <p:cNvPr id="12" name="Picture 11">
            <a:extLst>
              <a:ext uri="{FF2B5EF4-FFF2-40B4-BE49-F238E27FC236}">
                <a16:creationId xmlns:a16="http://schemas.microsoft.com/office/drawing/2014/main" id="{88FAB717-DB6D-4746-97DD-11543C07D394}"/>
              </a:ext>
            </a:extLst>
          </p:cNvPr>
          <p:cNvPicPr>
            <a:picLocks noChangeAspect="1"/>
          </p:cNvPicPr>
          <p:nvPr/>
        </p:nvPicPr>
        <p:blipFill>
          <a:blip r:embed="rId3"/>
          <a:stretch>
            <a:fillRect/>
          </a:stretch>
        </p:blipFill>
        <p:spPr>
          <a:xfrm>
            <a:off x="1616531" y="1582401"/>
            <a:ext cx="339086" cy="339086"/>
          </a:xfrm>
          <a:prstGeom prst="rect">
            <a:avLst/>
          </a:prstGeom>
        </p:spPr>
      </p:pic>
      <p:pic>
        <p:nvPicPr>
          <p:cNvPr id="13" name="Picture 12">
            <a:extLst>
              <a:ext uri="{FF2B5EF4-FFF2-40B4-BE49-F238E27FC236}">
                <a16:creationId xmlns:a16="http://schemas.microsoft.com/office/drawing/2014/main" id="{21C9B066-C09C-4357-BDB2-221A445F3AB2}"/>
              </a:ext>
            </a:extLst>
          </p:cNvPr>
          <p:cNvPicPr>
            <a:picLocks noChangeAspect="1"/>
          </p:cNvPicPr>
          <p:nvPr/>
        </p:nvPicPr>
        <p:blipFill>
          <a:blip r:embed="rId3"/>
          <a:stretch>
            <a:fillRect/>
          </a:stretch>
        </p:blipFill>
        <p:spPr>
          <a:xfrm>
            <a:off x="2044883" y="1599842"/>
            <a:ext cx="339086" cy="339086"/>
          </a:xfrm>
          <a:prstGeom prst="rect">
            <a:avLst/>
          </a:prstGeom>
        </p:spPr>
      </p:pic>
      <p:sp>
        <p:nvSpPr>
          <p:cNvPr id="16" name="Text Box 10">
            <a:extLst>
              <a:ext uri="{FF2B5EF4-FFF2-40B4-BE49-F238E27FC236}">
                <a16:creationId xmlns:a16="http://schemas.microsoft.com/office/drawing/2014/main" id="{1493B8A9-8C3A-48F1-898B-6B92E295AD7B}"/>
              </a:ext>
            </a:extLst>
          </p:cNvPr>
          <p:cNvSpPr txBox="1">
            <a:spLocks noChangeArrowheads="1"/>
          </p:cNvSpPr>
          <p:nvPr/>
        </p:nvSpPr>
        <p:spPr bwMode="auto">
          <a:xfrm>
            <a:off x="2582493" y="1516210"/>
            <a:ext cx="5395438" cy="1190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146" tIns="27146" rIns="27146" bIns="27146" numCol="1" anchor="t" anchorCtr="0" compatLnSpc="1">
            <a:prstTxWarp prst="textNoShape">
              <a:avLst/>
            </a:prstTxWarp>
          </a:bodyPr>
          <a:lstStyle/>
          <a:p>
            <a:pPr algn="l" defTabSz="685800" eaLnBrk="0" hangingPunct="0"/>
            <a:r>
              <a:rPr lang="en-US" altLang="en-US" sz="2700" dirty="0">
                <a:solidFill>
                  <a:srgbClr val="000000"/>
                </a:solidFill>
              </a:rPr>
              <a:t>Next Kick Starter Coming July 15th!</a:t>
            </a:r>
            <a:endParaRPr lang="en-US" altLang="en-US" sz="2700" b="0" dirty="0">
              <a:solidFill>
                <a:schemeClr val="tx1"/>
              </a:solidFill>
              <a:latin typeface="Arial" panose="020B0604020202020204" pitchFamily="34" charset="0"/>
            </a:endParaRPr>
          </a:p>
        </p:txBody>
      </p:sp>
      <p:pic>
        <p:nvPicPr>
          <p:cNvPr id="21" name="Picture 20">
            <a:extLst>
              <a:ext uri="{FF2B5EF4-FFF2-40B4-BE49-F238E27FC236}">
                <a16:creationId xmlns:a16="http://schemas.microsoft.com/office/drawing/2014/main" id="{225061B0-907B-48A0-BEFA-274108796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8168" y="4413691"/>
            <a:ext cx="1987663" cy="990773"/>
          </a:xfrm>
          <a:prstGeom prst="rect">
            <a:avLst/>
          </a:prstGeom>
        </p:spPr>
      </p:pic>
      <p:sp>
        <p:nvSpPr>
          <p:cNvPr id="4" name="Rectangle 3">
            <a:extLst>
              <a:ext uri="{FF2B5EF4-FFF2-40B4-BE49-F238E27FC236}">
                <a16:creationId xmlns:a16="http://schemas.microsoft.com/office/drawing/2014/main" id="{38FD2E64-217D-4893-B633-D0072FFAED0E}"/>
              </a:ext>
            </a:extLst>
          </p:cNvPr>
          <p:cNvSpPr/>
          <p:nvPr/>
        </p:nvSpPr>
        <p:spPr>
          <a:xfrm>
            <a:off x="1630386" y="2427814"/>
            <a:ext cx="6121399" cy="1569660"/>
          </a:xfrm>
          <a:prstGeom prst="rect">
            <a:avLst/>
          </a:prstGeom>
        </p:spPr>
        <p:txBody>
          <a:bodyPr wrap="square">
            <a:spAutoFit/>
          </a:bodyPr>
          <a:lstStyle/>
          <a:p>
            <a:r>
              <a:rPr lang="en-US" sz="2700" dirty="0"/>
              <a:t>Auditing Diversity and Inclusion</a:t>
            </a:r>
          </a:p>
          <a:p>
            <a:endParaRPr lang="en-US" sz="2700" dirty="0"/>
          </a:p>
          <a:p>
            <a:r>
              <a:rPr lang="en-US" sz="2100" dirty="0"/>
              <a:t>Download today in the members-only Audit Tools</a:t>
            </a:r>
          </a:p>
          <a:p>
            <a:r>
              <a:rPr lang="en-US" sz="2100" dirty="0"/>
              <a:t>section of </a:t>
            </a:r>
            <a:r>
              <a:rPr lang="en-US" sz="2100" dirty="0">
                <a:hlinkClick r:id="rId5"/>
              </a:rPr>
              <a:t>www.ACUA.org</a:t>
            </a:r>
            <a:endParaRPr lang="en-US" sz="2100" dirty="0"/>
          </a:p>
        </p:txBody>
      </p:sp>
    </p:spTree>
    <p:extLst>
      <p:ext uri="{BB962C8B-B14F-4D97-AF65-F5344CB8AC3E}">
        <p14:creationId xmlns:p14="http://schemas.microsoft.com/office/powerpoint/2010/main" val="1471743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3580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D1A8D-A74F-D74D-A6CC-7B23DE2FC5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85800" y="2133600"/>
            <a:ext cx="7450282" cy="3970318"/>
          </a:xfrm>
          <a:prstGeom prst="rect">
            <a:avLst/>
          </a:prstGeom>
          <a:noFill/>
        </p:spPr>
        <p:txBody>
          <a:bodyPr wrap="square" rtlCol="0">
            <a:spAutoFit/>
          </a:bodyPr>
          <a:lstStyle/>
          <a:p>
            <a:pPr marL="214313" indent="-214313" algn="l">
              <a:buFont typeface="Arial" panose="020B0604020202020204" pitchFamily="34" charset="0"/>
              <a:buChar char="•"/>
            </a:pPr>
            <a:r>
              <a:rPr lang="en-US" dirty="0">
                <a:latin typeface="+mj-lt"/>
              </a:rPr>
              <a:t>Mentorship is a proven method to help colleagues feel supported, drive workplace satisfaction, and foster member engagement in higher ed auditing.  </a:t>
            </a:r>
          </a:p>
          <a:p>
            <a:pPr marL="214313" indent="-214313" algn="l">
              <a:buFont typeface="Arial" panose="020B0604020202020204" pitchFamily="34" charset="0"/>
              <a:buChar char="•"/>
            </a:pPr>
            <a:endParaRPr lang="en-US" dirty="0">
              <a:latin typeface="+mj-lt"/>
            </a:endParaRPr>
          </a:p>
          <a:p>
            <a:pPr marL="214313" indent="-214313" algn="l">
              <a:buFont typeface="Arial" panose="020B0604020202020204" pitchFamily="34" charset="0"/>
              <a:buChar char="•"/>
            </a:pPr>
            <a:r>
              <a:rPr lang="en-US" dirty="0">
                <a:latin typeface="+mj-lt"/>
              </a:rPr>
              <a:t>The program is no longer focused on only small audit shops!  The program has been expanded to be more inclusive of all types of shops.</a:t>
            </a:r>
          </a:p>
          <a:p>
            <a:pPr marL="214313" indent="-214313" algn="l">
              <a:buFont typeface="Arial" panose="020B0604020202020204" pitchFamily="34" charset="0"/>
              <a:buChar char="•"/>
            </a:pPr>
            <a:endParaRPr lang="en-US" dirty="0">
              <a:latin typeface="+mj-lt"/>
            </a:endParaRPr>
          </a:p>
          <a:p>
            <a:pPr marL="214313" indent="-214313" algn="l">
              <a:buFont typeface="Arial" panose="020B0604020202020204" pitchFamily="34" charset="0"/>
              <a:buChar char="•"/>
            </a:pPr>
            <a:r>
              <a:rPr lang="en-US" dirty="0">
                <a:latin typeface="+mj-lt"/>
              </a:rPr>
              <a:t>The program is only a one-year commitment, but we encourage the mentorship to continue even after one year.  </a:t>
            </a:r>
          </a:p>
          <a:p>
            <a:pPr marL="214313" indent="-214313" algn="l">
              <a:buFont typeface="Arial" panose="020B0604020202020204" pitchFamily="34" charset="0"/>
              <a:buChar char="•"/>
            </a:pPr>
            <a:endParaRPr lang="en-US" dirty="0">
              <a:latin typeface="+mj-lt"/>
            </a:endParaRPr>
          </a:p>
          <a:p>
            <a:pPr marL="214313" indent="-214313" algn="l">
              <a:buFont typeface="Arial" panose="020B0604020202020204" pitchFamily="34" charset="0"/>
              <a:buChar char="•"/>
            </a:pPr>
            <a:r>
              <a:rPr lang="en-US" dirty="0">
                <a:latin typeface="+mj-lt"/>
              </a:rPr>
              <a:t>Consider signing up!  Watch for registration deadlines to be communicated via email.  For more information, go to  </a:t>
            </a:r>
            <a:r>
              <a:rPr lang="en-US" dirty="0">
                <a:latin typeface="+mj-lt"/>
                <a:hlinkClick r:id="rId3"/>
              </a:rPr>
              <a:t>https://acua.org/Member-Resources/Mentorship-Program</a:t>
            </a:r>
            <a:endParaRPr lang="en-US" dirty="0">
              <a:latin typeface="+mj-lt"/>
            </a:endParaRPr>
          </a:p>
        </p:txBody>
      </p:sp>
      <p:sp>
        <p:nvSpPr>
          <p:cNvPr id="5" name="Title 4"/>
          <p:cNvSpPr>
            <a:spLocks noGrp="1"/>
          </p:cNvSpPr>
          <p:nvPr>
            <p:ph type="title"/>
          </p:nvPr>
        </p:nvSpPr>
        <p:spPr>
          <a:xfrm>
            <a:off x="914400" y="1524000"/>
            <a:ext cx="7886700" cy="348225"/>
          </a:xfrm>
        </p:spPr>
        <p:txBody>
          <a:bodyPr>
            <a:noAutofit/>
          </a:bodyPr>
          <a:lstStyle/>
          <a:p>
            <a:r>
              <a:rPr lang="en-US" sz="2100" dirty="0"/>
              <a:t>ACUA Mentorship Program</a:t>
            </a:r>
          </a:p>
        </p:txBody>
      </p:sp>
    </p:spTree>
    <p:extLst>
      <p:ext uri="{BB962C8B-B14F-4D97-AF65-F5344CB8AC3E}">
        <p14:creationId xmlns:p14="http://schemas.microsoft.com/office/powerpoint/2010/main" val="4102734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2AC8E-CF08-4AA1-8316-353146C04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0C9F087-2F59-4872-8D1F-A166F60A1F98}"/>
              </a:ext>
            </a:extLst>
          </p:cNvPr>
          <p:cNvSpPr>
            <a:spLocks noGrp="1"/>
          </p:cNvSpPr>
          <p:nvPr>
            <p:ph type="title"/>
          </p:nvPr>
        </p:nvSpPr>
        <p:spPr>
          <a:xfrm>
            <a:off x="1333496" y="3408218"/>
            <a:ext cx="6477001" cy="1925782"/>
          </a:xfrm>
        </p:spPr>
        <p:txBody>
          <a:bodyPr/>
          <a:lstStyle/>
          <a:p>
            <a:r>
              <a:rPr lang="en-US" sz="1400" b="0" cap="none" dirty="0">
                <a:latin typeface="+mn-lt"/>
                <a:cs typeface="Calibri" panose="020F0502020204030204" pitchFamily="34" charset="0"/>
              </a:rPr>
              <a:t>The ACUA Board of Directors decided to make </a:t>
            </a:r>
            <a:r>
              <a:rPr lang="en-US" sz="1400" b="0" cap="none" dirty="0" err="1">
                <a:latin typeface="+mn-lt"/>
                <a:cs typeface="Calibri" panose="020F0502020204030204" pitchFamily="34" charset="0"/>
              </a:rPr>
              <a:t>AuditCon</a:t>
            </a:r>
            <a:r>
              <a:rPr lang="en-US" sz="1400" b="0" cap="none" dirty="0">
                <a:latin typeface="+mn-lt"/>
                <a:cs typeface="Calibri" panose="020F0502020204030204" pitchFamily="34" charset="0"/>
              </a:rPr>
              <a:t> 2021 a limited hybrid event for all ACUA members and attendees.</a:t>
            </a:r>
            <a:br>
              <a:rPr lang="en-US" sz="1400" b="0" cap="none" dirty="0">
                <a:latin typeface="+mn-lt"/>
                <a:cs typeface="Calibri" panose="020F0502020204030204" pitchFamily="34" charset="0"/>
              </a:rPr>
            </a:br>
            <a:br>
              <a:rPr lang="en-US" sz="1400" b="0" cap="none" dirty="0">
                <a:latin typeface="+mn-lt"/>
                <a:cs typeface="Calibri" panose="020F0502020204030204" pitchFamily="34" charset="0"/>
              </a:rPr>
            </a:br>
            <a:r>
              <a:rPr lang="en-US" sz="1400" b="0" cap="none" dirty="0" err="1">
                <a:latin typeface="+mn-lt"/>
                <a:cs typeface="Calibri" panose="020F0502020204030204" pitchFamily="34" charset="0"/>
              </a:rPr>
              <a:t>AuditCon</a:t>
            </a:r>
            <a:r>
              <a:rPr lang="en-US" sz="1400" b="0" cap="none" dirty="0">
                <a:latin typeface="+mn-lt"/>
                <a:cs typeface="Calibri" panose="020F0502020204030204" pitchFamily="34" charset="0"/>
              </a:rPr>
              <a:t> will be held September 19-23: live in Miami, Florida for a limited number of attendees, and live-streamed virtually!</a:t>
            </a:r>
            <a:br>
              <a:rPr lang="en-US" sz="1400" b="0" cap="none" dirty="0">
                <a:latin typeface="+mn-lt"/>
                <a:cs typeface="Calibri" panose="020F0502020204030204" pitchFamily="34" charset="0"/>
              </a:rPr>
            </a:br>
            <a:br>
              <a:rPr lang="en-US" sz="1400" b="0" cap="none" dirty="0">
                <a:latin typeface="+mn-lt"/>
                <a:cs typeface="Calibri" panose="020F0502020204030204" pitchFamily="34" charset="0"/>
              </a:rPr>
            </a:br>
            <a:r>
              <a:rPr lang="en-US" sz="1400" b="0" cap="none" dirty="0">
                <a:latin typeface="+mn-lt"/>
                <a:cs typeface="Calibri" panose="020F0502020204030204" pitchFamily="34" charset="0"/>
              </a:rPr>
              <a:t>We are confident with the new CDC guidelines that this hybrid option will bring the most value to ACUA members. </a:t>
            </a:r>
            <a:endParaRPr lang="en-US" sz="2000" b="0" cap="none" dirty="0">
              <a:latin typeface="+mn-lt"/>
              <a:cs typeface="Calibri" panose="020F0502020204030204" pitchFamily="34" charset="0"/>
            </a:endParaRPr>
          </a:p>
        </p:txBody>
      </p:sp>
      <p:pic>
        <p:nvPicPr>
          <p:cNvPr id="5" name="Picture 4">
            <a:extLst>
              <a:ext uri="{FF2B5EF4-FFF2-40B4-BE49-F238E27FC236}">
                <a16:creationId xmlns:a16="http://schemas.microsoft.com/office/drawing/2014/main" id="{69442289-1C7D-473B-8B03-7AFC160BE831}"/>
              </a:ext>
            </a:extLst>
          </p:cNvPr>
          <p:cNvPicPr>
            <a:picLocks noChangeAspect="1"/>
          </p:cNvPicPr>
          <p:nvPr/>
        </p:nvPicPr>
        <p:blipFill>
          <a:blip r:embed="rId3"/>
          <a:stretch>
            <a:fillRect/>
          </a:stretch>
        </p:blipFill>
        <p:spPr>
          <a:xfrm>
            <a:off x="228596" y="1676400"/>
            <a:ext cx="8686799" cy="1462715"/>
          </a:xfrm>
          <a:prstGeom prst="rect">
            <a:avLst/>
          </a:prstGeom>
        </p:spPr>
      </p:pic>
      <p:sp>
        <p:nvSpPr>
          <p:cNvPr id="7" name="TextBox 6">
            <a:extLst>
              <a:ext uri="{FF2B5EF4-FFF2-40B4-BE49-F238E27FC236}">
                <a16:creationId xmlns:a16="http://schemas.microsoft.com/office/drawing/2014/main" id="{F68E2202-E1C7-4721-A1C7-780EDD836809}"/>
              </a:ext>
            </a:extLst>
          </p:cNvPr>
          <p:cNvSpPr txBox="1"/>
          <p:nvPr/>
        </p:nvSpPr>
        <p:spPr>
          <a:xfrm>
            <a:off x="1782612" y="5521220"/>
            <a:ext cx="5578766" cy="369332"/>
          </a:xfrm>
          <a:prstGeom prst="rect">
            <a:avLst/>
          </a:prstGeom>
          <a:noFill/>
        </p:spPr>
        <p:txBody>
          <a:bodyPr wrap="square" rtlCol="0">
            <a:spAutoFit/>
          </a:bodyPr>
          <a:lstStyle/>
          <a:p>
            <a:r>
              <a:rPr lang="en-US" dirty="0">
                <a:latin typeface="+mn-lt"/>
              </a:rPr>
              <a:t>More information coming soon!</a:t>
            </a:r>
          </a:p>
        </p:txBody>
      </p:sp>
    </p:spTree>
    <p:extLst>
      <p:ext uri="{BB962C8B-B14F-4D97-AF65-F5344CB8AC3E}">
        <p14:creationId xmlns:p14="http://schemas.microsoft.com/office/powerpoint/2010/main" val="4257992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26860-BB80-0F43-8646-DF18CDDF2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608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1400" b="0" dirty="0">
              <a:latin typeface="Arial" panose="020B0604020202020204" pitchFamily="34" charset="0"/>
            </a:endParaRPr>
          </a:p>
        </p:txBody>
      </p:sp>
      <p:pic>
        <p:nvPicPr>
          <p:cNvPr id="10243" name="Picture 2" descr="fhbk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Grp="1" noChangeArrowheads="1"/>
          </p:cNvSpPr>
          <p:nvPr>
            <p:ph type="title" idx="4294967295"/>
          </p:nvPr>
        </p:nvSpPr>
        <p:spPr>
          <a:xfrm>
            <a:off x="954024" y="-6096"/>
            <a:ext cx="7772400" cy="838200"/>
          </a:xfrm>
        </p:spPr>
        <p:txBody>
          <a:bodyPr/>
          <a:lstStyle/>
          <a:p>
            <a:pPr eaLnBrk="1" hangingPunct="1"/>
            <a:r>
              <a:rPr lang="en-US" altLang="en-US" sz="3200" b="1" dirty="0"/>
              <a:t>Typical Construction Contract Types</a:t>
            </a:r>
          </a:p>
        </p:txBody>
      </p:sp>
      <p:sp>
        <p:nvSpPr>
          <p:cNvPr id="10245" name="Rectangle 4"/>
          <p:cNvSpPr>
            <a:spLocks noGrp="1" noChangeArrowheads="1"/>
          </p:cNvSpPr>
          <p:nvPr>
            <p:ph type="body" idx="4294967295"/>
          </p:nvPr>
        </p:nvSpPr>
        <p:spPr>
          <a:xfrm>
            <a:off x="0" y="990600"/>
            <a:ext cx="8763000" cy="5334000"/>
          </a:xfrm>
        </p:spPr>
        <p:txBody>
          <a:bodyPr/>
          <a:lstStyle/>
          <a:p>
            <a:pPr marL="914400">
              <a:spcBef>
                <a:spcPts val="0"/>
              </a:spcBef>
            </a:pPr>
            <a:r>
              <a:rPr lang="en-US" sz="2400" dirty="0"/>
              <a:t>Design-Bid-Build </a:t>
            </a:r>
          </a:p>
          <a:p>
            <a:pPr marL="1371600" lvl="1" indent="-342900">
              <a:spcBef>
                <a:spcPts val="0"/>
              </a:spcBef>
              <a:buFont typeface="Arial" panose="020B0604020202020204" pitchFamily="34" charset="0"/>
              <a:buChar char="•"/>
            </a:pPr>
            <a:r>
              <a:rPr lang="en-US" sz="2000" dirty="0"/>
              <a:t>Traditional “hard bid” or “low bid” contract</a:t>
            </a:r>
          </a:p>
          <a:p>
            <a:pPr marL="1028700" lvl="1" indent="0">
              <a:spcBef>
                <a:spcPts val="0"/>
              </a:spcBef>
              <a:buNone/>
            </a:pPr>
            <a:endParaRPr lang="en-US" sz="800" dirty="0"/>
          </a:p>
          <a:p>
            <a:pPr marL="914400">
              <a:spcBef>
                <a:spcPts val="0"/>
              </a:spcBef>
            </a:pPr>
            <a:r>
              <a:rPr lang="en-US" sz="2400" dirty="0"/>
              <a:t>Multi-Prime </a:t>
            </a:r>
          </a:p>
          <a:p>
            <a:pPr marL="1371600" lvl="1" indent="-342900">
              <a:spcBef>
                <a:spcPts val="0"/>
              </a:spcBef>
              <a:buFont typeface="Arial" panose="020B0604020202020204" pitchFamily="34" charset="0"/>
              <a:buChar char="•"/>
            </a:pPr>
            <a:r>
              <a:rPr lang="en-US" sz="2000" dirty="0"/>
              <a:t>Owner contracts separately with a General Contractor, Mechanical Contractor, Electrical Contractor, etc. to construct a single project</a:t>
            </a:r>
          </a:p>
          <a:p>
            <a:pPr marL="1028700" lvl="1" indent="0">
              <a:spcBef>
                <a:spcPts val="0"/>
              </a:spcBef>
              <a:buNone/>
            </a:pPr>
            <a:endParaRPr lang="en-US" sz="800" dirty="0"/>
          </a:p>
          <a:p>
            <a:pPr marL="914400">
              <a:spcBef>
                <a:spcPts val="0"/>
              </a:spcBef>
            </a:pPr>
            <a:r>
              <a:rPr lang="en-US" sz="2400" dirty="0"/>
              <a:t>Design-Build </a:t>
            </a:r>
          </a:p>
          <a:p>
            <a:pPr marL="1371600" lvl="1" indent="-342900">
              <a:spcBef>
                <a:spcPts val="0"/>
              </a:spcBef>
              <a:buFont typeface="Arial" panose="020B0604020202020204" pitchFamily="34" charset="0"/>
              <a:buChar char="•"/>
            </a:pPr>
            <a:r>
              <a:rPr lang="en-US" sz="2000" dirty="0"/>
              <a:t>Owner executes one contract with a single entity to both design and construct a facility</a:t>
            </a:r>
          </a:p>
          <a:p>
            <a:pPr marL="1028700" lvl="1" indent="0">
              <a:spcBef>
                <a:spcPts val="0"/>
              </a:spcBef>
              <a:buNone/>
            </a:pPr>
            <a:endParaRPr lang="en-US" sz="800" dirty="0"/>
          </a:p>
          <a:p>
            <a:pPr marL="914400">
              <a:spcBef>
                <a:spcPts val="0"/>
              </a:spcBef>
            </a:pPr>
            <a:r>
              <a:rPr lang="en-US" sz="2400" dirty="0"/>
              <a:t>Construction Manager @ Risk </a:t>
            </a:r>
          </a:p>
          <a:p>
            <a:pPr marL="1371600" lvl="1" indent="-342900">
              <a:spcBef>
                <a:spcPts val="0"/>
              </a:spcBef>
              <a:buFont typeface="Arial" panose="020B0604020202020204" pitchFamily="34" charset="0"/>
              <a:buChar char="•"/>
            </a:pPr>
            <a:r>
              <a:rPr lang="en-US" sz="2000" dirty="0"/>
              <a:t>“Cost plus” contract that includes a Guaranteed Maximum Price</a:t>
            </a:r>
          </a:p>
          <a:p>
            <a:pPr marL="1028700" lvl="1" indent="0">
              <a:spcBef>
                <a:spcPts val="0"/>
              </a:spcBef>
              <a:buNone/>
            </a:pPr>
            <a:endParaRPr lang="en-US" altLang="en-US" sz="800" dirty="0"/>
          </a:p>
          <a:p>
            <a:pPr marL="971550">
              <a:spcBef>
                <a:spcPts val="0"/>
              </a:spcBef>
            </a:pPr>
            <a:r>
              <a:rPr lang="en-US" altLang="en-US" sz="2400" dirty="0"/>
              <a:t>Integrated Project Delivery (IPD)</a:t>
            </a:r>
          </a:p>
          <a:p>
            <a:pPr marL="1428750" lvl="1" indent="-342900">
              <a:spcBef>
                <a:spcPts val="0"/>
              </a:spcBef>
              <a:buFont typeface="Arial" panose="020B0604020202020204" pitchFamily="34" charset="0"/>
              <a:buChar char="•"/>
            </a:pPr>
            <a:r>
              <a:rPr lang="en-US" altLang="en-US" sz="2000" dirty="0"/>
              <a:t>Single three-party contract (Owner-Designer-Contractor)</a:t>
            </a:r>
          </a:p>
          <a:p>
            <a:pPr marL="1028700" lvl="1" indent="0">
              <a:spcBef>
                <a:spcPts val="0"/>
              </a:spcBef>
              <a:buNone/>
            </a:pPr>
            <a:endParaRPr lang="en-US" altLang="en-US" sz="1200" dirty="0">
              <a:latin typeface="Garamond" panose="02020404030301010803" pitchFamily="18" charset="0"/>
            </a:endParaRPr>
          </a:p>
          <a:p>
            <a:pPr marL="0" indent="0" eaLnBrk="1" hangingPunct="1">
              <a:lnSpc>
                <a:spcPct val="70000"/>
              </a:lnSpc>
              <a:buNone/>
            </a:pPr>
            <a:endParaRPr lang="en-US" altLang="en-US" sz="2000" dirty="0">
              <a:latin typeface="Arial Unicode MS" panose="020B0604020202020204" pitchFamily="34" charset="-128"/>
            </a:endParaRPr>
          </a:p>
        </p:txBody>
      </p:sp>
      <p:pic>
        <p:nvPicPr>
          <p:cNvPr id="10246" name="Picture 5" descr="F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5"/>
          <p:cNvSpPr>
            <a:spLocks noChangeArrowheads="1"/>
          </p:cNvSpPr>
          <p:nvPr/>
        </p:nvSpPr>
        <p:spPr bwMode="auto">
          <a:xfrm>
            <a:off x="4379913" y="62484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04C5412-6E85-4BDF-8587-D4CF74BB9DC1}" type="slidenum">
              <a:rPr lang="en-US" altLang="en-US" sz="1400" b="0">
                <a:solidFill>
                  <a:srgbClr val="000000"/>
                </a:solidFill>
                <a:latin typeface="Arial" panose="020B0604020202020204" pitchFamily="34" charset="0"/>
              </a:rPr>
              <a:pPr algn="ctr" eaLnBrk="1" hangingPunct="1">
                <a:spcBef>
                  <a:spcPct val="0"/>
                </a:spcBef>
                <a:buFontTx/>
                <a:buNone/>
              </a:pPr>
              <a:t>5</a:t>
            </a:fld>
            <a:endParaRPr lang="en-US" altLang="en-US" sz="2400" dirty="0">
              <a:solidFill>
                <a:schemeClr val="tx2"/>
              </a:solidFill>
              <a:latin typeface="Garamond" panose="02020404030301010803" pitchFamily="18" charset="0"/>
            </a:endParaRPr>
          </a:p>
        </p:txBody>
      </p:sp>
    </p:spTree>
    <p:extLst>
      <p:ext uri="{BB962C8B-B14F-4D97-AF65-F5344CB8AC3E}">
        <p14:creationId xmlns:p14="http://schemas.microsoft.com/office/powerpoint/2010/main" val="136083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6</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Guaranteed Maximum Price (GMP) Contracts are often used in larger projects to get construction started earlier, at a stage when the final drawings and scope have not yet been determined</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600" b="0" i="0" u="none" strike="noStrike" kern="1200" cap="none" spc="0" normalizeH="0" baseline="0" noProof="0" dirty="0">
                <a:ln>
                  <a:noFill/>
                </a:ln>
                <a:solidFill>
                  <a:srgbClr val="53565A">
                    <a:lumMod val="75000"/>
                  </a:srgbClr>
                </a:solidFill>
                <a:effectLst/>
                <a:uLnTx/>
                <a:uFillTx/>
                <a:latin typeface="Arial"/>
                <a:ea typeface="+mn-ea"/>
                <a:cs typeface="+mn-cs"/>
              </a:rPr>
              <a:t>The GMP value is intended to represent the cost of the work plus a fee</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600" b="0" i="0" u="none" strike="noStrike" kern="1200" cap="none" spc="0" normalizeH="0" baseline="0" noProof="0" dirty="0">
                <a:ln>
                  <a:noFill/>
                </a:ln>
                <a:solidFill>
                  <a:srgbClr val="53565A">
                    <a:lumMod val="75000"/>
                  </a:srgbClr>
                </a:solidFill>
                <a:effectLst/>
                <a:uLnTx/>
                <a:uFillTx/>
                <a:latin typeface="Arial"/>
                <a:ea typeface="+mn-ea"/>
                <a:cs typeface="+mn-cs"/>
              </a:rPr>
              <a:t>The Owner is only obligated to pay the </a:t>
            </a:r>
            <a:r>
              <a:rPr kumimoji="0" lang="en-US" sz="1600" b="0" i="0" u="sng" strike="noStrike" kern="1200" cap="none" spc="0" normalizeH="0" baseline="0" noProof="0" dirty="0">
                <a:ln>
                  <a:noFill/>
                </a:ln>
                <a:solidFill>
                  <a:srgbClr val="53565A">
                    <a:lumMod val="75000"/>
                  </a:srgbClr>
                </a:solidFill>
                <a:effectLst/>
                <a:uLnTx/>
                <a:uFillTx/>
                <a:latin typeface="Arial"/>
                <a:ea typeface="+mn-ea"/>
                <a:cs typeface="+mn-cs"/>
              </a:rPr>
              <a:t>actual cost incurred</a:t>
            </a:r>
            <a:r>
              <a:rPr kumimoji="0" lang="en-US" sz="1600" b="0" i="0" u="none" strike="noStrike" kern="1200" cap="none" spc="0" normalizeH="0" baseline="0" noProof="0" dirty="0">
                <a:ln>
                  <a:noFill/>
                </a:ln>
                <a:solidFill>
                  <a:srgbClr val="53565A">
                    <a:lumMod val="75000"/>
                  </a:srgbClr>
                </a:solidFill>
                <a:effectLst/>
                <a:uLnTx/>
                <a:uFillTx/>
                <a:latin typeface="Arial"/>
                <a:ea typeface="+mn-ea"/>
                <a:cs typeface="+mn-cs"/>
              </a:rPr>
              <a:t> plus a fee up to a cap, the GMP value</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600" b="0" i="0" u="none" strike="noStrike" kern="1200" cap="none" spc="0" normalizeH="0" baseline="0" noProof="0" dirty="0">
                <a:ln>
                  <a:noFill/>
                </a:ln>
                <a:solidFill>
                  <a:srgbClr val="53565A">
                    <a:lumMod val="75000"/>
                  </a:srgbClr>
                </a:solidFill>
                <a:effectLst/>
                <a:uLnTx/>
                <a:uFillTx/>
                <a:latin typeface="Arial"/>
                <a:ea typeface="+mn-ea"/>
                <a:cs typeface="+mn-cs"/>
              </a:rPr>
              <a:t>GMP contract values should be less than fixed price (i.e., ‘hard bid’) contracts, as the Construction Manager (CM) or Contractor assumes less risk</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rPr>
              <a:t>Construction Manager-at-Risk (CMR) involves the CM in the design phase</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rPr>
              <a:t>Preconstruction services work on a CMR project is done by the CM for a separate fee, with no guarantee of the CM being given the work for the construction phase</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rPr>
              <a:t>The GMP value is agreed between the Owner &amp; the CM/Contractor when the design &amp; drawings have been more fully defined</a:t>
            </a: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Guaranteed Maximum Price Contracts</a:t>
            </a:r>
          </a:p>
        </p:txBody>
      </p:sp>
    </p:spTree>
    <p:extLst>
      <p:ext uri="{BB962C8B-B14F-4D97-AF65-F5344CB8AC3E}">
        <p14:creationId xmlns:p14="http://schemas.microsoft.com/office/powerpoint/2010/main" val="28810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7</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The American Institute of Architects (AIA) A102 (Contractor) or A133 </a:t>
            </a:r>
            <a:b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b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(CM) contract documents are the most commonly used versions of this type of agreement</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a:ln>
                  <a:noFill/>
                </a:ln>
                <a:solidFill>
                  <a:srgbClr val="53565A">
                    <a:lumMod val="75000"/>
                  </a:srgbClr>
                </a:solidFill>
                <a:effectLst/>
                <a:uLnTx/>
                <a:uFillTx/>
                <a:latin typeface="Arial"/>
                <a:ea typeface="+mn-ea"/>
                <a:cs typeface="+mn-cs"/>
              </a:rPr>
              <a:t>The AIA A133 document includes Preconstruction Services </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If there is compensation for these services, it is typically either for a fixed amount or reimbursable costs incurred</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rPr>
              <a:t>These services, however, are often provided at no charge, or as credit against the GMP, by the CM in order to secure construction phase work</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Guaranteed Maximum Price Contracts</a:t>
            </a:r>
          </a:p>
        </p:txBody>
      </p:sp>
    </p:spTree>
    <p:extLst>
      <p:ext uri="{BB962C8B-B14F-4D97-AF65-F5344CB8AC3E}">
        <p14:creationId xmlns:p14="http://schemas.microsoft.com/office/powerpoint/2010/main" val="353040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8</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GMP Contracts segment the recovery of project costs into various components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General Conditions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Cost of Managing the Project</a:t>
            </a:r>
          </a:p>
          <a:p>
            <a:pPr marL="682625" marR="0" lvl="2" indent="-225425"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3565A">
                    <a:lumMod val="75000"/>
                  </a:srgbClr>
                </a:solidFill>
                <a:effectLst/>
                <a:uLnTx/>
                <a:uFillTx/>
                <a:latin typeface="Arial"/>
                <a:ea typeface="+mn-ea"/>
                <a:cs typeface="+mn-cs"/>
              </a:rPr>
              <a:t>Salaried labor</a:t>
            </a:r>
          </a:p>
          <a:p>
            <a:pPr marL="682625" marR="0" lvl="2" indent="-225425"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3565A">
                    <a:lumMod val="75000"/>
                  </a:srgbClr>
                </a:solidFill>
                <a:effectLst/>
                <a:uLnTx/>
                <a:uFillTx/>
                <a:latin typeface="Arial"/>
                <a:ea typeface="+mn-ea"/>
                <a:cs typeface="+mn-cs"/>
              </a:rPr>
              <a:t>Mobilization Costs/Other Costs of Doing Business on Project Site</a:t>
            </a:r>
          </a:p>
          <a:p>
            <a:pPr marL="682625" marR="0" lvl="2" indent="-225425"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3565A">
                    <a:lumMod val="75000"/>
                  </a:srgbClr>
                </a:solidFill>
                <a:effectLst/>
                <a:uLnTx/>
                <a:uFillTx/>
                <a:latin typeface="Arial"/>
                <a:ea typeface="+mn-ea"/>
                <a:cs typeface="+mn-cs"/>
              </a:rPr>
              <a:t>Trailer</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Contract terms may ‘fix’ this amount, but a ‘cap’ (based on actual costs) similar to the GMP Cost of the Work is recommended</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Cost of Work</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Subcontracts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Self-performed work</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Insurance/Bonds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Fee (a percentage of the project cost or a stipulated amount)</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Guaranteed Maximum Price Contracts</a:t>
            </a:r>
          </a:p>
        </p:txBody>
      </p:sp>
    </p:spTree>
    <p:extLst>
      <p:ext uri="{BB962C8B-B14F-4D97-AF65-F5344CB8AC3E}">
        <p14:creationId xmlns:p14="http://schemas.microsoft.com/office/powerpoint/2010/main" val="328844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hbkg4"/>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0" hangingPunct="0">
              <a:defRPr/>
            </a:pPr>
            <a:fld id="{6FF64524-BFE2-4019-9E67-E8F75953FADD}" type="slidenum">
              <a:rPr lang="en-US" sz="1400" b="0">
                <a:solidFill>
                  <a:schemeClr val="tx1"/>
                </a:solidFill>
                <a:latin typeface="+mn-lt"/>
                <a:ea typeface="ＭＳ Ｐゴシック" pitchFamily="1" charset="-128"/>
              </a:rPr>
              <a:pPr eaLnBrk="0" hangingPunct="0">
                <a:defRPr/>
              </a:pPr>
              <a:t>9</a:t>
            </a:fld>
            <a:endParaRPr lang="en-US" sz="1400" b="0" dirty="0">
              <a:solidFill>
                <a:schemeClr val="tx1"/>
              </a:solidFill>
              <a:latin typeface="+mn-lt"/>
              <a:ea typeface="ＭＳ Ｐゴシック" pitchFamily="1" charset="-128"/>
            </a:endParaRPr>
          </a:p>
        </p:txBody>
      </p:sp>
      <p:sp>
        <p:nvSpPr>
          <p:cNvPr id="8" name="Rectangle 4"/>
          <p:cNvSpPr txBox="1">
            <a:spLocks noChangeArrowheads="1"/>
          </p:cNvSpPr>
          <p:nvPr/>
        </p:nvSpPr>
        <p:spPr bwMode="auto">
          <a:xfrm>
            <a:off x="731838" y="1447800"/>
            <a:ext cx="7772400" cy="411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GMP Contracts segment the recovery of project costs into various components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General Conditions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Cost of Managing the Project</a:t>
            </a:r>
          </a:p>
          <a:p>
            <a:pPr marL="682625" marR="0" lvl="2" indent="-225425"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3565A">
                    <a:lumMod val="75000"/>
                  </a:srgbClr>
                </a:solidFill>
                <a:effectLst/>
                <a:uLnTx/>
                <a:uFillTx/>
                <a:latin typeface="Arial"/>
                <a:ea typeface="+mn-ea"/>
                <a:cs typeface="+mn-cs"/>
              </a:rPr>
              <a:t>Salaried labor</a:t>
            </a:r>
          </a:p>
          <a:p>
            <a:pPr marL="682625" marR="0" lvl="2" indent="-225425"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3565A">
                    <a:lumMod val="75000"/>
                  </a:srgbClr>
                </a:solidFill>
                <a:effectLst/>
                <a:uLnTx/>
                <a:uFillTx/>
                <a:latin typeface="Arial"/>
                <a:ea typeface="+mn-ea"/>
                <a:cs typeface="+mn-cs"/>
              </a:rPr>
              <a:t>Mobilization Costs/Other Costs of Doing Business on Project Site</a:t>
            </a:r>
          </a:p>
          <a:p>
            <a:pPr marL="682625" marR="0" lvl="2" indent="-225425"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3565A">
                    <a:lumMod val="75000"/>
                  </a:srgbClr>
                </a:solidFill>
                <a:effectLst/>
                <a:uLnTx/>
                <a:uFillTx/>
                <a:latin typeface="Arial"/>
                <a:ea typeface="+mn-ea"/>
                <a:cs typeface="+mn-cs"/>
              </a:rPr>
              <a:t>Trailer</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Contract terms may ‘fix’ this amount, but a ‘cap’ (based on actual costs) similar to the GMP Cost of the Work is recommended</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Cost of Work</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Subcontracts</a:t>
            </a:r>
          </a:p>
          <a:p>
            <a:pPr marL="455613"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3565A">
                    <a:lumMod val="75000"/>
                  </a:srgbClr>
                </a:solidFill>
                <a:effectLst/>
                <a:uLnTx/>
                <a:uFillTx/>
                <a:latin typeface="Arial"/>
                <a:ea typeface="+mn-ea"/>
                <a:cs typeface="+mn-cs"/>
              </a:rPr>
              <a:t>Self-performed work</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Insurance/Bonds</a:t>
            </a:r>
          </a:p>
          <a:p>
            <a:pPr marL="227013" marR="0" lvl="0" indent="-227013" algn="l" defTabSz="457200" rtl="0" eaLnBrk="1" fontAlgn="auto" latinLnBrk="0" hangingPunct="1">
              <a:lnSpc>
                <a:spcPct val="100000"/>
              </a:lnSpc>
              <a:spcBef>
                <a:spcPts val="600"/>
              </a:spcBef>
              <a:spcAft>
                <a:spcPts val="600"/>
              </a:spcAft>
              <a:buClrTx/>
              <a:buSzTx/>
              <a:buFont typeface="Arial"/>
              <a:buChar char="•"/>
              <a:tabLst/>
              <a:defRPr/>
            </a:pPr>
            <a:r>
              <a:rPr kumimoji="0" lang="en-US" sz="1900" b="0" i="0" u="none" strike="noStrike" kern="1200" cap="none" spc="0" normalizeH="0" baseline="0" noProof="0" dirty="0">
                <a:ln>
                  <a:noFill/>
                </a:ln>
                <a:solidFill>
                  <a:srgbClr val="53565A">
                    <a:lumMod val="75000"/>
                  </a:srgbClr>
                </a:solidFill>
                <a:effectLst/>
                <a:uLnTx/>
                <a:uFillTx/>
                <a:latin typeface="Arial"/>
                <a:ea typeface="+mn-ea"/>
                <a:cs typeface="+mn-cs"/>
              </a:rPr>
              <a:t>Fee (a percentage of the project cost or a stipulated amount)</a:t>
            </a:r>
          </a:p>
          <a:p>
            <a:pPr marL="227013" marR="0" lvl="1" algn="l" defTabSz="457200" rtl="0" eaLnBrk="1" fontAlgn="auto" latinLnBrk="0" hangingPunct="1">
              <a:lnSpc>
                <a:spcPct val="100000"/>
              </a:lnSpc>
              <a:spcBef>
                <a:spcPct val="20000"/>
              </a:spcBef>
              <a:spcAft>
                <a:spcPts val="0"/>
              </a:spcAft>
              <a:buClrTx/>
              <a:buSzTx/>
              <a:tabLst/>
              <a:defRPr/>
            </a:pPr>
            <a:endParaRPr kumimoji="0" lang="en-US" sz="1800" b="0" i="0" u="none" strike="noStrike" kern="1200" cap="none" spc="0" normalizeH="0" baseline="0" noProof="0" dirty="0">
              <a:ln>
                <a:noFill/>
              </a:ln>
              <a:solidFill>
                <a:srgbClr val="53565A">
                  <a:lumMod val="75000"/>
                </a:srgbClr>
              </a:solidFill>
              <a:effectLst/>
              <a:uLnTx/>
              <a:uFillTx/>
              <a:latin typeface="Arial"/>
              <a:ea typeface="+mn-ea"/>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53565A">
                  <a:lumMod val="75000"/>
                </a:srgbClr>
              </a:solidFill>
              <a:effectLst/>
              <a:uLnTx/>
              <a:uFillTx/>
              <a:latin typeface="Arial"/>
              <a:ea typeface="+mn-ea"/>
              <a:cs typeface="+mn-cs"/>
            </a:endParaRPr>
          </a:p>
        </p:txBody>
      </p:sp>
      <p:sp>
        <p:nvSpPr>
          <p:cNvPr id="21510" name="Rectangle 3"/>
          <p:cNvSpPr>
            <a:spLocks noGrp="1" noChangeArrowheads="1"/>
          </p:cNvSpPr>
          <p:nvPr>
            <p:ph type="title" idx="4294967295"/>
          </p:nvPr>
        </p:nvSpPr>
        <p:spPr>
          <a:xfrm>
            <a:off x="731838" y="182563"/>
            <a:ext cx="7772400" cy="639762"/>
          </a:xfrm>
        </p:spPr>
        <p:txBody>
          <a:bodyPr/>
          <a:lstStyle/>
          <a:p>
            <a:pPr eaLnBrk="1" hangingPunct="1"/>
            <a:r>
              <a:rPr lang="en-US" sz="3200" b="1" dirty="0"/>
              <a:t>Guaranteed Maximum Price Contracts</a:t>
            </a:r>
          </a:p>
        </p:txBody>
      </p:sp>
    </p:spTree>
    <p:extLst>
      <p:ext uri="{BB962C8B-B14F-4D97-AF65-F5344CB8AC3E}">
        <p14:creationId xmlns:p14="http://schemas.microsoft.com/office/powerpoint/2010/main" val="700469442"/>
      </p:ext>
    </p:extLst>
  </p:cSld>
  <p:clrMapOvr>
    <a:masterClrMapping/>
  </p:clrMapOvr>
</p:sld>
</file>

<file path=ppt/theme/theme1.xml><?xml version="1.0" encoding="utf-8"?>
<a:theme xmlns:a="http://schemas.openxmlformats.org/drawingml/2006/main" name="Presentation3">
  <a:themeElements>
    <a:clrScheme name="Presentatio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2"/>
            </a:solidFill>
            <a:effectLst/>
            <a:latin typeface="Garamond" pitchFamily="18"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2"/>
            </a:solidFill>
            <a:effectLst/>
            <a:latin typeface="Garamond" pitchFamily="18" charset="0"/>
            <a:ea typeface="ＭＳ Ｐゴシック" pitchFamily="1" charset="-128"/>
          </a:defRPr>
        </a:defPPr>
      </a:lstStyle>
    </a:lnDef>
  </a:objectDefaults>
  <a:extraClrSchemeLst>
    <a:extraClrScheme>
      <a:clrScheme name="Presentatio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Templates:Presentation3.pot</Template>
  <TotalTime>5621</TotalTime>
  <Words>2984</Words>
  <Application>Microsoft Office PowerPoint</Application>
  <PresentationFormat>On-screen Show (4:3)</PresentationFormat>
  <Paragraphs>440</Paragraphs>
  <Slides>46</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Unicode MS</vt:lpstr>
      <vt:lpstr>Calibri</vt:lpstr>
      <vt:lpstr>Garamond</vt:lpstr>
      <vt:lpstr>Lucida Grande</vt:lpstr>
      <vt:lpstr>Lucida Sans Unicode</vt:lpstr>
      <vt:lpstr>MS Reference Sans Serif</vt:lpstr>
      <vt:lpstr>Times New Roman</vt:lpstr>
      <vt:lpstr>Wingdings</vt:lpstr>
      <vt:lpstr>Presentation3</vt:lpstr>
      <vt:lpstr>PowerPoint Presentation</vt:lpstr>
      <vt:lpstr>PowerPoint Presentation</vt:lpstr>
      <vt:lpstr>Today’s Presenter(s)</vt:lpstr>
      <vt:lpstr>Presentation Overview</vt:lpstr>
      <vt:lpstr>Typical Construction Contract Types</vt:lpstr>
      <vt:lpstr>Guaranteed Maximum Price Contracts</vt:lpstr>
      <vt:lpstr>Guaranteed Maximum Price Contracts</vt:lpstr>
      <vt:lpstr>Guaranteed Maximum Price Contracts</vt:lpstr>
      <vt:lpstr>Guaranteed Maximum Price Contracts</vt:lpstr>
      <vt:lpstr>          Guaranteed Maximum Price Contracts         </vt:lpstr>
      <vt:lpstr>GMP Contract Considerations</vt:lpstr>
      <vt:lpstr>GMP Contract Considerations</vt:lpstr>
      <vt:lpstr>GMP Contract Considerations:  Contingency</vt:lpstr>
      <vt:lpstr>GMP Contract Considerations:  Insurance</vt:lpstr>
      <vt:lpstr>GMP Contract Considerations:  Insurance</vt:lpstr>
      <vt:lpstr>Guaranteed Maximum Price Contracts Moving to Contract Execution</vt:lpstr>
      <vt:lpstr>Guaranteed Maximum Price Contracts Moving to Contract Execution</vt:lpstr>
      <vt:lpstr>Entities Involved in the Contract Execution</vt:lpstr>
      <vt:lpstr>Guaranteed Maximum Price Contracts  Monitoring Project Costs after Contract Execution</vt:lpstr>
      <vt:lpstr>Pre-Construction Contract Reviews</vt:lpstr>
      <vt:lpstr>Areas of Leakage</vt:lpstr>
      <vt:lpstr>PowerPoint Presentation</vt:lpstr>
      <vt:lpstr>Owner Risk Area: Labor Burden</vt:lpstr>
      <vt:lpstr>Owner Risk Area: Labor Burden</vt:lpstr>
      <vt:lpstr>Owner Risk Area:  CM/Contractor Insurance</vt:lpstr>
      <vt:lpstr>Owner Risk Area:  CM/Contractor Insurance</vt:lpstr>
      <vt:lpstr>Owner Risk Area: Rates for Information Technology Charges</vt:lpstr>
      <vt:lpstr>Owner Risk Area: Rates for CM/Contractor-Owned Equipment</vt:lpstr>
      <vt:lpstr>Owner Risk Area: Rates for CM/Contractor-Owned Equipment</vt:lpstr>
      <vt:lpstr>Owner Risk Area:   Change Orders</vt:lpstr>
      <vt:lpstr>Owner Risk Area:  Change Orders</vt:lpstr>
      <vt:lpstr>Owner Risk Area:  Miscellaneous Other Items</vt:lpstr>
      <vt:lpstr>Interim/Closeout  Construction Contract Reviews</vt:lpstr>
      <vt:lpstr>COVID-19 – A New Risk to Consider…</vt:lpstr>
      <vt:lpstr>COVID-19 – A New Risk to Consider…</vt:lpstr>
      <vt:lpstr>Top Techniques  to Avoid Unnecessary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ACUA Mentorship Program</vt:lpstr>
      <vt:lpstr>The ACUA Board of Directors decided to make AuditCon 2021 a limited hybrid event for all ACUA members and attendees.  AuditCon will be held September 19-23: live in Miami, Florida for a limited number of attendees, and live-streamed virtually!  We are confident with the new CDC guidelines that this hybrid option will bring the most value to ACUA members. </vt:lpstr>
      <vt:lpstr>PowerPoint Presentation</vt:lpstr>
    </vt:vector>
  </TitlesOfParts>
  <Company>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Salter</dc:creator>
  <cp:lastModifiedBy>Gendusa, Lisa</cp:lastModifiedBy>
  <cp:revision>284</cp:revision>
  <cp:lastPrinted>2011-01-22T01:52:43Z</cp:lastPrinted>
  <dcterms:created xsi:type="dcterms:W3CDTF">2006-12-11T13:29:36Z</dcterms:created>
  <dcterms:modified xsi:type="dcterms:W3CDTF">2021-06-21T13:48:35Z</dcterms:modified>
</cp:coreProperties>
</file>