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1" r:id="rId2"/>
    <p:sldId id="263" r:id="rId3"/>
    <p:sldId id="257" r:id="rId4"/>
    <p:sldId id="258" r:id="rId5"/>
    <p:sldId id="265" r:id="rId6"/>
    <p:sldId id="264" r:id="rId7"/>
    <p:sldId id="266" r:id="rId8"/>
    <p:sldId id="283" r:id="rId9"/>
    <p:sldId id="268" r:id="rId10"/>
    <p:sldId id="269" r:id="rId11"/>
    <p:sldId id="270" r:id="rId12"/>
    <p:sldId id="271" r:id="rId13"/>
    <p:sldId id="275" r:id="rId14"/>
    <p:sldId id="272" r:id="rId15"/>
    <p:sldId id="285" r:id="rId16"/>
    <p:sldId id="273" r:id="rId17"/>
    <p:sldId id="274" r:id="rId18"/>
    <p:sldId id="276" r:id="rId19"/>
    <p:sldId id="277" r:id="rId20"/>
    <p:sldId id="278" r:id="rId21"/>
    <p:sldId id="280" r:id="rId22"/>
    <p:sldId id="279" r:id="rId23"/>
    <p:sldId id="289" r:id="rId24"/>
    <p:sldId id="286" r:id="rId25"/>
    <p:sldId id="261" r:id="rId26"/>
    <p:sldId id="287" r:id="rId27"/>
    <p:sldId id="288" r:id="rId28"/>
    <p:sldId id="290"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2" autoAdjust="0"/>
    <p:restoredTop sz="88291" autoAdjust="0"/>
  </p:normalViewPr>
  <p:slideViewPr>
    <p:cSldViewPr snapToGrid="0">
      <p:cViewPr varScale="1">
        <p:scale>
          <a:sx n="150" d="100"/>
          <a:sy n="150" d="100"/>
        </p:scale>
        <p:origin x="114"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2AEA6-5AB1-4D15-9788-F3DB7499D8C7}" type="datetimeFigureOut">
              <a:rPr lang="en-US" smtClean="0"/>
              <a:t>4/14/2020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D5A95-ED9A-4FF9-9409-292E85AC9C07}" type="slidenum">
              <a:rPr lang="en-US" smtClean="0"/>
              <a:t>‹#›</a:t>
            </a:fld>
            <a:endParaRPr lang="en-US"/>
          </a:p>
        </p:txBody>
      </p:sp>
    </p:spTree>
    <p:extLst>
      <p:ext uri="{BB962C8B-B14F-4D97-AF65-F5344CB8AC3E}">
        <p14:creationId xmlns:p14="http://schemas.microsoft.com/office/powerpoint/2010/main" val="42608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points of considerations, impacts, and recommendations were designed around the Division of Audit’s mission of promoting accountability, integrity, and efficiency throughout the University.</a:t>
            </a:r>
          </a:p>
          <a:p>
            <a:pPr marL="171450" indent="-171450">
              <a:buFont typeface="Arial" panose="020B0604020202020204" pitchFamily="34" charset="0"/>
              <a:buChar char="•"/>
            </a:pPr>
            <a:r>
              <a:rPr lang="en-US" dirty="0"/>
              <a:t>Accountability – We want to be accountable to our faculty, staff, employees, to each other, and stakeholders with how we utilize the funds entrusted to us.</a:t>
            </a:r>
          </a:p>
          <a:p>
            <a:pPr marL="171450" indent="-171450">
              <a:buFont typeface="Arial" panose="020B0604020202020204" pitchFamily="34" charset="0"/>
              <a:buChar char="•"/>
            </a:pPr>
            <a:r>
              <a:rPr lang="en-US" dirty="0"/>
              <a:t>Integrity –  The funds we receive and the policies we institute will be fair and equitable and done in a method to assist as many of our students and employees as possible.</a:t>
            </a:r>
          </a:p>
          <a:p>
            <a:pPr marL="171450" indent="-171450">
              <a:buFont typeface="Arial" panose="020B0604020202020204" pitchFamily="34" charset="0"/>
              <a:buChar char="•"/>
            </a:pPr>
            <a:r>
              <a:rPr lang="en-US" dirty="0"/>
              <a:t>Efficiency – Through proper planning and sound strategic decision making, we can institute efficient processes that can guide the University through the pandemic and its after effects.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Disclaimer: This presentation concentrates on the larger University and does not necessarily focus on funding and policies  included in the CARES Act that would support FAMU DRS. A separate review of the CARES act would need to be developed for this.</a:t>
            </a:r>
          </a:p>
        </p:txBody>
      </p:sp>
    </p:spTree>
    <p:extLst>
      <p:ext uri="{BB962C8B-B14F-4D97-AF65-F5344CB8AC3E}">
        <p14:creationId xmlns:p14="http://schemas.microsoft.com/office/powerpoint/2010/main" val="3258255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Consider taking advantage of this opportunity as it is likely that this will be an avenue we can utilize to help stabilize enrollment going forward from students who can no longer afford the cost, due to loss of their job or family financial support.</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waives the need calculation requirements under the Higher Education Act (HEA), up to the amount of the maximum Federal Pell Grant for the applicable academic year.</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10</a:t>
            </a:fld>
            <a:endParaRPr lang="en-US"/>
          </a:p>
        </p:txBody>
      </p:sp>
    </p:spTree>
    <p:extLst>
      <p:ext uri="{BB962C8B-B14F-4D97-AF65-F5344CB8AC3E}">
        <p14:creationId xmlns:p14="http://schemas.microsoft.com/office/powerpoint/2010/main" val="290351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Our student profile of high percentages of low-income students, suggests that this may assist in allowing some of the students to continue school through the summer terms.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11</a:t>
            </a:fld>
            <a:endParaRPr lang="en-US"/>
          </a:p>
        </p:txBody>
      </p:sp>
    </p:spTree>
    <p:extLst>
      <p:ext uri="{BB962C8B-B14F-4D97-AF65-F5344CB8AC3E}">
        <p14:creationId xmlns:p14="http://schemas.microsoft.com/office/powerpoint/2010/main" val="366867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12</a:t>
            </a:fld>
            <a:endParaRPr lang="en-US"/>
          </a:p>
        </p:txBody>
      </p:sp>
    </p:spTree>
    <p:extLst>
      <p:ext uri="{BB962C8B-B14F-4D97-AF65-F5344CB8AC3E}">
        <p14:creationId xmlns:p14="http://schemas.microsoft.com/office/powerpoint/2010/main" val="68369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If funds have been returned by students who withdrew as a result of a qualifying emergency, then a determination should be made as to whether the funds should be returned to the student. </a:t>
            </a:r>
            <a:endParaRPr lang="en-US" sz="1200" dirty="0">
              <a:solidFill>
                <a:schemeClr val="bg1"/>
              </a:solidFill>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General Counsel should make a determination as to whether this Act would cover the entire Spring semester or only students who withdrew following the date of the CARES Act being signed into law.</a:t>
            </a:r>
          </a:p>
        </p:txBody>
      </p:sp>
      <p:sp>
        <p:nvSpPr>
          <p:cNvPr id="4" name="Slide Number Placeholder 3"/>
          <p:cNvSpPr>
            <a:spLocks noGrp="1"/>
          </p:cNvSpPr>
          <p:nvPr>
            <p:ph type="sldNum" sz="quarter" idx="5"/>
          </p:nvPr>
        </p:nvSpPr>
        <p:spPr/>
        <p:txBody>
          <a:bodyPr/>
          <a:lstStyle/>
          <a:p>
            <a:fld id="{30AD5A95-ED9A-4FF9-9409-292E85AC9C07}" type="slidenum">
              <a:rPr lang="en-US" smtClean="0"/>
              <a:t>13</a:t>
            </a:fld>
            <a:endParaRPr lang="en-US"/>
          </a:p>
        </p:txBody>
      </p:sp>
    </p:spTree>
    <p:extLst>
      <p:ext uri="{BB962C8B-B14F-4D97-AF65-F5344CB8AC3E}">
        <p14:creationId xmlns:p14="http://schemas.microsoft.com/office/powerpoint/2010/main" val="116195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14</a:t>
            </a:fld>
            <a:endParaRPr lang="en-US"/>
          </a:p>
        </p:txBody>
      </p:sp>
    </p:spTree>
    <p:extLst>
      <p:ext uri="{BB962C8B-B14F-4D97-AF65-F5344CB8AC3E}">
        <p14:creationId xmlns:p14="http://schemas.microsoft.com/office/powerpoint/2010/main" val="67620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15</a:t>
            </a:fld>
            <a:endParaRPr lang="en-US"/>
          </a:p>
        </p:txBody>
      </p:sp>
    </p:spTree>
    <p:extLst>
      <p:ext uri="{BB962C8B-B14F-4D97-AF65-F5344CB8AC3E}">
        <p14:creationId xmlns:p14="http://schemas.microsoft.com/office/powerpoint/2010/main" val="1840316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Suspends all student loan borrower payments due for loans made under the Federal direct loan program and Federal family education loan (FFEL) program for 6 months and halt all interest accrual during that time.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Will consider each month for which a loan payment was suspended under this section as if the borrower of the loan had made a payment for the purpose of any authorized loan forgiveness program for which the borrower would have otherwise qualified, including both income-driven repayment plans and the PSLF program.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Suspends involuntary collections during this six-month period as well, including wage garnishment, reductions on tax refunds, and reductions of any other Federal benefits including Social Security payments.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Requires ED to provide notice to borrowers of actions taken in accordance with this section and provide at least 6 notices for when payments must resume.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16</a:t>
            </a:fld>
            <a:endParaRPr lang="en-US"/>
          </a:p>
        </p:txBody>
      </p:sp>
    </p:spTree>
    <p:extLst>
      <p:ext uri="{BB962C8B-B14F-4D97-AF65-F5344CB8AC3E}">
        <p14:creationId xmlns:p14="http://schemas.microsoft.com/office/powerpoint/2010/main" val="376101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17</a:t>
            </a:fld>
            <a:endParaRPr lang="en-US"/>
          </a:p>
        </p:txBody>
      </p:sp>
    </p:spTree>
    <p:extLst>
      <p:ext uri="{BB962C8B-B14F-4D97-AF65-F5344CB8AC3E}">
        <p14:creationId xmlns:p14="http://schemas.microsoft.com/office/powerpoint/2010/main" val="3711280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r>
              <a:rPr lang="en-US" sz="1200" dirty="0"/>
              <a:t>The provision encourages individuals to contribute to churches and charitable organizations in 2020 by permitting them to deduct up to $300 of charitable contributions, whether they itemize their deductions or not.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Modifies limitations on charitable contributions during 2020. The provision increases the limitations on deductions for charitable contributions by individuals who itemize, as well as corporations. For individuals, the 50 percent of adjusted gross income limitation is suspended for 2020. For corporations, the 10-percent limitation is increased to 25 percent of taxable income. This provision also increases the limitation on deductions for contributions of food inventory from 15 percent to 25 percent.</a:t>
            </a:r>
          </a:p>
        </p:txBody>
      </p:sp>
      <p:sp>
        <p:nvSpPr>
          <p:cNvPr id="4" name="Slide Number Placeholder 3"/>
          <p:cNvSpPr>
            <a:spLocks noGrp="1"/>
          </p:cNvSpPr>
          <p:nvPr>
            <p:ph type="sldNum" sz="quarter" idx="5"/>
          </p:nvPr>
        </p:nvSpPr>
        <p:spPr/>
        <p:txBody>
          <a:bodyPr/>
          <a:lstStyle/>
          <a:p>
            <a:fld id="{30AD5A95-ED9A-4FF9-9409-292E85AC9C07}" type="slidenum">
              <a:rPr lang="en-US" smtClean="0"/>
              <a:t>18</a:t>
            </a:fld>
            <a:endParaRPr lang="en-US"/>
          </a:p>
        </p:txBody>
      </p:sp>
    </p:spTree>
    <p:extLst>
      <p:ext uri="{BB962C8B-B14F-4D97-AF65-F5344CB8AC3E}">
        <p14:creationId xmlns:p14="http://schemas.microsoft.com/office/powerpoint/2010/main" val="104572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19</a:t>
            </a:fld>
            <a:endParaRPr lang="en-US"/>
          </a:p>
        </p:txBody>
      </p:sp>
    </p:spTree>
    <p:extLst>
      <p:ext uri="{BB962C8B-B14F-4D97-AF65-F5344CB8AC3E}">
        <p14:creationId xmlns:p14="http://schemas.microsoft.com/office/powerpoint/2010/main" val="323229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D5A95-ED9A-4FF9-9409-292E85AC9C07}" type="slidenum">
              <a:rPr lang="en-US" smtClean="0"/>
              <a:t>2</a:t>
            </a:fld>
            <a:endParaRPr lang="en-US"/>
          </a:p>
        </p:txBody>
      </p:sp>
    </p:spTree>
    <p:extLst>
      <p:ext uri="{BB962C8B-B14F-4D97-AF65-F5344CB8AC3E}">
        <p14:creationId xmlns:p14="http://schemas.microsoft.com/office/powerpoint/2010/main" val="127010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 cognizant of risks related to future over-lapping due dates with items being deferred through the COVID-19 related legislation in this act on others.</a:t>
            </a:r>
          </a:p>
        </p:txBody>
      </p:sp>
      <p:sp>
        <p:nvSpPr>
          <p:cNvPr id="4" name="Slide Number Placeholder 3"/>
          <p:cNvSpPr>
            <a:spLocks noGrp="1"/>
          </p:cNvSpPr>
          <p:nvPr>
            <p:ph type="sldNum" sz="quarter" idx="5"/>
          </p:nvPr>
        </p:nvSpPr>
        <p:spPr/>
        <p:txBody>
          <a:bodyPr/>
          <a:lstStyle/>
          <a:p>
            <a:fld id="{30AD5A95-ED9A-4FF9-9409-292E85AC9C07}" type="slidenum">
              <a:rPr lang="en-US" smtClean="0"/>
              <a:t>20</a:t>
            </a:fld>
            <a:endParaRPr lang="en-US"/>
          </a:p>
        </p:txBody>
      </p:sp>
    </p:spTree>
    <p:extLst>
      <p:ext uri="{BB962C8B-B14F-4D97-AF65-F5344CB8AC3E}">
        <p14:creationId xmlns:p14="http://schemas.microsoft.com/office/powerpoint/2010/main" val="2599179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Source: https://www.nacubo.org/News/2020/3/What-the-Coronavirus-Stimulus-Means-for-Higher-Education-Tax-Compliance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More info on the Main Street Loan Requirements and Restrictions: https://www.foley.com/en/insights/publications/2020/04/cares-act-federal-reserve-main-street-loan-program</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21</a:t>
            </a:fld>
            <a:endParaRPr lang="en-US"/>
          </a:p>
        </p:txBody>
      </p:sp>
    </p:spTree>
    <p:extLst>
      <p:ext uri="{BB962C8B-B14F-4D97-AF65-F5344CB8AC3E}">
        <p14:creationId xmlns:p14="http://schemas.microsoft.com/office/powerpoint/2010/main" val="3486296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FAMU is required to provide and incur the expense associated with the paid sick and family leave options granted to our employees under the Families First Coronavirus Response Act. Public colleges and universities, such as FAMU, are excluded from reimbursement through the employer tax credits.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CFO, Controller, and Chief Human Resources Officer should work with Governmental Affairs and other SUS institutions to draft communications to Florida’s U.S House and Senate members asking them to advocate for this paid leave tax credit to be added for public universities in any future stimulus packages.</a:t>
            </a:r>
          </a:p>
        </p:txBody>
      </p:sp>
      <p:sp>
        <p:nvSpPr>
          <p:cNvPr id="4" name="Slide Number Placeholder 3"/>
          <p:cNvSpPr>
            <a:spLocks noGrp="1"/>
          </p:cNvSpPr>
          <p:nvPr>
            <p:ph type="sldNum" sz="quarter" idx="5"/>
          </p:nvPr>
        </p:nvSpPr>
        <p:spPr/>
        <p:txBody>
          <a:bodyPr/>
          <a:lstStyle/>
          <a:p>
            <a:fld id="{30AD5A95-ED9A-4FF9-9409-292E85AC9C07}" type="slidenum">
              <a:rPr lang="en-US" smtClean="0"/>
              <a:t>22</a:t>
            </a:fld>
            <a:endParaRPr lang="en-US"/>
          </a:p>
        </p:txBody>
      </p:sp>
    </p:spTree>
    <p:extLst>
      <p:ext uri="{BB962C8B-B14F-4D97-AF65-F5344CB8AC3E}">
        <p14:creationId xmlns:p14="http://schemas.microsoft.com/office/powerpoint/2010/main" val="714380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a:t>education, training, and advising on accessing and applying for resources provided by SBA and other federal resources relating to access to capital and business resiliency;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a:t>the hazards and prevention of the transmission of COVID-19 and other communicable diseases;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a:t>the potential effects of COVID-19 on the supply chains, distribution, and sale of products of small businesses and the mitigation of those effects; and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a:t>Other risk management practices.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0AD5A95-ED9A-4FF9-9409-292E85AC9C07}" type="slidenum">
              <a:rPr lang="en-US" smtClean="0"/>
              <a:t>23</a:t>
            </a:fld>
            <a:endParaRPr lang="en-US"/>
          </a:p>
        </p:txBody>
      </p:sp>
    </p:spTree>
    <p:extLst>
      <p:ext uri="{BB962C8B-B14F-4D97-AF65-F5344CB8AC3E}">
        <p14:creationId xmlns:p14="http://schemas.microsoft.com/office/powerpoint/2010/main" val="412661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Source: https://www.nacubo.org/News/2020/3/What-the-Coronavirus-Stimulus-Means-for-Higher-Education-Tax-Compliance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More info on the Main Street Loan Requirements and Restrictions: https://www.foley.com/en/insights/publications/2020/04/cares-act-federal-reserve-main-street-loan-program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FAMU Foundation does not qualify for SBA loan – Part of FAMU and Does not have any independent employees of its own.</a:t>
            </a:r>
          </a:p>
        </p:txBody>
      </p:sp>
      <p:sp>
        <p:nvSpPr>
          <p:cNvPr id="4" name="Slide Number Placeholder 3"/>
          <p:cNvSpPr>
            <a:spLocks noGrp="1"/>
          </p:cNvSpPr>
          <p:nvPr>
            <p:ph type="sldNum" sz="quarter" idx="5"/>
          </p:nvPr>
        </p:nvSpPr>
        <p:spPr/>
        <p:txBody>
          <a:bodyPr/>
          <a:lstStyle/>
          <a:p>
            <a:fld id="{30AD5A95-ED9A-4FF9-9409-292E85AC9C07}" type="slidenum">
              <a:rPr lang="en-US" smtClean="0"/>
              <a:t>24</a:t>
            </a:fld>
            <a:endParaRPr lang="en-US"/>
          </a:p>
        </p:txBody>
      </p:sp>
    </p:spTree>
    <p:extLst>
      <p:ext uri="{BB962C8B-B14F-4D97-AF65-F5344CB8AC3E}">
        <p14:creationId xmlns:p14="http://schemas.microsoft.com/office/powerpoint/2010/main" val="4262363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D5A95-ED9A-4FF9-9409-292E85AC9C07}" type="slidenum">
              <a:rPr lang="en-US" smtClean="0"/>
              <a:t>25</a:t>
            </a:fld>
            <a:endParaRPr lang="en-US"/>
          </a:p>
        </p:txBody>
      </p:sp>
    </p:spTree>
    <p:extLst>
      <p:ext uri="{BB962C8B-B14F-4D97-AF65-F5344CB8AC3E}">
        <p14:creationId xmlns:p14="http://schemas.microsoft.com/office/powerpoint/2010/main" val="892016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26</a:t>
            </a:fld>
            <a:endParaRPr lang="en-US"/>
          </a:p>
        </p:txBody>
      </p:sp>
    </p:spTree>
    <p:extLst>
      <p:ext uri="{BB962C8B-B14F-4D97-AF65-F5344CB8AC3E}">
        <p14:creationId xmlns:p14="http://schemas.microsoft.com/office/powerpoint/2010/main" val="1251931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27</a:t>
            </a:fld>
            <a:endParaRPr lang="en-US"/>
          </a:p>
        </p:txBody>
      </p:sp>
    </p:spTree>
    <p:extLst>
      <p:ext uri="{BB962C8B-B14F-4D97-AF65-F5344CB8AC3E}">
        <p14:creationId xmlns:p14="http://schemas.microsoft.com/office/powerpoint/2010/main" val="439417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28</a:t>
            </a:fld>
            <a:endParaRPr lang="en-US"/>
          </a:p>
        </p:txBody>
      </p:sp>
    </p:spTree>
    <p:extLst>
      <p:ext uri="{BB962C8B-B14F-4D97-AF65-F5344CB8AC3E}">
        <p14:creationId xmlns:p14="http://schemas.microsoft.com/office/powerpoint/2010/main" val="1501366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883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dollars will be subject to the AG's Annual Statewide Federal Awards Audit and will be tested.  Must maintain documentation for at least 3 years to meet federal standard plus any additional guidelines from Department of State</a:t>
            </a:r>
          </a:p>
          <a:p>
            <a:endParaRPr lang="en-US" dirty="0"/>
          </a:p>
          <a:p>
            <a:endParaRPr lang="en-US" dirty="0"/>
          </a:p>
          <a:p>
            <a:r>
              <a:rPr lang="en-US" dirty="0"/>
              <a:t>EFAG: Amount available to institutions upon receipt of signed certification and agreement</a:t>
            </a:r>
          </a:p>
          <a:p>
            <a:r>
              <a:rPr lang="en-US" dirty="0"/>
              <a:t>Significant Unmet Need: How this will be determined or the application process for seeking funds, has not been determined</a:t>
            </a:r>
          </a:p>
          <a:p>
            <a:endParaRPr lang="en-US" dirty="0"/>
          </a:p>
          <a:p>
            <a:r>
              <a:rPr lang="en-US" sz="1200" kern="1200" dirty="0">
                <a:solidFill>
                  <a:schemeClr val="tx1"/>
                </a:solidFill>
                <a:effectLst/>
                <a:latin typeface="+mn-lt"/>
                <a:ea typeface="+mn-ea"/>
                <a:cs typeface="+mn-cs"/>
              </a:rPr>
              <a:t>Also per Sec. 18004, a Historically Black College and University or a Minority Serving Institution may use prior awards provided under titles III, V, and VII of the Higher Education Act to prevent, prepare for, and respond to coronavirus. An institution receiving funds under this section shall submit a report to the Secretary, at such time and in such manner as the Secretary may require, that describes the use of funds provided under this section.</a:t>
            </a:r>
            <a:endParaRPr lang="en-US" dirty="0"/>
          </a:p>
        </p:txBody>
      </p:sp>
      <p:sp>
        <p:nvSpPr>
          <p:cNvPr id="4" name="Slide Number Placeholder 3"/>
          <p:cNvSpPr>
            <a:spLocks noGrp="1"/>
          </p:cNvSpPr>
          <p:nvPr>
            <p:ph type="sldNum" sz="quarter" idx="5"/>
          </p:nvPr>
        </p:nvSpPr>
        <p:spPr/>
        <p:txBody>
          <a:bodyPr/>
          <a:lstStyle/>
          <a:p>
            <a:fld id="{30AD5A95-ED9A-4FF9-9409-292E85AC9C07}" type="slidenum">
              <a:rPr lang="en-US" smtClean="0"/>
              <a:t>3</a:t>
            </a:fld>
            <a:endParaRPr lang="en-US"/>
          </a:p>
        </p:txBody>
      </p:sp>
    </p:spTree>
    <p:extLst>
      <p:ext uri="{BB962C8B-B14F-4D97-AF65-F5344CB8AC3E}">
        <p14:creationId xmlns:p14="http://schemas.microsoft.com/office/powerpoint/2010/main" val="255536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Funds through this program are available for IHEs and can be used for the following purposes: </a:t>
            </a:r>
          </a:p>
          <a:p>
            <a:pPr marL="171450" indent="-171450">
              <a:buFont typeface="Arial" panose="020B0604020202020204" pitchFamily="34" charset="0"/>
              <a:buChar char="•"/>
            </a:pPr>
            <a:r>
              <a:rPr lang="en-US" sz="1200" b="1" i="1" u="none" strike="noStrike" kern="1200" dirty="0">
                <a:solidFill>
                  <a:schemeClr val="tx1"/>
                </a:solidFill>
                <a:effectLst/>
                <a:latin typeface="+mn-lt"/>
                <a:ea typeface="+mn-ea"/>
                <a:cs typeface="+mn-cs"/>
              </a:rPr>
              <a:t>Broad Emergency Support to Schools</a:t>
            </a:r>
            <a:r>
              <a:rPr lang="en-US" sz="1200" b="0" i="0" u="none" strike="noStrike" kern="1200" dirty="0">
                <a:solidFill>
                  <a:schemeClr val="tx1"/>
                </a:solidFill>
                <a:effectLst/>
                <a:latin typeface="+mn-lt"/>
                <a:ea typeface="+mn-ea"/>
                <a:cs typeface="+mn-cs"/>
              </a:rPr>
              <a:t>. to support educational services and ongoing functionality of the institution.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Emergency Educational Services</a:t>
            </a:r>
            <a:r>
              <a:rPr lang="en-US" sz="1200" b="0" i="0" u="none" strike="noStrike" kern="1200" dirty="0">
                <a:solidFill>
                  <a:schemeClr val="tx1"/>
                </a:solidFill>
                <a:effectLst/>
                <a:latin typeface="+mn-lt"/>
                <a:ea typeface="+mn-ea"/>
                <a:cs typeface="+mn-cs"/>
              </a:rPr>
              <a:t>. As deemed by the governor as essential, funds may be used by IHEs to carry out emergency educational services for students; provide child care, early childhood education, and social and emotional support; and protect education-related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Florida can seek a waiver from the Secretary for the Department of Education if they can show that the state has experienced a precipitous decline in financial resources.</a:t>
            </a:r>
          </a:p>
          <a:p>
            <a:endParaRPr lang="en-US" sz="1200" dirty="0">
              <a:solidFill>
                <a:schemeClr val="bg1"/>
              </a:solidFill>
            </a:endParaRPr>
          </a:p>
          <a:p>
            <a:r>
              <a:rPr lang="en-US" sz="1200" dirty="0">
                <a:solidFill>
                  <a:schemeClr val="bg1"/>
                </a:solidFill>
              </a:rPr>
              <a:t>BOG/SUS Collaboration: President and  CFO should work with their SUS counterparts and the Florida Board of Governors to open communications with Governor </a:t>
            </a:r>
            <a:r>
              <a:rPr lang="en-US" sz="1200" dirty="0" err="1">
                <a:solidFill>
                  <a:schemeClr val="bg1"/>
                </a:solidFill>
              </a:rPr>
              <a:t>Desantis</a:t>
            </a:r>
            <a:r>
              <a:rPr lang="en-US" sz="1200" dirty="0">
                <a:solidFill>
                  <a:schemeClr val="bg1"/>
                </a:solidFill>
              </a:rPr>
              <a:t> </a:t>
            </a:r>
          </a:p>
          <a:p>
            <a:endParaRPr lang="en-US" sz="1200" dirty="0">
              <a:solidFill>
                <a:schemeClr val="bg1"/>
              </a:solidFill>
            </a:endParaRPr>
          </a:p>
          <a:p>
            <a:r>
              <a:rPr lang="en-US" sz="1200" dirty="0">
                <a:solidFill>
                  <a:schemeClr val="bg1"/>
                </a:solidFill>
              </a:rPr>
              <a:t>Government Relations should begin assessing the possibility of Florida becoming ineligible for the governor’s education relief funds and any plans for the governor to seek a waiver.  Additionally advocacy plans targeting key legislatures and the governor should be developed. We must begin strong communication now to both, to increase the chances of a favorable outcome with the regular legislative session and consideration for additional funds from the governor’s education relief fund.</a:t>
            </a:r>
          </a:p>
          <a:p>
            <a:endParaRPr lang="en-US" dirty="0"/>
          </a:p>
        </p:txBody>
      </p:sp>
      <p:sp>
        <p:nvSpPr>
          <p:cNvPr id="4" name="Slide Number Placeholder 3"/>
          <p:cNvSpPr>
            <a:spLocks noGrp="1"/>
          </p:cNvSpPr>
          <p:nvPr>
            <p:ph type="sldNum" sz="quarter" idx="5"/>
          </p:nvPr>
        </p:nvSpPr>
        <p:spPr/>
        <p:txBody>
          <a:bodyPr/>
          <a:lstStyle/>
          <a:p>
            <a:fld id="{30AD5A95-ED9A-4FF9-9409-292E85AC9C07}" type="slidenum">
              <a:rPr lang="en-US" smtClean="0"/>
              <a:t>4</a:t>
            </a:fld>
            <a:endParaRPr lang="en-US"/>
          </a:p>
        </p:txBody>
      </p:sp>
    </p:spTree>
    <p:extLst>
      <p:ext uri="{BB962C8B-B14F-4D97-AF65-F5344CB8AC3E}">
        <p14:creationId xmlns:p14="http://schemas.microsoft.com/office/powerpoint/2010/main" val="188300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Disbursement Speed: Emergency Student Financial Aid is  already available.  Certification and Agreement Form is Required</a:t>
            </a:r>
          </a:p>
        </p:txBody>
      </p:sp>
      <p:sp>
        <p:nvSpPr>
          <p:cNvPr id="4" name="Slide Number Placeholder 3"/>
          <p:cNvSpPr>
            <a:spLocks noGrp="1"/>
          </p:cNvSpPr>
          <p:nvPr>
            <p:ph type="sldNum" sz="quarter" idx="5"/>
          </p:nvPr>
        </p:nvSpPr>
        <p:spPr/>
        <p:txBody>
          <a:bodyPr/>
          <a:lstStyle/>
          <a:p>
            <a:fld id="{30AD5A95-ED9A-4FF9-9409-292E85AC9C07}" type="slidenum">
              <a:rPr lang="en-US" smtClean="0"/>
              <a:t>5</a:t>
            </a:fld>
            <a:endParaRPr lang="en-US"/>
          </a:p>
        </p:txBody>
      </p:sp>
    </p:spTree>
    <p:extLst>
      <p:ext uri="{BB962C8B-B14F-4D97-AF65-F5344CB8AC3E}">
        <p14:creationId xmlns:p14="http://schemas.microsoft.com/office/powerpoint/2010/main" val="387329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Emergency grant aid funds will not be used for any purpose other than the direct payment of grants to students for their expenses related to the disruption of campus operations due to coronavirus.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Schools will not use the emergency grant aid funds to reimburse themselves for any costs or expenses, including but not limited to costs associated with significant changes to the delivery of instruction due to the coronavirus and/or any refunds or other benefits that schools previously issued to students.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Schools must report to ED 30 days from the date of the agreement, and every 45 days after, how grants were distributed to students, the amount awarded to each student, how the amount of each grant was calculated, and any instructions or directions given to students about the grants.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 reports to ED, schools must also document that they have continued to pay all employees and contractors during the period of disruptions or closures to the greatest extent practicable and specifically state any actions taken or decisions made. (i.e. furloughs or layoffs)  We are not prevented from taken these actions, they are just not being encouraged.  Institutions have been announcing furloughs and layoffs over the past month.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 The Secretary does not consider these individual emergency financial aid grants to constitute Federal financial aid under Title IV of the HEA.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Certification/Agreement should not be submitted until we have determined the grant application and award process, since the agreement date starts the clock.</a:t>
            </a:r>
          </a:p>
        </p:txBody>
      </p:sp>
      <p:sp>
        <p:nvSpPr>
          <p:cNvPr id="4" name="Slide Number Placeholder 3"/>
          <p:cNvSpPr>
            <a:spLocks noGrp="1"/>
          </p:cNvSpPr>
          <p:nvPr>
            <p:ph type="sldNum" sz="quarter" idx="5"/>
          </p:nvPr>
        </p:nvSpPr>
        <p:spPr/>
        <p:txBody>
          <a:bodyPr/>
          <a:lstStyle/>
          <a:p>
            <a:fld id="{30AD5A95-ED9A-4FF9-9409-292E85AC9C07}" type="slidenum">
              <a:rPr lang="en-US" smtClean="0"/>
              <a:t>6</a:t>
            </a:fld>
            <a:endParaRPr lang="en-US"/>
          </a:p>
        </p:txBody>
      </p:sp>
    </p:spTree>
    <p:extLst>
      <p:ext uri="{BB962C8B-B14F-4D97-AF65-F5344CB8AC3E}">
        <p14:creationId xmlns:p14="http://schemas.microsoft.com/office/powerpoint/2010/main" val="155704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Based on projected losses to the university various staffing plans should be developed (hiring freeze, furloughs, layoffs, pay reductions, etc.) Each plan should include the KPIs that would cause the plan to be enacted.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Maintain the current hiring guidelines where only mission critical positions can be filled.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similar mission-critical process for the hiring of any new contractors, OPS workers, or consultants.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AD5A95-ED9A-4FF9-9409-292E85AC9C07}" type="slidenum">
              <a:rPr lang="en-US" smtClean="0"/>
              <a:t>7</a:t>
            </a:fld>
            <a:endParaRPr lang="en-US"/>
          </a:p>
        </p:txBody>
      </p:sp>
    </p:spTree>
    <p:extLst>
      <p:ext uri="{BB962C8B-B14F-4D97-AF65-F5344CB8AC3E}">
        <p14:creationId xmlns:p14="http://schemas.microsoft.com/office/powerpoint/2010/main" val="361934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More usage guidance will be provided with the release of these funds by the US Department of Education in 2 weeks.</a:t>
            </a:r>
          </a:p>
        </p:txBody>
      </p:sp>
      <p:sp>
        <p:nvSpPr>
          <p:cNvPr id="4" name="Slide Number Placeholder 3"/>
          <p:cNvSpPr>
            <a:spLocks noGrp="1"/>
          </p:cNvSpPr>
          <p:nvPr>
            <p:ph type="sldNum" sz="quarter" idx="5"/>
          </p:nvPr>
        </p:nvSpPr>
        <p:spPr/>
        <p:txBody>
          <a:bodyPr/>
          <a:lstStyle/>
          <a:p>
            <a:fld id="{30AD5A95-ED9A-4FF9-9409-292E85AC9C07}" type="slidenum">
              <a:rPr lang="en-US" smtClean="0"/>
              <a:t>8</a:t>
            </a:fld>
            <a:endParaRPr lang="en-US"/>
          </a:p>
        </p:txBody>
      </p:sp>
    </p:spTree>
    <p:extLst>
      <p:ext uri="{BB962C8B-B14F-4D97-AF65-F5344CB8AC3E}">
        <p14:creationId xmlns:p14="http://schemas.microsoft.com/office/powerpoint/2010/main" val="140269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this is an opportunity to save money by not providing the normal federal match for SEOG and FWS, an evaluation should be conducted for each program to determine the potential cost savings and impact to students and enrollment should they not receive this addition.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Conduct a survey of each division to determine if campus remains closed to students through the Fall and they typically use FWS students, do they have sufficient work to provide the students remotely going forward, or if they have plans to reduce or eliminate the number of FWS students within their divisions. </a:t>
            </a:r>
            <a:endParaRPr lang="en-US" dirty="0"/>
          </a:p>
        </p:txBody>
      </p:sp>
      <p:sp>
        <p:nvSpPr>
          <p:cNvPr id="4" name="Slide Number Placeholder 3"/>
          <p:cNvSpPr>
            <a:spLocks noGrp="1"/>
          </p:cNvSpPr>
          <p:nvPr>
            <p:ph type="sldNum" sz="quarter" idx="5"/>
          </p:nvPr>
        </p:nvSpPr>
        <p:spPr/>
        <p:txBody>
          <a:bodyPr/>
          <a:lstStyle/>
          <a:p>
            <a:fld id="{30AD5A95-ED9A-4FF9-9409-292E85AC9C07}" type="slidenum">
              <a:rPr lang="en-US" smtClean="0"/>
              <a:t>9</a:t>
            </a:fld>
            <a:endParaRPr lang="en-US"/>
          </a:p>
        </p:txBody>
      </p:sp>
    </p:spTree>
    <p:extLst>
      <p:ext uri="{BB962C8B-B14F-4D97-AF65-F5344CB8AC3E}">
        <p14:creationId xmlns:p14="http://schemas.microsoft.com/office/powerpoint/2010/main" val="392461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E7E4-EE03-4CE2-89BA-669B4155CD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626C1F-06B3-444E-8120-F220089D6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B12345-5DFD-425E-9BDD-2C39421A2480}"/>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5" name="Footer Placeholder 4">
            <a:extLst>
              <a:ext uri="{FF2B5EF4-FFF2-40B4-BE49-F238E27FC236}">
                <a16:creationId xmlns:a16="http://schemas.microsoft.com/office/drawing/2014/main" id="{A4E350EB-FBF4-4AAC-BDAC-190D0CB6F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C43D9-6231-44B2-AC28-1CA946727652}"/>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298595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DE8F-94E4-4DDB-B18B-B1247111D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1355D-A1F8-4C72-80A2-CBD2221926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93DF3-BACB-4943-ADA1-151ED9EDDB0A}"/>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5" name="Footer Placeholder 4">
            <a:extLst>
              <a:ext uri="{FF2B5EF4-FFF2-40B4-BE49-F238E27FC236}">
                <a16:creationId xmlns:a16="http://schemas.microsoft.com/office/drawing/2014/main" id="{55C25C03-DCDC-4F96-9586-E46F2AD79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D00DD-8FCA-4908-B0EB-377AB5D3CAD7}"/>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227903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255D27-E6D5-46BD-AEBF-C15EE81C58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20434A-2617-4A9B-ACBA-2031165E51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498FF-B73D-4E5D-8BC5-79C53645051B}"/>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5" name="Footer Placeholder 4">
            <a:extLst>
              <a:ext uri="{FF2B5EF4-FFF2-40B4-BE49-F238E27FC236}">
                <a16:creationId xmlns:a16="http://schemas.microsoft.com/office/drawing/2014/main" id="{8C2B5D13-A08B-4B11-AEF5-FF182615A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CE5F5-6BC9-496F-9E7A-9F451B929469}"/>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239194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C1616ED5-1011-2C43-A167-0099F5E2FAFD}"/>
              </a:ext>
            </a:extLst>
          </p:cNvPr>
          <p:cNvSpPr/>
          <p:nvPr userDrawn="1"/>
        </p:nvSpPr>
        <p:spPr>
          <a:xfrm rot="16200000">
            <a:off x="7517799" y="1892779"/>
            <a:ext cx="18418" cy="8490367"/>
          </a:xfrm>
          <a:prstGeom prst="rect">
            <a:avLst/>
          </a:prstGeom>
          <a:solidFill>
            <a:srgbClr val="F87635"/>
          </a:solidFill>
          <a:ln w="12700">
            <a:miter lim="400000"/>
          </a:ln>
        </p:spPr>
        <p:txBody>
          <a:bodyPr lIns="47625" tIns="47625" rIns="47625" bIns="47625" anchor="ctr"/>
          <a:lstStyle/>
          <a:p>
            <a:pPr>
              <a:defRPr sz="2200" b="0">
                <a:solidFill>
                  <a:srgbClr val="FFFFFF"/>
                </a:solidFill>
                <a:latin typeface="+mn-lt"/>
                <a:ea typeface="+mn-ea"/>
                <a:cs typeface="+mn-cs"/>
                <a:sym typeface="Helvetica Neue Medium"/>
              </a:defRPr>
            </a:pPr>
            <a:endParaRPr sz="2062"/>
          </a:p>
        </p:txBody>
      </p:sp>
      <p:sp>
        <p:nvSpPr>
          <p:cNvPr id="6" name="University Strategic Plan Update">
            <a:extLst>
              <a:ext uri="{FF2B5EF4-FFF2-40B4-BE49-F238E27FC236}">
                <a16:creationId xmlns:a16="http://schemas.microsoft.com/office/drawing/2014/main" id="{288C5F70-9D4D-8B4D-B03F-7235AFC60288}"/>
              </a:ext>
            </a:extLst>
          </p:cNvPr>
          <p:cNvSpPr txBox="1">
            <a:spLocks noGrp="1"/>
          </p:cNvSpPr>
          <p:nvPr>
            <p:ph type="title" idx="4294967295" hasCustomPrompt="1"/>
          </p:nvPr>
        </p:nvSpPr>
        <p:spPr>
          <a:xfrm>
            <a:off x="3131114" y="4805609"/>
            <a:ext cx="8824808" cy="805975"/>
          </a:xfrm>
          <a:prstGeom prst="rect">
            <a:avLst/>
          </a:prstGeom>
        </p:spPr>
        <p:txBody>
          <a:bodyPr lIns="65022" tIns="65022" rIns="65022" bIns="65022"/>
          <a:lstStyle>
            <a:lvl1pPr defTabSz="428653">
              <a:defRPr sz="5157">
                <a:solidFill>
                  <a:srgbClr val="000000"/>
                </a:solidFill>
                <a:effectLst>
                  <a:outerShdw blurRad="76200" dist="63500" dir="2700000" rotWithShape="0">
                    <a:srgbClr val="000000">
                      <a:alpha val="25000"/>
                    </a:srgbClr>
                  </a:outerShdw>
                </a:effectLst>
                <a:latin typeface="Calibri"/>
                <a:ea typeface="Calibri"/>
                <a:cs typeface="Calibri"/>
                <a:sym typeface="Calibri"/>
              </a:defRPr>
            </a:lvl1pPr>
          </a:lstStyle>
          <a:p>
            <a:r>
              <a:rPr lang="en-US" dirty="0"/>
              <a:t>Title of Section</a:t>
            </a:r>
            <a:endParaRPr dirty="0"/>
          </a:p>
        </p:txBody>
      </p:sp>
      <p:sp>
        <p:nvSpPr>
          <p:cNvPr id="7" name="Board of Trustees Meeting, March 4, 2020">
            <a:extLst>
              <a:ext uri="{FF2B5EF4-FFF2-40B4-BE49-F238E27FC236}">
                <a16:creationId xmlns:a16="http://schemas.microsoft.com/office/drawing/2014/main" id="{47DF5C6E-6419-6247-A49C-60114BBA4142}"/>
              </a:ext>
            </a:extLst>
          </p:cNvPr>
          <p:cNvSpPr txBox="1">
            <a:spLocks noGrp="1"/>
          </p:cNvSpPr>
          <p:nvPr>
            <p:ph type="body" sz="quarter" idx="4294967295" hasCustomPrompt="1"/>
          </p:nvPr>
        </p:nvSpPr>
        <p:spPr>
          <a:xfrm>
            <a:off x="4174732" y="6230904"/>
            <a:ext cx="6737572" cy="466907"/>
          </a:xfrm>
          <a:prstGeom prst="rect">
            <a:avLst/>
          </a:prstGeom>
        </p:spPr>
        <p:txBody>
          <a:bodyPr lIns="65022" tIns="65022" rIns="65022" bIns="65022"/>
          <a:lstStyle>
            <a:lvl1pPr marL="0" indent="0" algn="ctr" defTabSz="428653">
              <a:spcBef>
                <a:spcPts val="656"/>
              </a:spcBef>
              <a:buSzTx/>
              <a:buNone/>
              <a:defRPr sz="2626" b="1">
                <a:effectLst>
                  <a:outerShdw blurRad="114300" dist="38100" dir="2700000" rotWithShape="0">
                    <a:srgbClr val="000000">
                      <a:alpha val="43000"/>
                    </a:srgbClr>
                  </a:outerShdw>
                </a:effectLst>
                <a:latin typeface="Helvetica"/>
                <a:ea typeface="Helvetica"/>
                <a:cs typeface="Helvetica"/>
                <a:sym typeface="Helvetica"/>
              </a:defRPr>
            </a:lvl1pPr>
          </a:lstStyle>
          <a:p>
            <a:r>
              <a:rPr lang="en-US" dirty="0"/>
              <a:t>Event and Date</a:t>
            </a:r>
            <a:endParaRPr dirty="0"/>
          </a:p>
        </p:txBody>
      </p:sp>
      <p:sp>
        <p:nvSpPr>
          <p:cNvPr id="13" name="Board of Trustees Meeting, March 4, 2020">
            <a:extLst>
              <a:ext uri="{FF2B5EF4-FFF2-40B4-BE49-F238E27FC236}">
                <a16:creationId xmlns:a16="http://schemas.microsoft.com/office/drawing/2014/main" id="{4124E38B-74BD-904C-AA11-5AFAFB5FF731}"/>
              </a:ext>
            </a:extLst>
          </p:cNvPr>
          <p:cNvSpPr txBox="1">
            <a:spLocks noGrp="1"/>
          </p:cNvSpPr>
          <p:nvPr>
            <p:ph type="body" sz="quarter" idx="4294967295" hasCustomPrompt="1"/>
          </p:nvPr>
        </p:nvSpPr>
        <p:spPr>
          <a:xfrm>
            <a:off x="4158220" y="5604876"/>
            <a:ext cx="6737572" cy="466907"/>
          </a:xfrm>
          <a:prstGeom prst="rect">
            <a:avLst/>
          </a:prstGeom>
        </p:spPr>
        <p:txBody>
          <a:bodyPr lIns="65022" tIns="65022" rIns="65022" bIns="65022"/>
          <a:lstStyle>
            <a:lvl1pPr marL="0" indent="0" algn="ctr" defTabSz="428653">
              <a:spcBef>
                <a:spcPts val="656"/>
              </a:spcBef>
              <a:buSzTx/>
              <a:buNone/>
              <a:defRPr sz="2626" b="1">
                <a:effectLst>
                  <a:outerShdw blurRad="114300" dist="38100" dir="2700000" rotWithShape="0">
                    <a:srgbClr val="000000">
                      <a:alpha val="43000"/>
                    </a:srgbClr>
                  </a:outerShdw>
                </a:effectLst>
                <a:latin typeface="Helvetica"/>
                <a:ea typeface="Helvetica"/>
                <a:cs typeface="Helvetica"/>
                <a:sym typeface="Helvetica"/>
              </a:defRPr>
            </a:lvl1pPr>
          </a:lstStyle>
          <a:p>
            <a:r>
              <a:rPr lang="en-US" dirty="0"/>
              <a:t>Presented By</a:t>
            </a:r>
            <a:endParaRPr dirty="0"/>
          </a:p>
        </p:txBody>
      </p:sp>
      <p:pic>
        <p:nvPicPr>
          <p:cNvPr id="15" name="Picture 14">
            <a:extLst>
              <a:ext uri="{FF2B5EF4-FFF2-40B4-BE49-F238E27FC236}">
                <a16:creationId xmlns:a16="http://schemas.microsoft.com/office/drawing/2014/main" id="{845FD159-A88A-9D42-B0FE-C2E80FE2B2C9}"/>
              </a:ext>
            </a:extLst>
          </p:cNvPr>
          <p:cNvPicPr>
            <a:picLocks noChangeAspect="1"/>
          </p:cNvPicPr>
          <p:nvPr userDrawn="1"/>
        </p:nvPicPr>
        <p:blipFill>
          <a:blip r:embed="rId2"/>
          <a:stretch>
            <a:fillRect/>
          </a:stretch>
        </p:blipFill>
        <p:spPr>
          <a:xfrm>
            <a:off x="537042" y="4694791"/>
            <a:ext cx="2093077" cy="2086116"/>
          </a:xfrm>
          <a:prstGeom prst="rect">
            <a:avLst/>
          </a:prstGeom>
        </p:spPr>
      </p:pic>
      <p:pic>
        <p:nvPicPr>
          <p:cNvPr id="19" name="Picture 18" descr="A large white building&#10;&#10;Description automatically generated">
            <a:extLst>
              <a:ext uri="{FF2B5EF4-FFF2-40B4-BE49-F238E27FC236}">
                <a16:creationId xmlns:a16="http://schemas.microsoft.com/office/drawing/2014/main" id="{0F54B622-01E6-E24E-945C-AC6D113D43E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668013"/>
            <a:ext cx="12192000" cy="6279071"/>
          </a:xfrm>
          <a:prstGeom prst="rect">
            <a:avLst/>
          </a:prstGeom>
        </p:spPr>
      </p:pic>
    </p:spTree>
    <p:extLst>
      <p:ext uri="{BB962C8B-B14F-4D97-AF65-F5344CB8AC3E}">
        <p14:creationId xmlns:p14="http://schemas.microsoft.com/office/powerpoint/2010/main" val="38914862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 Top">
    <p:spTree>
      <p:nvGrpSpPr>
        <p:cNvPr id="1" name=""/>
        <p:cNvGrpSpPr/>
        <p:nvPr/>
      </p:nvGrpSpPr>
      <p:grpSpPr>
        <a:xfrm>
          <a:off x="0" y="0"/>
          <a:ext cx="0" cy="0"/>
          <a:chOff x="0" y="0"/>
          <a:chExt cx="0" cy="0"/>
        </a:xfrm>
      </p:grpSpPr>
      <p:sp>
        <p:nvSpPr>
          <p:cNvPr id="52" name="Slide Number"/>
          <p:cNvSpPr txBox="1">
            <a:spLocks noGrp="1"/>
          </p:cNvSpPr>
          <p:nvPr>
            <p:ph type="sldNum" sz="quarter" idx="2"/>
          </p:nvPr>
        </p:nvSpPr>
        <p:spPr>
          <a:xfrm>
            <a:off x="11694789" y="6459181"/>
            <a:ext cx="403756" cy="302923"/>
          </a:xfrm>
          <a:prstGeom prst="rect">
            <a:avLst/>
          </a:prstGeom>
        </p:spPr>
        <p:txBody>
          <a:bodyPr/>
          <a:lstStyle/>
          <a:p>
            <a:fld id="{86CB4B4D-7CA3-9044-876B-883B54F8677D}" type="slidenum">
              <a:t>‹#›</a:t>
            </a:fld>
            <a:endParaRPr dirty="0"/>
          </a:p>
        </p:txBody>
      </p:sp>
      <p:sp>
        <p:nvSpPr>
          <p:cNvPr id="5" name="Rectangle 4">
            <a:extLst>
              <a:ext uri="{FF2B5EF4-FFF2-40B4-BE49-F238E27FC236}">
                <a16:creationId xmlns:a16="http://schemas.microsoft.com/office/drawing/2014/main" id="{9B379E3A-03B1-0942-895D-0F9267402BC6}"/>
              </a:ext>
            </a:extLst>
          </p:cNvPr>
          <p:cNvSpPr/>
          <p:nvPr userDrawn="1"/>
        </p:nvSpPr>
        <p:spPr>
          <a:xfrm>
            <a:off x="730999" y="5662071"/>
            <a:ext cx="10730002" cy="611706"/>
          </a:xfrm>
          <a:prstGeom prst="rect">
            <a:avLst/>
          </a:prstGeom>
        </p:spPr>
        <p:txBody>
          <a:bodyPr wrap="square">
            <a:spAutoFit/>
          </a:bodyPr>
          <a:lstStyle/>
          <a:p>
            <a:pPr algn="ctr"/>
            <a:r>
              <a:rPr lang="en-US" sz="3375" b="1" i="1" dirty="0">
                <a:solidFill>
                  <a:srgbClr val="000000"/>
                </a:solidFill>
                <a:effectLst/>
                <a:latin typeface="Arial" panose="020B0604020202020204" pitchFamily="34" charset="0"/>
              </a:rPr>
              <a:t>“At FAMU, Great Things are Happening Every Day!”</a:t>
            </a:r>
            <a:endParaRPr lang="en-US" sz="3375" dirty="0">
              <a:solidFill>
                <a:srgbClr val="000000"/>
              </a:solidFill>
              <a:effectLst/>
              <a:latin typeface="Arial" panose="020B0604020202020204" pitchFamily="34" charset="0"/>
            </a:endParaRPr>
          </a:p>
        </p:txBody>
      </p:sp>
      <p:pic>
        <p:nvPicPr>
          <p:cNvPr id="10" name="Picture 9" descr="A statue in front of a building&#10;&#10;Description automatically generated">
            <a:extLst>
              <a:ext uri="{FF2B5EF4-FFF2-40B4-BE49-F238E27FC236}">
                <a16:creationId xmlns:a16="http://schemas.microsoft.com/office/drawing/2014/main" id="{EF776D09-DA87-A047-AC9D-52E718B5E4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6884" y="1098839"/>
            <a:ext cx="6778231" cy="44516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59386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3715-FD64-4525-9C02-4582CD8D7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F42018-566C-4476-875D-510E6FA7AA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ECC33-0697-4B53-8763-E1A32771C08F}"/>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5" name="Footer Placeholder 4">
            <a:extLst>
              <a:ext uri="{FF2B5EF4-FFF2-40B4-BE49-F238E27FC236}">
                <a16:creationId xmlns:a16="http://schemas.microsoft.com/office/drawing/2014/main" id="{DF07E172-6CA4-449B-829C-89B2E7D48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AE40A-E868-4716-860A-3F058DC061A4}"/>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55232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6EED-3F50-4D71-9209-300E4CFA7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96A13F-79A3-4015-9D99-1880393315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8779F9-173A-4EC9-B509-BB16504B8A1D}"/>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5" name="Footer Placeholder 4">
            <a:extLst>
              <a:ext uri="{FF2B5EF4-FFF2-40B4-BE49-F238E27FC236}">
                <a16:creationId xmlns:a16="http://schemas.microsoft.com/office/drawing/2014/main" id="{220EE556-A485-4F05-BFFC-544BC8C85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EBDEB-AF6A-4319-BDA9-C744E766252D}"/>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409846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9AA1-7FC3-44C7-901D-1D5F5E0AC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92E80-DA5C-4F0A-B8ED-6C92FA2408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C22444-19F3-443A-9E18-83A739D219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9F540A-1979-4F39-AF51-E44923ED1297}"/>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6" name="Footer Placeholder 5">
            <a:extLst>
              <a:ext uri="{FF2B5EF4-FFF2-40B4-BE49-F238E27FC236}">
                <a16:creationId xmlns:a16="http://schemas.microsoft.com/office/drawing/2014/main" id="{F759B751-AAF7-49FE-BFB1-75E45B47A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73D56-E493-40F1-B54B-0F7BB6B75072}"/>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231429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DFEA-64FE-4C07-9769-90CEB1371D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FE36AC-BEA1-41BF-BAF3-F20924234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6E9133-9062-4C3E-9C2C-495163EC3A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04DA08-5B73-42F3-B077-0212070300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5AA268-1F0E-487C-9F58-85801EF28E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4CDCD8-134F-4D9E-8792-981D032A881E}"/>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8" name="Footer Placeholder 7">
            <a:extLst>
              <a:ext uri="{FF2B5EF4-FFF2-40B4-BE49-F238E27FC236}">
                <a16:creationId xmlns:a16="http://schemas.microsoft.com/office/drawing/2014/main" id="{BF103BEC-D90F-48FC-9E89-40A9458820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F0EDC-6820-4763-BFE7-F31443E229A6}"/>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98163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6752-0F6F-4A67-A3AF-B37D5691D7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CCBBC1-82ED-4311-93F4-8E4E1BFC6DC7}"/>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4" name="Footer Placeholder 3">
            <a:extLst>
              <a:ext uri="{FF2B5EF4-FFF2-40B4-BE49-F238E27FC236}">
                <a16:creationId xmlns:a16="http://schemas.microsoft.com/office/drawing/2014/main" id="{D9F66F2D-60BD-4F3C-AC33-85D312B335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BB9064-DB15-45D4-A0E7-2386D94E6820}"/>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393563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BF2C3-F6BF-4AD1-8C56-8B5C9545DAC1}"/>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3" name="Footer Placeholder 2">
            <a:extLst>
              <a:ext uri="{FF2B5EF4-FFF2-40B4-BE49-F238E27FC236}">
                <a16:creationId xmlns:a16="http://schemas.microsoft.com/office/drawing/2014/main" id="{4D82E552-D48B-4538-9807-C296819EE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279587-D70E-4D1F-B427-6001C9D50282}"/>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201248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1E96-EC04-43E2-B8B6-0F09A1F79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05A27-79DB-4920-AB23-03AE7E0A3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FB98FB-AC6B-41CB-9610-B08E3D2D4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3ACA0D-487C-4287-9057-DD5159E76C3A}"/>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6" name="Footer Placeholder 5">
            <a:extLst>
              <a:ext uri="{FF2B5EF4-FFF2-40B4-BE49-F238E27FC236}">
                <a16:creationId xmlns:a16="http://schemas.microsoft.com/office/drawing/2014/main" id="{6CE2EF90-BA7F-4421-A16E-99F2FC034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7C0B5-A66F-4FFA-BB27-54383813E92D}"/>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338868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69AF-CA3E-4C21-9F69-E76C570B7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6C6C0-9F9F-45EC-BECB-2FB8DF382E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271D57-398C-447B-A698-D8C6F92B5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6598F7-B357-4FC8-9B55-D642D50CC16B}"/>
              </a:ext>
            </a:extLst>
          </p:cNvPr>
          <p:cNvSpPr>
            <a:spLocks noGrp="1"/>
          </p:cNvSpPr>
          <p:nvPr>
            <p:ph type="dt" sz="half" idx="10"/>
          </p:nvPr>
        </p:nvSpPr>
        <p:spPr/>
        <p:txBody>
          <a:bodyPr/>
          <a:lstStyle/>
          <a:p>
            <a:fld id="{BE5E49C7-FA71-4918-8B73-5DE07139969A}" type="datetimeFigureOut">
              <a:rPr lang="en-US" smtClean="0"/>
              <a:t>4/14/2020</a:t>
            </a:fld>
            <a:endParaRPr lang="en-US"/>
          </a:p>
        </p:txBody>
      </p:sp>
      <p:sp>
        <p:nvSpPr>
          <p:cNvPr id="6" name="Footer Placeholder 5">
            <a:extLst>
              <a:ext uri="{FF2B5EF4-FFF2-40B4-BE49-F238E27FC236}">
                <a16:creationId xmlns:a16="http://schemas.microsoft.com/office/drawing/2014/main" id="{AF83182B-71E4-4B3B-998C-501E91DC9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5CC4F-87DC-440E-9E03-A4AE4A3788FA}"/>
              </a:ext>
            </a:extLst>
          </p:cNvPr>
          <p:cNvSpPr>
            <a:spLocks noGrp="1"/>
          </p:cNvSpPr>
          <p:nvPr>
            <p:ph type="sldNum" sz="quarter" idx="12"/>
          </p:nvPr>
        </p:nvSpPr>
        <p:spPr/>
        <p:txBody>
          <a:bodyPr/>
          <a:lstStyle/>
          <a:p>
            <a:fld id="{7ADE30F3-6C16-4358-9AC0-3C3717F554A1}" type="slidenum">
              <a:rPr lang="en-US" smtClean="0"/>
              <a:t>‹#›</a:t>
            </a:fld>
            <a:endParaRPr lang="en-US"/>
          </a:p>
        </p:txBody>
      </p:sp>
    </p:spTree>
    <p:extLst>
      <p:ext uri="{BB962C8B-B14F-4D97-AF65-F5344CB8AC3E}">
        <p14:creationId xmlns:p14="http://schemas.microsoft.com/office/powerpoint/2010/main" val="316269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C96B8-3C45-4E5C-8800-B3CE247CC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210EB4-799B-45E7-A8FB-BE027971F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9F44C-FDB4-4475-B3FB-571ED1519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E49C7-FA71-4918-8B73-5DE07139969A}" type="datetimeFigureOut">
              <a:rPr lang="en-US" smtClean="0"/>
              <a:t>4/14/2020</a:t>
            </a:fld>
            <a:endParaRPr lang="en-US"/>
          </a:p>
        </p:txBody>
      </p:sp>
      <p:sp>
        <p:nvSpPr>
          <p:cNvPr id="5" name="Footer Placeholder 4">
            <a:extLst>
              <a:ext uri="{FF2B5EF4-FFF2-40B4-BE49-F238E27FC236}">
                <a16:creationId xmlns:a16="http://schemas.microsoft.com/office/drawing/2014/main" id="{3DFDFE60-BBFD-4164-A839-A9983F532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8FE3DA-AD8A-4BE7-A78E-32773D603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E30F3-6C16-4358-9AC0-3C3717F554A1}" type="slidenum">
              <a:rPr lang="en-US" smtClean="0"/>
              <a:t>‹#›</a:t>
            </a:fld>
            <a:endParaRPr lang="en-US"/>
          </a:p>
        </p:txBody>
      </p:sp>
    </p:spTree>
    <p:extLst>
      <p:ext uri="{BB962C8B-B14F-4D97-AF65-F5344CB8AC3E}">
        <p14:creationId xmlns:p14="http://schemas.microsoft.com/office/powerpoint/2010/main" val="467331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9.sv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3.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png"/><Relationship Id="rId7" Type="http://schemas.openxmlformats.org/officeDocument/2006/relationships/image" Target="../media/image57.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59.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1.sv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png"/><Relationship Id="rId7" Type="http://schemas.openxmlformats.org/officeDocument/2006/relationships/image" Target="../media/image65.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67.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1.sv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9.sv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congress.gov/bill/116th-congress/house-bill/748/text" TargetMode="External"/><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png"/><Relationship Id="rId7" Type="http://schemas.openxmlformats.org/officeDocument/2006/relationships/image" Target="../media/image75.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 Id="rId9" Type="http://schemas.openxmlformats.org/officeDocument/2006/relationships/image" Target="../media/image77.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1.sv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4.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tmp"/><Relationship Id="rId9" Type="http://schemas.openxmlformats.org/officeDocument/2006/relationships/image" Target="../media/image87.png"/></Relationships>
</file>

<file path=ppt/slides/_rels/slide2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4.png"/><Relationship Id="rId7" Type="http://schemas.openxmlformats.org/officeDocument/2006/relationships/image" Target="../media/image33.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94.svg"/><Relationship Id="rId5" Type="http://schemas.openxmlformats.org/officeDocument/2006/relationships/image" Target="../media/image92.svg"/><Relationship Id="rId10" Type="http://schemas.openxmlformats.org/officeDocument/2006/relationships/image" Target="../media/image93.png"/><Relationship Id="rId4" Type="http://schemas.openxmlformats.org/officeDocument/2006/relationships/image" Target="../media/image91.png"/><Relationship Id="rId9" Type="http://schemas.openxmlformats.org/officeDocument/2006/relationships/image" Target="../media/image88.sv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eab.com/" TargetMode="External"/><Relationship Id="rId5" Type="http://schemas.openxmlformats.org/officeDocument/2006/relationships/hyperlink" Target="https://www.ed.gov/" TargetMode="External"/><Relationship Id="rId4" Type="http://schemas.openxmlformats.org/officeDocument/2006/relationships/hyperlink" Target="https://www.aplu.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28.svg"/><Relationship Id="rId12" Type="http://schemas.openxmlformats.org/officeDocument/2006/relationships/image" Target="../media/image33.svg"/><Relationship Id="rId2" Type="http://schemas.openxmlformats.org/officeDocument/2006/relationships/notesSlide" Target="../notesSlides/notesSlide7.xml"/><Relationship Id="rId16"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3.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University Strategic Plan Update"/>
          <p:cNvSpPr txBox="1">
            <a:spLocks noGrp="1"/>
          </p:cNvSpPr>
          <p:nvPr>
            <p:ph type="title" idx="4294967295"/>
          </p:nvPr>
        </p:nvSpPr>
        <p:spPr>
          <a:xfrm>
            <a:off x="3114601" y="4625729"/>
            <a:ext cx="8824809" cy="1074633"/>
          </a:xfrm>
          <a:prstGeom prst="rect">
            <a:avLst/>
          </a:prstGeom>
        </p:spPr>
        <p:txBody>
          <a:bodyPr vert="horz" lIns="60958" tIns="60958" rIns="60958" bIns="60958" rtlCol="0" anchor="ctr">
            <a:normAutofit/>
          </a:bodyPr>
          <a:lstStyle>
            <a:lvl1pPr defTabSz="457200">
              <a:defRPr sz="5500">
                <a:solidFill>
                  <a:srgbClr val="000000"/>
                </a:solidFill>
                <a:effectLst>
                  <a:outerShdw blurRad="76200" dist="63500" dir="2700000" rotWithShape="0">
                    <a:srgbClr val="000000">
                      <a:alpha val="25000"/>
                    </a:srgbClr>
                  </a:outerShdw>
                </a:effectLst>
                <a:latin typeface="Calibri"/>
                <a:ea typeface="Calibri"/>
                <a:cs typeface="Calibri"/>
                <a:sym typeface="Calibri"/>
              </a:defRPr>
            </a:lvl1pPr>
          </a:lstStyle>
          <a:p>
            <a:r>
              <a:rPr lang="en-US" dirty="0"/>
              <a:t>CARES Act Impact to FAMU</a:t>
            </a:r>
            <a:endParaRPr dirty="0"/>
          </a:p>
        </p:txBody>
      </p:sp>
      <p:sp>
        <p:nvSpPr>
          <p:cNvPr id="134" name="Board of Trustees Meeting, March 4, 2020"/>
          <p:cNvSpPr txBox="1">
            <a:spLocks noGrp="1"/>
          </p:cNvSpPr>
          <p:nvPr>
            <p:ph type="body" sz="quarter" idx="4294967295"/>
          </p:nvPr>
        </p:nvSpPr>
        <p:spPr>
          <a:xfrm>
            <a:off x="6541533" y="6213571"/>
            <a:ext cx="3558749" cy="622543"/>
          </a:xfrm>
          <a:prstGeom prst="rect">
            <a:avLst/>
          </a:prstGeom>
        </p:spPr>
        <p:txBody>
          <a:bodyPr vert="horz" lIns="60958" tIns="60958" rIns="60958" bIns="60958" rtlCol="0" anchor="ctr">
            <a:normAutofit/>
          </a:bodyPr>
          <a:lstStyle>
            <a:lvl1pPr marL="0" indent="0" defTabSz="457200">
              <a:spcBef>
                <a:spcPts val="700"/>
              </a:spcBef>
              <a:buSzTx/>
              <a:buNone/>
              <a:defRPr sz="2800" b="1">
                <a:effectLst>
                  <a:outerShdw blurRad="114300" dist="38100" dir="2700000" rotWithShape="0">
                    <a:srgbClr val="000000">
                      <a:alpha val="43000"/>
                    </a:srgbClr>
                  </a:outerShdw>
                </a:effectLst>
                <a:latin typeface="Helvetica"/>
                <a:ea typeface="Helvetica"/>
                <a:cs typeface="Helvetica"/>
                <a:sym typeface="Helvetica"/>
              </a:defRPr>
            </a:lvl1pPr>
          </a:lstStyle>
          <a:p>
            <a:r>
              <a:rPr lang="en-US" dirty="0"/>
              <a:t>April 14</a:t>
            </a:r>
            <a:r>
              <a:rPr dirty="0"/>
              <a:t>,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Education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11" name="TextBox 10">
            <a:extLst>
              <a:ext uri="{FF2B5EF4-FFF2-40B4-BE49-F238E27FC236}">
                <a16:creationId xmlns:a16="http://schemas.microsoft.com/office/drawing/2014/main" id="{8094D5E3-61F9-42DB-99A0-5EA5DD6434C9}"/>
              </a:ext>
            </a:extLst>
          </p:cNvPr>
          <p:cNvSpPr txBox="1"/>
          <p:nvPr/>
        </p:nvSpPr>
        <p:spPr bwMode="gray">
          <a:xfrm>
            <a:off x="7058769" y="952654"/>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Point of Consideration</a:t>
            </a:r>
          </a:p>
        </p:txBody>
      </p:sp>
      <p:sp>
        <p:nvSpPr>
          <p:cNvPr id="14" name="TextBox 13">
            <a:extLst>
              <a:ext uri="{FF2B5EF4-FFF2-40B4-BE49-F238E27FC236}">
                <a16:creationId xmlns:a16="http://schemas.microsoft.com/office/drawing/2014/main" id="{D15EB679-FACC-43F9-9CDE-B377707434FF}"/>
              </a:ext>
            </a:extLst>
          </p:cNvPr>
          <p:cNvSpPr txBox="1"/>
          <p:nvPr/>
        </p:nvSpPr>
        <p:spPr bwMode="gray">
          <a:xfrm>
            <a:off x="8068831" y="1480496"/>
            <a:ext cx="3316359" cy="1541448"/>
          </a:xfrm>
          <a:prstGeom prst="rect">
            <a:avLst/>
          </a:prstGeom>
          <a:noFill/>
        </p:spPr>
        <p:txBody>
          <a:bodyPr wrap="square" lIns="0" tIns="0" rIns="0" bIns="0" rtlCol="0">
            <a:spAutoFit/>
          </a:bodyPr>
          <a:lstStyle/>
          <a:p>
            <a:pPr>
              <a:spcBef>
                <a:spcPts val="500"/>
              </a:spcBef>
            </a:pPr>
            <a:r>
              <a:rPr lang="en-US" sz="1600" b="1" dirty="0">
                <a:solidFill>
                  <a:schemeClr val="bg1"/>
                </a:solidFill>
              </a:rPr>
              <a:t>Stabilize Enrollment Opportunity</a:t>
            </a:r>
          </a:p>
          <a:p>
            <a:pPr marL="285750" indent="-285750">
              <a:spcBef>
                <a:spcPts val="500"/>
              </a:spcBef>
              <a:buFont typeface="Arial" panose="020B0604020202020204" pitchFamily="34" charset="0"/>
              <a:buChar char="•"/>
            </a:pPr>
            <a:r>
              <a:rPr lang="en-US" sz="1600" dirty="0">
                <a:solidFill>
                  <a:schemeClr val="bg1"/>
                </a:solidFill>
              </a:rPr>
              <a:t>Use a portion of the SEOG grant money to create emergency financial aid grants, which can also be used for both unexpected costs and tuition. </a:t>
            </a:r>
          </a:p>
        </p:txBody>
      </p:sp>
      <p:sp>
        <p:nvSpPr>
          <p:cNvPr id="28" name="TextBox 27">
            <a:extLst>
              <a:ext uri="{FF2B5EF4-FFF2-40B4-BE49-F238E27FC236}">
                <a16:creationId xmlns:a16="http://schemas.microsoft.com/office/drawing/2014/main" id="{2E309BCC-079B-4C0B-A0D1-AEA0AC7C2080}"/>
              </a:ext>
            </a:extLst>
          </p:cNvPr>
          <p:cNvSpPr txBox="1"/>
          <p:nvPr/>
        </p:nvSpPr>
        <p:spPr>
          <a:xfrm>
            <a:off x="410113" y="1820568"/>
            <a:ext cx="5729405" cy="2154436"/>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Allows an institution of higher education to reserve any amount of an institution’s allocation under SEOG for a fiscal year to award, in that fiscal year, emergency financial aid grants to assist undergraduate or graduate students for unexpected expenses and unmet financial need as the result of a qualifying emergency.</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647250" y="946618"/>
            <a:ext cx="563125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3504. Use of supplemental educational opportunity grants for emergency aid.</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68830" y="3541856"/>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Application Process</a:t>
            </a:r>
          </a:p>
          <a:p>
            <a:pPr marL="285750" indent="-285750">
              <a:spcBef>
                <a:spcPts val="500"/>
              </a:spcBef>
              <a:buFont typeface="Arial" panose="020B0604020202020204" pitchFamily="34" charset="0"/>
              <a:buChar char="•"/>
            </a:pPr>
            <a:r>
              <a:rPr lang="en-US" sz="1600" b="1" dirty="0">
                <a:solidFill>
                  <a:schemeClr val="bg1"/>
                </a:solidFill>
              </a:rPr>
              <a:t>Develop criteria, application and review process for awarding SEOG emergency financial aid grants. </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045396" y="3134287"/>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pic>
        <p:nvPicPr>
          <p:cNvPr id="4" name="Graphic 3" descr="Bar graph with downward trend">
            <a:extLst>
              <a:ext uri="{FF2B5EF4-FFF2-40B4-BE49-F238E27FC236}">
                <a16:creationId xmlns:a16="http://schemas.microsoft.com/office/drawing/2014/main" id="{615F178D-D55B-466C-A445-5E41F8110D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1994" y="1514646"/>
            <a:ext cx="776733" cy="776733"/>
          </a:xfrm>
          <a:prstGeom prst="rect">
            <a:avLst/>
          </a:prstGeom>
        </p:spPr>
      </p:pic>
      <p:pic>
        <p:nvPicPr>
          <p:cNvPr id="12" name="Graphic 11" descr="Open folder">
            <a:extLst>
              <a:ext uri="{FF2B5EF4-FFF2-40B4-BE49-F238E27FC236}">
                <a16:creationId xmlns:a16="http://schemas.microsoft.com/office/drawing/2014/main" id="{5CB21532-43C6-4071-B8FF-BB0B7A811C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46928" y="3583870"/>
            <a:ext cx="741799" cy="741799"/>
          </a:xfrm>
          <a:prstGeom prst="rect">
            <a:avLst/>
          </a:prstGeom>
        </p:spPr>
      </p:pic>
    </p:spTree>
    <p:extLst>
      <p:ext uri="{BB962C8B-B14F-4D97-AF65-F5344CB8AC3E}">
        <p14:creationId xmlns:p14="http://schemas.microsoft.com/office/powerpoint/2010/main" val="152228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Education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10113" y="1820568"/>
            <a:ext cx="5729405" cy="2154436"/>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Allows an institution of higher education participating in FWS to make payments to work-study students, for the period of time (not to exceed one academic year) in which affected students were unable to fulfill their work-study obligation for all or part of such academic year due to a qualifying emergency.</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647250" y="946618"/>
            <a:ext cx="563125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3505. Federal work-study during a qualifying emergency.</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7919328" y="1494871"/>
            <a:ext cx="3316359" cy="1295226"/>
          </a:xfrm>
          <a:prstGeom prst="rect">
            <a:avLst/>
          </a:prstGeom>
          <a:noFill/>
        </p:spPr>
        <p:txBody>
          <a:bodyPr wrap="square" lIns="0" tIns="0" rIns="0" bIns="0" rtlCol="0">
            <a:spAutoFit/>
          </a:bodyPr>
          <a:lstStyle/>
          <a:p>
            <a:pPr>
              <a:spcBef>
                <a:spcPts val="500"/>
              </a:spcBef>
            </a:pPr>
            <a:r>
              <a:rPr lang="en-US" sz="1600" b="1" dirty="0">
                <a:solidFill>
                  <a:schemeClr val="bg1"/>
                </a:solidFill>
              </a:rPr>
              <a:t>Continue FWS Payments</a:t>
            </a:r>
          </a:p>
          <a:p>
            <a:pPr marL="285750" indent="-285750">
              <a:spcBef>
                <a:spcPts val="500"/>
              </a:spcBef>
              <a:buFont typeface="Arial" panose="020B0604020202020204" pitchFamily="34" charset="0"/>
              <a:buChar char="•"/>
            </a:pPr>
            <a:r>
              <a:rPr lang="en-US" sz="1600" b="1" dirty="0">
                <a:solidFill>
                  <a:schemeClr val="bg1"/>
                </a:solidFill>
              </a:rPr>
              <a:t>Continue to make payments to participating FWS students through the end of the 2019-2020 academic year. </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146928" y="1065376"/>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pic>
        <p:nvPicPr>
          <p:cNvPr id="5" name="Graphic 4" descr="Register">
            <a:extLst>
              <a:ext uri="{FF2B5EF4-FFF2-40B4-BE49-F238E27FC236}">
                <a16:creationId xmlns:a16="http://schemas.microsoft.com/office/drawing/2014/main" id="{3324A67D-2D75-43D7-B995-44D12DBE6A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8769" y="1455658"/>
            <a:ext cx="729820" cy="729820"/>
          </a:xfrm>
          <a:prstGeom prst="rect">
            <a:avLst/>
          </a:prstGeom>
        </p:spPr>
      </p:pic>
    </p:spTree>
    <p:extLst>
      <p:ext uri="{BB962C8B-B14F-4D97-AF65-F5344CB8AC3E}">
        <p14:creationId xmlns:p14="http://schemas.microsoft.com/office/powerpoint/2010/main" val="316482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Education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10113" y="1820568"/>
            <a:ext cx="5729405" cy="1538883"/>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Excludes from a student’s period of enrollment for purposes of loans made under the Federal direct loan program any semester (or the equivalent) that the student does not complete due to a qualifying emergency.</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647250" y="946618"/>
            <a:ext cx="563125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3506. Adjustment of subsidized loan usage limits.</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47314" y="1689303"/>
            <a:ext cx="3316359" cy="1295226"/>
          </a:xfrm>
          <a:prstGeom prst="rect">
            <a:avLst/>
          </a:prstGeom>
          <a:noFill/>
        </p:spPr>
        <p:txBody>
          <a:bodyPr wrap="square" lIns="0" tIns="0" rIns="0" bIns="0" rtlCol="0">
            <a:spAutoFit/>
          </a:bodyPr>
          <a:lstStyle/>
          <a:p>
            <a:pPr>
              <a:spcBef>
                <a:spcPts val="500"/>
              </a:spcBef>
            </a:pPr>
            <a:r>
              <a:rPr lang="en-US" sz="1600" b="1" dirty="0">
                <a:solidFill>
                  <a:schemeClr val="bg1"/>
                </a:solidFill>
              </a:rPr>
              <a:t>Student Communication</a:t>
            </a:r>
          </a:p>
          <a:p>
            <a:pPr marL="285750" indent="-285750">
              <a:spcBef>
                <a:spcPts val="500"/>
              </a:spcBef>
              <a:buFont typeface="Arial" panose="020B0604020202020204" pitchFamily="34" charset="0"/>
              <a:buChar char="•"/>
            </a:pPr>
            <a:r>
              <a:rPr lang="en-US" sz="1600" b="1" dirty="0">
                <a:solidFill>
                  <a:schemeClr val="bg1"/>
                </a:solidFill>
              </a:rPr>
              <a:t>A CARES act communication should be developed for students to break down key information to them, such as this.</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171010" y="1177450"/>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Recommendations</a:t>
            </a:r>
          </a:p>
        </p:txBody>
      </p:sp>
      <p:sp>
        <p:nvSpPr>
          <p:cNvPr id="15" name="TextBox 14">
            <a:extLst>
              <a:ext uri="{FF2B5EF4-FFF2-40B4-BE49-F238E27FC236}">
                <a16:creationId xmlns:a16="http://schemas.microsoft.com/office/drawing/2014/main" id="{EFF0E6D3-1A21-4B4E-93D3-4722E03F43D1}"/>
              </a:ext>
            </a:extLst>
          </p:cNvPr>
          <p:cNvSpPr txBox="1"/>
          <p:nvPr/>
        </p:nvSpPr>
        <p:spPr bwMode="gray">
          <a:xfrm>
            <a:off x="8047314" y="3099659"/>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Term Completion Assessment</a:t>
            </a:r>
          </a:p>
          <a:p>
            <a:pPr marL="285750" indent="-285750">
              <a:spcBef>
                <a:spcPts val="500"/>
              </a:spcBef>
              <a:buFont typeface="Arial" panose="020B0604020202020204" pitchFamily="34" charset="0"/>
              <a:buChar char="•"/>
            </a:pPr>
            <a:r>
              <a:rPr lang="en-US" sz="1600" b="1" dirty="0">
                <a:solidFill>
                  <a:schemeClr val="bg1"/>
                </a:solidFill>
              </a:rPr>
              <a:t>Determine how many students failed to complete Spring 2020 term.</a:t>
            </a:r>
            <a:endParaRPr lang="en-US" sz="1600" dirty="0">
              <a:solidFill>
                <a:schemeClr val="bg1"/>
              </a:solidFill>
            </a:endParaRPr>
          </a:p>
        </p:txBody>
      </p:sp>
      <p:pic>
        <p:nvPicPr>
          <p:cNvPr id="5" name="Graphic 4" descr="Newspaper">
            <a:extLst>
              <a:ext uri="{FF2B5EF4-FFF2-40B4-BE49-F238E27FC236}">
                <a16:creationId xmlns:a16="http://schemas.microsoft.com/office/drawing/2014/main" id="{5F08EB7E-AF2E-4E10-88C6-5A81C3AF1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1010" y="1685282"/>
            <a:ext cx="802603" cy="802603"/>
          </a:xfrm>
          <a:prstGeom prst="rect">
            <a:avLst/>
          </a:prstGeom>
        </p:spPr>
      </p:pic>
      <p:pic>
        <p:nvPicPr>
          <p:cNvPr id="13" name="Graphic 12" descr="Books">
            <a:extLst>
              <a:ext uri="{FF2B5EF4-FFF2-40B4-BE49-F238E27FC236}">
                <a16:creationId xmlns:a16="http://schemas.microsoft.com/office/drawing/2014/main" id="{533F9C49-17D3-43BC-8C45-22A7669566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1010" y="3080569"/>
            <a:ext cx="782871" cy="782871"/>
          </a:xfrm>
          <a:prstGeom prst="rect">
            <a:avLst/>
          </a:prstGeom>
        </p:spPr>
      </p:pic>
      <p:sp>
        <p:nvSpPr>
          <p:cNvPr id="20" name="TextBox 19">
            <a:extLst>
              <a:ext uri="{FF2B5EF4-FFF2-40B4-BE49-F238E27FC236}">
                <a16:creationId xmlns:a16="http://schemas.microsoft.com/office/drawing/2014/main" id="{F4BC3027-94B5-4E38-BC02-F6FD283ABB1B}"/>
              </a:ext>
            </a:extLst>
          </p:cNvPr>
          <p:cNvSpPr txBox="1"/>
          <p:nvPr/>
        </p:nvSpPr>
        <p:spPr bwMode="gray">
          <a:xfrm>
            <a:off x="459188" y="3490022"/>
            <a:ext cx="563125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3507. Exclusion from Federal Pell Grant duration limit.</a:t>
            </a:r>
          </a:p>
        </p:txBody>
      </p:sp>
      <p:sp>
        <p:nvSpPr>
          <p:cNvPr id="22" name="TextBox 21">
            <a:extLst>
              <a:ext uri="{FF2B5EF4-FFF2-40B4-BE49-F238E27FC236}">
                <a16:creationId xmlns:a16="http://schemas.microsoft.com/office/drawing/2014/main" id="{198FB7F6-3354-4AF0-AFE3-11B956EE46AF}"/>
              </a:ext>
            </a:extLst>
          </p:cNvPr>
          <p:cNvSpPr txBox="1"/>
          <p:nvPr/>
        </p:nvSpPr>
        <p:spPr>
          <a:xfrm>
            <a:off x="459188" y="4272385"/>
            <a:ext cx="5729405" cy="1231106"/>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Excludes from a student’s Federal Pell Grant duration limit under any semester (or the equivalent) that the student does not complete due to a qualifying emergency.</a:t>
            </a:r>
            <a:endParaRPr lang="en-US" sz="2400" dirty="0"/>
          </a:p>
        </p:txBody>
      </p:sp>
    </p:spTree>
    <p:extLst>
      <p:ext uri="{BB962C8B-B14F-4D97-AF65-F5344CB8AC3E}">
        <p14:creationId xmlns:p14="http://schemas.microsoft.com/office/powerpoint/2010/main" val="227816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Education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10113" y="1820568"/>
            <a:ext cx="5729405" cy="3388107"/>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dirty="0"/>
              <a:t>Waives the institutional requirement with respect to the amount of grant or loan assistance (other than assistance received under FWS) to be returned under such section if a recipient of assistance under Title IV withdraws from the institution of higher education during the payment period or period of enrollment as a result of a qualifying emergency (waives institutional requirement with respect to R2T4). </a:t>
            </a:r>
          </a:p>
          <a:p>
            <a:pPr marL="342900" indent="-342900">
              <a:spcBef>
                <a:spcPts val="500"/>
              </a:spcBef>
              <a:buFont typeface="Arial" panose="020B0604020202020204" pitchFamily="34" charset="0"/>
              <a:buChar char="•"/>
            </a:pPr>
            <a:r>
              <a:rPr lang="en-US" dirty="0"/>
              <a:t> Also waives the amounts that students are required to return with respect to Federal Pell Grants or other grant assistance if the student withdrew from the institution of higher education as a result of a qualifying emergency.</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647250" y="946618"/>
            <a:ext cx="563125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3508. Institutional refunds and Federal student loan flexibility.</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47311" y="1315542"/>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Timely Return of R2T4</a:t>
            </a:r>
          </a:p>
          <a:p>
            <a:pPr marL="285750" indent="-285750">
              <a:spcBef>
                <a:spcPts val="500"/>
              </a:spcBef>
              <a:buFont typeface="Arial" panose="020B0604020202020204" pitchFamily="34" charset="0"/>
              <a:buChar char="•"/>
            </a:pPr>
            <a:r>
              <a:rPr lang="en-US" sz="1600" b="1" dirty="0">
                <a:solidFill>
                  <a:schemeClr val="bg1"/>
                </a:solidFill>
              </a:rPr>
              <a:t>Alleviates risk of prior audit criticism for timely return of Title IV funds.</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137665" y="940879"/>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Compliance Impacts</a:t>
            </a:r>
          </a:p>
        </p:txBody>
      </p:sp>
      <p:sp>
        <p:nvSpPr>
          <p:cNvPr id="15" name="TextBox 14">
            <a:extLst>
              <a:ext uri="{FF2B5EF4-FFF2-40B4-BE49-F238E27FC236}">
                <a16:creationId xmlns:a16="http://schemas.microsoft.com/office/drawing/2014/main" id="{EFF0E6D3-1A21-4B4E-93D3-4722E03F43D1}"/>
              </a:ext>
            </a:extLst>
          </p:cNvPr>
          <p:cNvSpPr txBox="1"/>
          <p:nvPr/>
        </p:nvSpPr>
        <p:spPr bwMode="gray">
          <a:xfrm>
            <a:off x="8088732" y="4460251"/>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Legal Opinion</a:t>
            </a:r>
          </a:p>
          <a:p>
            <a:pPr marL="285750" indent="-285750">
              <a:spcBef>
                <a:spcPts val="500"/>
              </a:spcBef>
              <a:buFont typeface="Arial" panose="020B0604020202020204" pitchFamily="34" charset="0"/>
              <a:buChar char="•"/>
            </a:pPr>
            <a:r>
              <a:rPr lang="en-US" sz="1600" b="1" dirty="0">
                <a:solidFill>
                  <a:schemeClr val="bg1"/>
                </a:solidFill>
              </a:rPr>
              <a:t>Determine whether this applies to the whole Spring semester or the date CARES took effect.</a:t>
            </a:r>
            <a:endParaRPr lang="en-US" sz="1600" dirty="0">
              <a:solidFill>
                <a:schemeClr val="bg1"/>
              </a:solidFill>
            </a:endParaRPr>
          </a:p>
        </p:txBody>
      </p:sp>
      <p:sp>
        <p:nvSpPr>
          <p:cNvPr id="14" name="TextBox 13">
            <a:extLst>
              <a:ext uri="{FF2B5EF4-FFF2-40B4-BE49-F238E27FC236}">
                <a16:creationId xmlns:a16="http://schemas.microsoft.com/office/drawing/2014/main" id="{B69F003B-12B8-4F52-A50E-74A2B7C069F5}"/>
              </a:ext>
            </a:extLst>
          </p:cNvPr>
          <p:cNvSpPr txBox="1"/>
          <p:nvPr/>
        </p:nvSpPr>
        <p:spPr bwMode="gray">
          <a:xfrm>
            <a:off x="7052676" y="2811984"/>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Recommendations</a:t>
            </a:r>
          </a:p>
        </p:txBody>
      </p:sp>
      <p:sp>
        <p:nvSpPr>
          <p:cNvPr id="17" name="TextBox 16">
            <a:extLst>
              <a:ext uri="{FF2B5EF4-FFF2-40B4-BE49-F238E27FC236}">
                <a16:creationId xmlns:a16="http://schemas.microsoft.com/office/drawing/2014/main" id="{083CB7DB-3893-4564-ACFB-A34AF29FAD1B}"/>
              </a:ext>
            </a:extLst>
          </p:cNvPr>
          <p:cNvSpPr txBox="1"/>
          <p:nvPr/>
        </p:nvSpPr>
        <p:spPr bwMode="gray">
          <a:xfrm>
            <a:off x="8047311" y="3106693"/>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Refund</a:t>
            </a:r>
          </a:p>
          <a:p>
            <a:pPr marL="285750" indent="-285750">
              <a:spcBef>
                <a:spcPts val="500"/>
              </a:spcBef>
              <a:buFont typeface="Arial" panose="020B0604020202020204" pitchFamily="34" charset="0"/>
              <a:buChar char="•"/>
            </a:pPr>
            <a:r>
              <a:rPr lang="en-US" sz="1600" b="1" dirty="0">
                <a:solidFill>
                  <a:schemeClr val="bg1"/>
                </a:solidFill>
              </a:rPr>
              <a:t>Determine if refunds are needed to students who withdrew and have already made repayment.</a:t>
            </a:r>
            <a:endParaRPr lang="en-US" sz="1600" dirty="0">
              <a:solidFill>
                <a:schemeClr val="bg1"/>
              </a:solidFill>
            </a:endParaRPr>
          </a:p>
        </p:txBody>
      </p:sp>
      <p:pic>
        <p:nvPicPr>
          <p:cNvPr id="4" name="Graphic 3" descr="Scales of justice">
            <a:extLst>
              <a:ext uri="{FF2B5EF4-FFF2-40B4-BE49-F238E27FC236}">
                <a16:creationId xmlns:a16="http://schemas.microsoft.com/office/drawing/2014/main" id="{5D41B99F-9DCD-41A8-A89E-58FAFBC8BF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6841" y="4376238"/>
            <a:ext cx="693532" cy="693532"/>
          </a:xfrm>
          <a:prstGeom prst="rect">
            <a:avLst/>
          </a:prstGeom>
        </p:spPr>
      </p:pic>
      <p:pic>
        <p:nvPicPr>
          <p:cNvPr id="11" name="Graphic 10" descr="Coins">
            <a:extLst>
              <a:ext uri="{FF2B5EF4-FFF2-40B4-BE49-F238E27FC236}">
                <a16:creationId xmlns:a16="http://schemas.microsoft.com/office/drawing/2014/main" id="{E656AE7C-D913-4382-BAC1-0D2E91A2B8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0685" y="3346739"/>
            <a:ext cx="645845" cy="645845"/>
          </a:xfrm>
          <a:prstGeom prst="rect">
            <a:avLst/>
          </a:prstGeom>
        </p:spPr>
      </p:pic>
      <p:pic>
        <p:nvPicPr>
          <p:cNvPr id="18" name="Graphic 17" descr="Alarm clock">
            <a:extLst>
              <a:ext uri="{FF2B5EF4-FFF2-40B4-BE49-F238E27FC236}">
                <a16:creationId xmlns:a16="http://schemas.microsoft.com/office/drawing/2014/main" id="{0FB93E0B-BB35-450C-86E2-A4999B2699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70685" y="1378135"/>
            <a:ext cx="779031" cy="779031"/>
          </a:xfrm>
          <a:prstGeom prst="rect">
            <a:avLst/>
          </a:prstGeom>
        </p:spPr>
      </p:pic>
    </p:spTree>
    <p:extLst>
      <p:ext uri="{BB962C8B-B14F-4D97-AF65-F5344CB8AC3E}">
        <p14:creationId xmlns:p14="http://schemas.microsoft.com/office/powerpoint/2010/main" val="215394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Education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10113" y="1820568"/>
            <a:ext cx="5729405" cy="1846659"/>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Allows an institution of higher education, as a result of a qualifying emergency, to exclude from the quantitative component of the SAP calculation any attempted credits that were not completed by such student without requiring an appeal by such student.</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647250" y="946618"/>
            <a:ext cx="5631254" cy="369332"/>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3509. Satisfactory academic progress. </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68830" y="1632406"/>
            <a:ext cx="3316359" cy="1295226"/>
          </a:xfrm>
          <a:prstGeom prst="rect">
            <a:avLst/>
          </a:prstGeom>
          <a:noFill/>
        </p:spPr>
        <p:txBody>
          <a:bodyPr wrap="square" lIns="0" tIns="0" rIns="0" bIns="0" rtlCol="0">
            <a:spAutoFit/>
          </a:bodyPr>
          <a:lstStyle/>
          <a:p>
            <a:pPr>
              <a:spcBef>
                <a:spcPts val="500"/>
              </a:spcBef>
            </a:pPr>
            <a:r>
              <a:rPr lang="en-US" sz="1600" b="1" dirty="0">
                <a:solidFill>
                  <a:schemeClr val="bg1"/>
                </a:solidFill>
              </a:rPr>
              <a:t>SAP Calculations</a:t>
            </a:r>
          </a:p>
          <a:p>
            <a:pPr marL="285750" indent="-285750">
              <a:spcBef>
                <a:spcPts val="500"/>
              </a:spcBef>
              <a:buFont typeface="Arial" panose="020B0604020202020204" pitchFamily="34" charset="0"/>
              <a:buChar char="•"/>
            </a:pPr>
            <a:r>
              <a:rPr lang="en-US" sz="1600" b="1" dirty="0">
                <a:solidFill>
                  <a:schemeClr val="bg1"/>
                </a:solidFill>
              </a:rPr>
              <a:t>If the SAP calculations are currently automated by </a:t>
            </a:r>
            <a:r>
              <a:rPr lang="en-US" sz="1600" b="1" dirty="0" err="1">
                <a:solidFill>
                  <a:schemeClr val="bg1"/>
                </a:solidFill>
              </a:rPr>
              <a:t>iRattler</a:t>
            </a:r>
            <a:r>
              <a:rPr lang="en-US" sz="1600" b="1" dirty="0">
                <a:solidFill>
                  <a:schemeClr val="bg1"/>
                </a:solidFill>
              </a:rPr>
              <a:t>, then a process will need to be developed to integrate this directive.</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011892" y="1076379"/>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pic>
        <p:nvPicPr>
          <p:cNvPr id="5" name="Graphic 4" descr="Calculator">
            <a:extLst>
              <a:ext uri="{FF2B5EF4-FFF2-40B4-BE49-F238E27FC236}">
                <a16:creationId xmlns:a16="http://schemas.microsoft.com/office/drawing/2014/main" id="{5911D2E7-D86F-4056-B47E-D282FD8C0B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1808" y="1653319"/>
            <a:ext cx="824997" cy="824997"/>
          </a:xfrm>
          <a:prstGeom prst="rect">
            <a:avLst/>
          </a:prstGeom>
        </p:spPr>
      </p:pic>
    </p:spTree>
    <p:extLst>
      <p:ext uri="{BB962C8B-B14F-4D97-AF65-F5344CB8AC3E}">
        <p14:creationId xmlns:p14="http://schemas.microsoft.com/office/powerpoint/2010/main" val="269644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Education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09844" y="1446521"/>
            <a:ext cx="5729405" cy="4129336"/>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The HBCU Capital Financing Program, authorized under the HEA, assists HBCUs in obtaining low-cost capital financing for campus maintenance and construction projects. </a:t>
            </a:r>
          </a:p>
          <a:p>
            <a:pPr marL="342900" indent="-342900">
              <a:spcBef>
                <a:spcPts val="500"/>
              </a:spcBef>
              <a:buFont typeface="Arial" panose="020B0604020202020204" pitchFamily="34" charset="0"/>
              <a:buChar char="•"/>
            </a:pPr>
            <a:r>
              <a:rPr lang="en-US" sz="2000" dirty="0"/>
              <a:t>The CARES Act authorizes the Secretary of Education to grant a deferment during a qualifying emergency to an institution that has a loan under the program. </a:t>
            </a:r>
          </a:p>
          <a:p>
            <a:pPr marL="342900" indent="-342900">
              <a:spcBef>
                <a:spcPts val="500"/>
              </a:spcBef>
              <a:buFont typeface="Arial" panose="020B0604020202020204" pitchFamily="34" charset="0"/>
              <a:buChar char="•"/>
            </a:pPr>
            <a:r>
              <a:rPr lang="en-US" sz="2000" dirty="0"/>
              <a:t>During the period of the deferment, the Secretary is required to pay the required principal and interest due. At the end of the deferment, the IHE is required to repay the Secretary for payments made on its behalf.</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647250" y="946618"/>
            <a:ext cx="5631254" cy="369332"/>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3512. HBCU Capital Financing</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65030" y="3119388"/>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Loan Payment Requirement</a:t>
            </a:r>
          </a:p>
          <a:p>
            <a:pPr marL="285750" indent="-285750">
              <a:spcBef>
                <a:spcPts val="500"/>
              </a:spcBef>
              <a:buFont typeface="Arial" panose="020B0604020202020204" pitchFamily="34" charset="0"/>
              <a:buChar char="•"/>
            </a:pPr>
            <a:r>
              <a:rPr lang="en-US" sz="1600" b="1" dirty="0">
                <a:solidFill>
                  <a:schemeClr val="bg1"/>
                </a:solidFill>
              </a:rPr>
              <a:t>Assess the University’s ability to continue to make required loan payments.</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011892" y="1076379"/>
            <a:ext cx="4482441" cy="276999"/>
          </a:xfrm>
          <a:prstGeom prst="rect">
            <a:avLst/>
          </a:prstGeom>
          <a:noFill/>
        </p:spPr>
        <p:txBody>
          <a:bodyPr wrap="square" lIns="0" tIns="0" rIns="0" bIns="0" rtlCol="0">
            <a:spAutoFit/>
          </a:bodyPr>
          <a:lstStyle/>
          <a:p>
            <a:pPr>
              <a:spcBef>
                <a:spcPts val="500"/>
              </a:spcBef>
            </a:pPr>
            <a:r>
              <a:rPr lang="en-US" b="1" dirty="0" err="1">
                <a:solidFill>
                  <a:schemeClr val="bg1"/>
                </a:solidFill>
              </a:rPr>
              <a:t>DoA</a:t>
            </a:r>
            <a:r>
              <a:rPr lang="en-US" b="1" dirty="0">
                <a:solidFill>
                  <a:schemeClr val="bg1"/>
                </a:solidFill>
              </a:rPr>
              <a:t> Recommendations</a:t>
            </a:r>
          </a:p>
        </p:txBody>
      </p:sp>
      <p:sp>
        <p:nvSpPr>
          <p:cNvPr id="12" name="TextBox 11">
            <a:extLst>
              <a:ext uri="{FF2B5EF4-FFF2-40B4-BE49-F238E27FC236}">
                <a16:creationId xmlns:a16="http://schemas.microsoft.com/office/drawing/2014/main" id="{3BFD3196-059E-46C6-BB2B-FF889EC2080F}"/>
              </a:ext>
            </a:extLst>
          </p:cNvPr>
          <p:cNvSpPr txBox="1"/>
          <p:nvPr/>
        </p:nvSpPr>
        <p:spPr bwMode="gray">
          <a:xfrm>
            <a:off x="7926292" y="1424657"/>
            <a:ext cx="3316359" cy="1295226"/>
          </a:xfrm>
          <a:prstGeom prst="rect">
            <a:avLst/>
          </a:prstGeom>
          <a:noFill/>
        </p:spPr>
        <p:txBody>
          <a:bodyPr wrap="square" lIns="0" tIns="0" rIns="0" bIns="0" rtlCol="0">
            <a:spAutoFit/>
          </a:bodyPr>
          <a:lstStyle/>
          <a:p>
            <a:pPr>
              <a:spcBef>
                <a:spcPts val="500"/>
              </a:spcBef>
            </a:pPr>
            <a:r>
              <a:rPr lang="en-US" sz="1600" b="1" dirty="0">
                <a:solidFill>
                  <a:schemeClr val="bg1"/>
                </a:solidFill>
              </a:rPr>
              <a:t>Deferment Opportunity</a:t>
            </a:r>
          </a:p>
          <a:p>
            <a:pPr marL="285750" indent="-285750">
              <a:spcBef>
                <a:spcPts val="500"/>
              </a:spcBef>
              <a:buFont typeface="Arial" panose="020B0604020202020204" pitchFamily="34" charset="0"/>
              <a:buChar char="•"/>
            </a:pPr>
            <a:r>
              <a:rPr lang="en-US" sz="1600" b="1" dirty="0">
                <a:solidFill>
                  <a:schemeClr val="bg1"/>
                </a:solidFill>
              </a:rPr>
              <a:t>Assess if deferring the payments will allow us to utilize those payment amounts for other critical University needs.</a:t>
            </a:r>
            <a:endParaRPr lang="en-US" sz="1600" dirty="0">
              <a:solidFill>
                <a:schemeClr val="bg1"/>
              </a:solidFill>
            </a:endParaRPr>
          </a:p>
        </p:txBody>
      </p:sp>
      <p:sp>
        <p:nvSpPr>
          <p:cNvPr id="14" name="TextBox 13">
            <a:extLst>
              <a:ext uri="{FF2B5EF4-FFF2-40B4-BE49-F238E27FC236}">
                <a16:creationId xmlns:a16="http://schemas.microsoft.com/office/drawing/2014/main" id="{313B6A6D-3D41-4801-85FD-B96A16BDCCA8}"/>
              </a:ext>
            </a:extLst>
          </p:cNvPr>
          <p:cNvSpPr txBox="1"/>
          <p:nvPr/>
        </p:nvSpPr>
        <p:spPr bwMode="gray">
          <a:xfrm>
            <a:off x="8065030" y="4617658"/>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Compliance with Loan Terms</a:t>
            </a:r>
          </a:p>
          <a:p>
            <a:pPr marL="285750" indent="-285750">
              <a:spcBef>
                <a:spcPts val="500"/>
              </a:spcBef>
              <a:buFont typeface="Arial" panose="020B0604020202020204" pitchFamily="34" charset="0"/>
              <a:buChar char="•"/>
            </a:pPr>
            <a:r>
              <a:rPr lang="en-US" sz="1600" b="1" dirty="0">
                <a:solidFill>
                  <a:schemeClr val="bg1"/>
                </a:solidFill>
              </a:rPr>
              <a:t>An increased focus should be placed on loan term compliance requirements.</a:t>
            </a:r>
            <a:endParaRPr lang="en-US" sz="1600" dirty="0">
              <a:solidFill>
                <a:schemeClr val="bg1"/>
              </a:solidFill>
            </a:endParaRPr>
          </a:p>
        </p:txBody>
      </p:sp>
      <p:pic>
        <p:nvPicPr>
          <p:cNvPr id="4" name="Graphic 3" descr="Target Audience">
            <a:extLst>
              <a:ext uri="{FF2B5EF4-FFF2-40B4-BE49-F238E27FC236}">
                <a16:creationId xmlns:a16="http://schemas.microsoft.com/office/drawing/2014/main" id="{A376DC68-4E95-465F-B035-68A84AB56D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7276" y="4656723"/>
            <a:ext cx="781076" cy="781076"/>
          </a:xfrm>
          <a:prstGeom prst="rect">
            <a:avLst/>
          </a:prstGeom>
        </p:spPr>
      </p:pic>
      <p:pic>
        <p:nvPicPr>
          <p:cNvPr id="11" name="Graphic 10" descr="Credit card">
            <a:extLst>
              <a:ext uri="{FF2B5EF4-FFF2-40B4-BE49-F238E27FC236}">
                <a16:creationId xmlns:a16="http://schemas.microsoft.com/office/drawing/2014/main" id="{03DE2465-2025-41B3-AA28-271FE9C550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04598" y="3080312"/>
            <a:ext cx="713754" cy="713754"/>
          </a:xfrm>
          <a:prstGeom prst="rect">
            <a:avLst/>
          </a:prstGeom>
        </p:spPr>
      </p:pic>
      <p:pic>
        <p:nvPicPr>
          <p:cNvPr id="17" name="Graphic 16" descr="Recycle sign">
            <a:extLst>
              <a:ext uri="{FF2B5EF4-FFF2-40B4-BE49-F238E27FC236}">
                <a16:creationId xmlns:a16="http://schemas.microsoft.com/office/drawing/2014/main" id="{A05E5DF6-972C-4454-BD53-26338BF754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04598" y="1474792"/>
            <a:ext cx="690525" cy="690525"/>
          </a:xfrm>
          <a:prstGeom prst="rect">
            <a:avLst/>
          </a:prstGeom>
        </p:spPr>
      </p:pic>
    </p:spTree>
    <p:extLst>
      <p:ext uri="{BB962C8B-B14F-4D97-AF65-F5344CB8AC3E}">
        <p14:creationId xmlns:p14="http://schemas.microsoft.com/office/powerpoint/2010/main" val="74777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Education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10113" y="1820568"/>
            <a:ext cx="5729405" cy="4501232"/>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Suspends all student loan borrower payments due for loans made under the Federal direct loan program and Federal family education loan program for 6 months and halt all interest accrual during that time. </a:t>
            </a:r>
          </a:p>
          <a:p>
            <a:pPr marL="342900" indent="-342900">
              <a:spcBef>
                <a:spcPts val="500"/>
              </a:spcBef>
              <a:buFont typeface="Arial" panose="020B0604020202020204" pitchFamily="34" charset="0"/>
              <a:buChar char="•"/>
            </a:pPr>
            <a:r>
              <a:rPr lang="en-US" sz="2000" dirty="0"/>
              <a:t> Will consider each month for which a loan payment was suspended under this section as if the borrower of the loan had made a payment.</a:t>
            </a:r>
          </a:p>
          <a:p>
            <a:pPr marL="342900" indent="-342900">
              <a:spcBef>
                <a:spcPts val="500"/>
              </a:spcBef>
              <a:buFont typeface="Arial" panose="020B0604020202020204" pitchFamily="34" charset="0"/>
              <a:buChar char="•"/>
            </a:pPr>
            <a:r>
              <a:rPr lang="en-US" sz="2000" dirty="0"/>
              <a:t> Suspends involuntary collections during this six-month period </a:t>
            </a:r>
          </a:p>
          <a:p>
            <a:pPr marL="342900" indent="-342900">
              <a:spcBef>
                <a:spcPts val="500"/>
              </a:spcBef>
              <a:buFont typeface="Arial" panose="020B0604020202020204" pitchFamily="34" charset="0"/>
              <a:buChar char="•"/>
            </a:pPr>
            <a:r>
              <a:rPr lang="en-US" sz="2000" dirty="0"/>
              <a:t>Requires ED to provide notice to borrowers of actions taken in accordance with this section and provide at least 6 notices for when payments must resume.</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647250" y="946618"/>
            <a:ext cx="563125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3513. Temporary relief for federal student loan borrowers.</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7939554" y="1439139"/>
            <a:ext cx="3316359" cy="1541448"/>
          </a:xfrm>
          <a:prstGeom prst="rect">
            <a:avLst/>
          </a:prstGeom>
          <a:noFill/>
        </p:spPr>
        <p:txBody>
          <a:bodyPr wrap="square" lIns="0" tIns="0" rIns="0" bIns="0" rtlCol="0">
            <a:spAutoFit/>
          </a:bodyPr>
          <a:lstStyle/>
          <a:p>
            <a:pPr>
              <a:spcBef>
                <a:spcPts val="500"/>
              </a:spcBef>
            </a:pPr>
            <a:r>
              <a:rPr lang="en-US" sz="1600" b="1" dirty="0">
                <a:solidFill>
                  <a:schemeClr val="bg1"/>
                </a:solidFill>
              </a:rPr>
              <a:t>CARES Communication</a:t>
            </a:r>
          </a:p>
          <a:p>
            <a:pPr marL="285750" indent="-285750">
              <a:spcBef>
                <a:spcPts val="500"/>
              </a:spcBef>
              <a:buFont typeface="Arial" panose="020B0604020202020204" pitchFamily="34" charset="0"/>
              <a:buChar char="•"/>
            </a:pPr>
            <a:r>
              <a:rPr lang="en-US" sz="1600" b="1" dirty="0">
                <a:solidFill>
                  <a:schemeClr val="bg1"/>
                </a:solidFill>
              </a:rPr>
              <a:t>A communication should be developed for students, faculty, and staff to inform them of the impact of CARES Act on their student loan debt and payments.</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062309" y="1038951"/>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pic>
        <p:nvPicPr>
          <p:cNvPr id="5" name="Graphic 4" descr="Newspaper">
            <a:extLst>
              <a:ext uri="{FF2B5EF4-FFF2-40B4-BE49-F238E27FC236}">
                <a16:creationId xmlns:a16="http://schemas.microsoft.com/office/drawing/2014/main" id="{4900AD57-FB2A-43A9-A86D-E9FC76CCD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08878" y="1403546"/>
            <a:ext cx="791014" cy="791014"/>
          </a:xfrm>
          <a:prstGeom prst="rect">
            <a:avLst/>
          </a:prstGeom>
        </p:spPr>
      </p:pic>
    </p:spTree>
    <p:extLst>
      <p:ext uri="{BB962C8B-B14F-4D97-AF65-F5344CB8AC3E}">
        <p14:creationId xmlns:p14="http://schemas.microsoft.com/office/powerpoint/2010/main" val="400408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Education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28" name="TextBox 27">
            <a:extLst>
              <a:ext uri="{FF2B5EF4-FFF2-40B4-BE49-F238E27FC236}">
                <a16:creationId xmlns:a16="http://schemas.microsoft.com/office/drawing/2014/main" id="{2E309BCC-079B-4C0B-A0D1-AEA0AC7C2080}"/>
              </a:ext>
            </a:extLst>
          </p:cNvPr>
          <p:cNvSpPr txBox="1"/>
          <p:nvPr/>
        </p:nvSpPr>
        <p:spPr>
          <a:xfrm>
            <a:off x="587623" y="1565155"/>
            <a:ext cx="10455111" cy="2713563"/>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400" dirty="0"/>
              <a:t>Allows institutions to put previously restricted funds directly to use in addressing the new challenges that our schools and their students face during the ongoing health emergency.</a:t>
            </a:r>
          </a:p>
          <a:p>
            <a:pPr marL="342900" indent="-342900">
              <a:spcBef>
                <a:spcPts val="500"/>
              </a:spcBef>
              <a:buFont typeface="Arial" panose="020B0604020202020204" pitchFamily="34" charset="0"/>
              <a:buChar char="•"/>
            </a:pPr>
            <a:r>
              <a:rPr lang="en-US" sz="2400" dirty="0"/>
              <a:t>The CARES Act gives the Department of Education authority to waive certain eligibility, matching, time periods, and allotment requirements related to federal assistance to Higher Education Institutions.</a:t>
            </a:r>
          </a:p>
          <a:p>
            <a:pPr>
              <a:spcBef>
                <a:spcPts val="500"/>
              </a:spcBef>
            </a:pPr>
            <a:endParaRPr lang="en-US" sz="2400" dirty="0"/>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587622" y="949307"/>
            <a:ext cx="11245789" cy="430887"/>
          </a:xfrm>
          <a:prstGeom prst="rect">
            <a:avLst/>
          </a:prstGeom>
          <a:noFill/>
        </p:spPr>
        <p:txBody>
          <a:bodyPr wrap="square" lIns="0" tIns="0" rIns="0" bIns="0" rtlCol="0">
            <a:spAutoFit/>
          </a:bodyPr>
          <a:lstStyle/>
          <a:p>
            <a:pPr>
              <a:spcBef>
                <a:spcPts val="500"/>
              </a:spcBef>
            </a:pPr>
            <a:r>
              <a:rPr lang="en-US" sz="2800" b="1" dirty="0">
                <a:solidFill>
                  <a:schemeClr val="accent6">
                    <a:lumMod val="50000"/>
                  </a:schemeClr>
                </a:solidFill>
              </a:rPr>
              <a:t>Sec. 3517 &amp; 3518 Title III Flexibility</a:t>
            </a:r>
          </a:p>
        </p:txBody>
      </p:sp>
      <p:sp>
        <p:nvSpPr>
          <p:cNvPr id="17" name="TextBox 16">
            <a:extLst>
              <a:ext uri="{FF2B5EF4-FFF2-40B4-BE49-F238E27FC236}">
                <a16:creationId xmlns:a16="http://schemas.microsoft.com/office/drawing/2014/main" id="{9F59CA0F-D01D-4D17-87C6-16E51E21BDF6}"/>
              </a:ext>
            </a:extLst>
          </p:cNvPr>
          <p:cNvSpPr txBox="1"/>
          <p:nvPr/>
        </p:nvSpPr>
        <p:spPr>
          <a:xfrm>
            <a:off x="579262" y="4392272"/>
            <a:ext cx="5729405" cy="369332"/>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400" dirty="0"/>
              <a:t>No flexibility is included in the CARES ACT.</a:t>
            </a:r>
          </a:p>
        </p:txBody>
      </p:sp>
      <p:sp>
        <p:nvSpPr>
          <p:cNvPr id="18" name="TextBox 17">
            <a:extLst>
              <a:ext uri="{FF2B5EF4-FFF2-40B4-BE49-F238E27FC236}">
                <a16:creationId xmlns:a16="http://schemas.microsoft.com/office/drawing/2014/main" id="{8F123BA1-4B00-4E38-8A83-EECC2F4DCB72}"/>
              </a:ext>
            </a:extLst>
          </p:cNvPr>
          <p:cNvSpPr txBox="1"/>
          <p:nvPr/>
        </p:nvSpPr>
        <p:spPr bwMode="gray">
          <a:xfrm>
            <a:off x="579262" y="3917686"/>
            <a:ext cx="5631254" cy="430887"/>
          </a:xfrm>
          <a:prstGeom prst="rect">
            <a:avLst/>
          </a:prstGeom>
          <a:noFill/>
        </p:spPr>
        <p:txBody>
          <a:bodyPr wrap="square" lIns="0" tIns="0" rIns="0" bIns="0" rtlCol="0">
            <a:spAutoFit/>
          </a:bodyPr>
          <a:lstStyle/>
          <a:p>
            <a:pPr>
              <a:spcBef>
                <a:spcPts val="500"/>
              </a:spcBef>
            </a:pPr>
            <a:r>
              <a:rPr lang="en-US" sz="2800" b="1" dirty="0">
                <a:solidFill>
                  <a:schemeClr val="accent6">
                    <a:lumMod val="50000"/>
                  </a:schemeClr>
                </a:solidFill>
              </a:rPr>
              <a:t>Student Veteran Education Benefits</a:t>
            </a:r>
          </a:p>
        </p:txBody>
      </p:sp>
    </p:spTree>
    <p:extLst>
      <p:ext uri="{BB962C8B-B14F-4D97-AF65-F5344CB8AC3E}">
        <p14:creationId xmlns:p14="http://schemas.microsoft.com/office/powerpoint/2010/main" val="394370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Tax and Business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366594" y="1503282"/>
            <a:ext cx="5729405" cy="1603003"/>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Allows partial above-the-line deduction for charitable contributions. </a:t>
            </a:r>
          </a:p>
          <a:p>
            <a:pPr marL="342900" indent="-342900">
              <a:spcBef>
                <a:spcPts val="500"/>
              </a:spcBef>
              <a:buFont typeface="Arial" panose="020B0604020202020204" pitchFamily="34" charset="0"/>
              <a:buChar char="•"/>
            </a:pPr>
            <a:r>
              <a:rPr lang="en-US" sz="2000" dirty="0"/>
              <a:t>Permits individuals to deduct up to $300 of charitable contributions, whether they itemize their deductions or not for 2020.</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647250" y="773102"/>
            <a:ext cx="563125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2204. Allowance of partial above the line deduction for charitable contributions</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68830" y="1632406"/>
            <a:ext cx="3316359" cy="1787669"/>
          </a:xfrm>
          <a:prstGeom prst="rect">
            <a:avLst/>
          </a:prstGeom>
          <a:noFill/>
        </p:spPr>
        <p:txBody>
          <a:bodyPr wrap="square" lIns="0" tIns="0" rIns="0" bIns="0" rtlCol="0">
            <a:spAutoFit/>
          </a:bodyPr>
          <a:lstStyle/>
          <a:p>
            <a:pPr>
              <a:spcBef>
                <a:spcPts val="500"/>
              </a:spcBef>
            </a:pPr>
            <a:r>
              <a:rPr lang="en-US" sz="1600" b="1" dirty="0">
                <a:solidFill>
                  <a:schemeClr val="bg1"/>
                </a:solidFill>
              </a:rPr>
              <a:t>Fundraising Communications</a:t>
            </a:r>
          </a:p>
          <a:p>
            <a:pPr marL="285750" indent="-285750">
              <a:spcBef>
                <a:spcPts val="500"/>
              </a:spcBef>
              <a:buFont typeface="Arial" panose="020B0604020202020204" pitchFamily="34" charset="0"/>
              <a:buChar char="•"/>
            </a:pPr>
            <a:r>
              <a:rPr lang="en-US" sz="1600" b="1" dirty="0">
                <a:solidFill>
                  <a:schemeClr val="bg1"/>
                </a:solidFill>
              </a:rPr>
              <a:t>FAMU Foundation, Athletics, and Communications should work together to draft communications to inform our supporters and stakeholders to encourage more charitable giving.</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011892" y="1076379"/>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sp>
        <p:nvSpPr>
          <p:cNvPr id="12" name="TextBox 11">
            <a:extLst>
              <a:ext uri="{FF2B5EF4-FFF2-40B4-BE49-F238E27FC236}">
                <a16:creationId xmlns:a16="http://schemas.microsoft.com/office/drawing/2014/main" id="{8A7BF2B1-C556-4257-AA24-C74D419EC763}"/>
              </a:ext>
            </a:extLst>
          </p:cNvPr>
          <p:cNvSpPr txBox="1"/>
          <p:nvPr/>
        </p:nvSpPr>
        <p:spPr bwMode="gray">
          <a:xfrm>
            <a:off x="538548" y="3393640"/>
            <a:ext cx="563125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2205. Modification of limitations on charitable contributions during 2020.</a:t>
            </a:r>
          </a:p>
        </p:txBody>
      </p:sp>
      <p:sp>
        <p:nvSpPr>
          <p:cNvPr id="13" name="TextBox 12">
            <a:extLst>
              <a:ext uri="{FF2B5EF4-FFF2-40B4-BE49-F238E27FC236}">
                <a16:creationId xmlns:a16="http://schemas.microsoft.com/office/drawing/2014/main" id="{982254C5-18A8-4FFE-A30E-74BDAAEEB7C6}"/>
              </a:ext>
            </a:extLst>
          </p:cNvPr>
          <p:cNvSpPr txBox="1"/>
          <p:nvPr/>
        </p:nvSpPr>
        <p:spPr>
          <a:xfrm>
            <a:off x="538548" y="4177070"/>
            <a:ext cx="5729405" cy="1603003"/>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For individuals, the 50 percent of adjusted gross income limitation is suspended for 2020. </a:t>
            </a:r>
          </a:p>
          <a:p>
            <a:pPr marL="342900" indent="-342900">
              <a:spcBef>
                <a:spcPts val="500"/>
              </a:spcBef>
              <a:buFont typeface="Arial" panose="020B0604020202020204" pitchFamily="34" charset="0"/>
              <a:buChar char="•"/>
            </a:pPr>
            <a:r>
              <a:rPr lang="en-US" sz="2000" dirty="0"/>
              <a:t>This provision also increases the limitation on deductions for contributions of food inventory from 15 percent to 25 percent.</a:t>
            </a:r>
          </a:p>
        </p:txBody>
      </p:sp>
      <p:pic>
        <p:nvPicPr>
          <p:cNvPr id="4" name="Graphic 3" descr="Chat RTL">
            <a:extLst>
              <a:ext uri="{FF2B5EF4-FFF2-40B4-BE49-F238E27FC236}">
                <a16:creationId xmlns:a16="http://schemas.microsoft.com/office/drawing/2014/main" id="{70D11267-D717-40A6-AAA1-620D3F946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1892" y="1629706"/>
            <a:ext cx="814944" cy="814944"/>
          </a:xfrm>
          <a:prstGeom prst="rect">
            <a:avLst/>
          </a:prstGeom>
        </p:spPr>
      </p:pic>
    </p:spTree>
    <p:extLst>
      <p:ext uri="{BB962C8B-B14F-4D97-AF65-F5344CB8AC3E}">
        <p14:creationId xmlns:p14="http://schemas.microsoft.com/office/powerpoint/2010/main" val="182524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Tax and Business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28" name="TextBox 27">
            <a:extLst>
              <a:ext uri="{FF2B5EF4-FFF2-40B4-BE49-F238E27FC236}">
                <a16:creationId xmlns:a16="http://schemas.microsoft.com/office/drawing/2014/main" id="{2E309BCC-079B-4C0B-A0D1-AEA0AC7C2080}"/>
              </a:ext>
            </a:extLst>
          </p:cNvPr>
          <p:cNvSpPr txBox="1"/>
          <p:nvPr/>
        </p:nvSpPr>
        <p:spPr>
          <a:xfrm>
            <a:off x="275789" y="1825997"/>
            <a:ext cx="6081341" cy="3206006"/>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An employer may contribute up to $5,250 annually toward an employee’s student loans, which would be excluded from the employee’s income. </a:t>
            </a:r>
          </a:p>
          <a:p>
            <a:pPr marL="342900" indent="-342900">
              <a:spcBef>
                <a:spcPts val="500"/>
              </a:spcBef>
              <a:buFont typeface="Arial" panose="020B0604020202020204" pitchFamily="34" charset="0"/>
              <a:buChar char="•"/>
            </a:pPr>
            <a:r>
              <a:rPr lang="en-US" sz="2000" dirty="0"/>
              <a:t>The $5,250 cap applies to both the new student loan repayment benefit as well as other educational assistance (e.g., tuition, fees, books) provided by the employer under current law. </a:t>
            </a:r>
          </a:p>
          <a:p>
            <a:pPr marL="342900" indent="-342900">
              <a:spcBef>
                <a:spcPts val="500"/>
              </a:spcBef>
              <a:buFont typeface="Arial" panose="020B0604020202020204" pitchFamily="34" charset="0"/>
              <a:buChar char="•"/>
            </a:pPr>
            <a:r>
              <a:rPr lang="en-US" sz="2000" dirty="0"/>
              <a:t>The provision applies to any student loan payments made by an employer on behalf of an employee after the date of enactment and before January 1, 2021.</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374941" y="874590"/>
            <a:ext cx="646653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2206. Exclusion for certain employer payments of student loans.</a:t>
            </a: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011892" y="1076379"/>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sp>
        <p:nvSpPr>
          <p:cNvPr id="10" name="Text Placeholder 9">
            <a:extLst>
              <a:ext uri="{FF2B5EF4-FFF2-40B4-BE49-F238E27FC236}">
                <a16:creationId xmlns:a16="http://schemas.microsoft.com/office/drawing/2014/main" id="{A7B2DE2B-C829-4682-B34D-E634343C02BC}"/>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11" name="TextBox 10">
            <a:extLst>
              <a:ext uri="{FF2B5EF4-FFF2-40B4-BE49-F238E27FC236}">
                <a16:creationId xmlns:a16="http://schemas.microsoft.com/office/drawing/2014/main" id="{B938FD1C-8CFE-4CDC-8467-29E3554582D1}"/>
              </a:ext>
            </a:extLst>
          </p:cNvPr>
          <p:cNvSpPr txBox="1"/>
          <p:nvPr/>
        </p:nvSpPr>
        <p:spPr bwMode="gray">
          <a:xfrm>
            <a:off x="8068830" y="1632406"/>
            <a:ext cx="3316359" cy="1295226"/>
          </a:xfrm>
          <a:prstGeom prst="rect">
            <a:avLst/>
          </a:prstGeom>
          <a:noFill/>
        </p:spPr>
        <p:txBody>
          <a:bodyPr wrap="square" lIns="0" tIns="0" rIns="0" bIns="0" rtlCol="0">
            <a:spAutoFit/>
          </a:bodyPr>
          <a:lstStyle/>
          <a:p>
            <a:pPr>
              <a:spcBef>
                <a:spcPts val="500"/>
              </a:spcBef>
            </a:pPr>
            <a:r>
              <a:rPr lang="en-US" sz="1600" b="1" dirty="0">
                <a:solidFill>
                  <a:schemeClr val="bg1"/>
                </a:solidFill>
              </a:rPr>
              <a:t>Employee Tuition Waivers</a:t>
            </a:r>
          </a:p>
          <a:p>
            <a:pPr marL="285750" indent="-285750">
              <a:spcBef>
                <a:spcPts val="500"/>
              </a:spcBef>
              <a:buFont typeface="Arial" panose="020B0604020202020204" pitchFamily="34" charset="0"/>
              <a:buChar char="•"/>
            </a:pPr>
            <a:r>
              <a:rPr lang="en-US" sz="1600" b="1" dirty="0">
                <a:solidFill>
                  <a:schemeClr val="bg1"/>
                </a:solidFill>
              </a:rPr>
              <a:t>Evaluate whether or not the employee tuition waivers are impacted by this particular exclusion for tax purposes.</a:t>
            </a:r>
            <a:endParaRPr lang="en-US" sz="1600" dirty="0">
              <a:solidFill>
                <a:schemeClr val="bg1"/>
              </a:solidFill>
            </a:endParaRPr>
          </a:p>
        </p:txBody>
      </p:sp>
      <p:sp>
        <p:nvSpPr>
          <p:cNvPr id="12" name="TextBox 11">
            <a:extLst>
              <a:ext uri="{FF2B5EF4-FFF2-40B4-BE49-F238E27FC236}">
                <a16:creationId xmlns:a16="http://schemas.microsoft.com/office/drawing/2014/main" id="{E349367A-397D-4A4A-9ED0-1E851E4F6672}"/>
              </a:ext>
            </a:extLst>
          </p:cNvPr>
          <p:cNvSpPr txBox="1"/>
          <p:nvPr/>
        </p:nvSpPr>
        <p:spPr bwMode="gray">
          <a:xfrm>
            <a:off x="7011892" y="1076379"/>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pic>
        <p:nvPicPr>
          <p:cNvPr id="4" name="Graphic 3" descr="Graduation cap">
            <a:extLst>
              <a:ext uri="{FF2B5EF4-FFF2-40B4-BE49-F238E27FC236}">
                <a16:creationId xmlns:a16="http://schemas.microsoft.com/office/drawing/2014/main" id="{7497600C-5C0F-42BF-A9CB-D09CFD2C94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9948" y="1516563"/>
            <a:ext cx="812457" cy="812457"/>
          </a:xfrm>
          <a:prstGeom prst="rect">
            <a:avLst/>
          </a:prstGeom>
        </p:spPr>
      </p:pic>
    </p:spTree>
    <p:extLst>
      <p:ext uri="{BB962C8B-B14F-4D97-AF65-F5344CB8AC3E}">
        <p14:creationId xmlns:p14="http://schemas.microsoft.com/office/powerpoint/2010/main" val="258545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High Level Overview of CARES Act</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332072" y="6389305"/>
            <a:ext cx="4062992" cy="419310"/>
          </a:xfrm>
          <a:prstGeom prst="rect">
            <a:avLst/>
          </a:prstGeom>
        </p:spPr>
      </p:pic>
      <p:grpSp>
        <p:nvGrpSpPr>
          <p:cNvPr id="8" name="Group 7">
            <a:extLst>
              <a:ext uri="{FF2B5EF4-FFF2-40B4-BE49-F238E27FC236}">
                <a16:creationId xmlns:a16="http://schemas.microsoft.com/office/drawing/2014/main" id="{4F2815C5-6C65-47F8-816D-E70B8B315CD9}"/>
              </a:ext>
            </a:extLst>
          </p:cNvPr>
          <p:cNvGrpSpPr/>
          <p:nvPr/>
        </p:nvGrpSpPr>
        <p:grpSpPr>
          <a:xfrm>
            <a:off x="523071" y="744328"/>
            <a:ext cx="11130380" cy="1594926"/>
            <a:chOff x="0" y="3425847"/>
            <a:chExt cx="6400800" cy="1112080"/>
          </a:xfrm>
        </p:grpSpPr>
        <p:sp>
          <p:nvSpPr>
            <p:cNvPr id="10" name="Rectangle 9">
              <a:extLst>
                <a:ext uri="{FF2B5EF4-FFF2-40B4-BE49-F238E27FC236}">
                  <a16:creationId xmlns:a16="http://schemas.microsoft.com/office/drawing/2014/main" id="{90BD680B-71D0-406D-A8B8-C3B7FBC48010}"/>
                </a:ext>
              </a:extLst>
            </p:cNvPr>
            <p:cNvSpPr/>
            <p:nvPr/>
          </p:nvSpPr>
          <p:spPr bwMode="gray">
            <a:xfrm>
              <a:off x="0" y="3425847"/>
              <a:ext cx="6400800" cy="1107086"/>
            </a:xfrm>
            <a:prstGeom prst="rect">
              <a:avLst/>
            </a:prstGeom>
            <a:solidFill>
              <a:schemeClr val="accent6">
                <a:lumMod val="5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TextBox 10">
              <a:extLst>
                <a:ext uri="{FF2B5EF4-FFF2-40B4-BE49-F238E27FC236}">
                  <a16:creationId xmlns:a16="http://schemas.microsoft.com/office/drawing/2014/main" id="{BAB39804-3596-409D-A67E-D8ED2E010E46}"/>
                </a:ext>
              </a:extLst>
            </p:cNvPr>
            <p:cNvSpPr txBox="1"/>
            <p:nvPr/>
          </p:nvSpPr>
          <p:spPr>
            <a:xfrm>
              <a:off x="796855" y="3515076"/>
              <a:ext cx="5415379" cy="242380"/>
            </a:xfrm>
            <a:prstGeom prst="rect">
              <a:avLst/>
            </a:prstGeom>
            <a:noFill/>
          </p:spPr>
          <p:txBody>
            <a:bodyPr wrap="square" lIns="0" tIns="0" rIns="0" bIns="0" rtlCol="0">
              <a:spAutoFit/>
            </a:bodyPr>
            <a:lstStyle/>
            <a:p>
              <a:pPr>
                <a:spcBef>
                  <a:spcPts val="500"/>
                </a:spcBef>
              </a:pPr>
              <a:r>
                <a:rPr lang="en-US" sz="2000" b="1" dirty="0">
                  <a:solidFill>
                    <a:schemeClr val="bg1"/>
                  </a:solidFill>
                </a:rPr>
                <a:t>The Coronavirus Aid, Relief, and Economic Security Act (CARES Act)</a:t>
              </a:r>
            </a:p>
          </p:txBody>
        </p:sp>
        <p:sp>
          <p:nvSpPr>
            <p:cNvPr id="12" name="TextBox 11">
              <a:extLst>
                <a:ext uri="{FF2B5EF4-FFF2-40B4-BE49-F238E27FC236}">
                  <a16:creationId xmlns:a16="http://schemas.microsoft.com/office/drawing/2014/main" id="{E3CD1413-34C2-49EB-ACF3-10E5936E3B7A}"/>
                </a:ext>
              </a:extLst>
            </p:cNvPr>
            <p:cNvSpPr txBox="1"/>
            <p:nvPr/>
          </p:nvSpPr>
          <p:spPr>
            <a:xfrm>
              <a:off x="1091163" y="3715889"/>
              <a:ext cx="3088429" cy="218142"/>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dirty="0">
                  <a:solidFill>
                    <a:schemeClr val="bg1"/>
                  </a:solidFill>
                </a:rPr>
                <a:t>Bipartisan legislation passed on March 27, 2020</a:t>
              </a:r>
            </a:p>
          </p:txBody>
        </p:sp>
        <p:sp>
          <p:nvSpPr>
            <p:cNvPr id="13" name="TextBox 12">
              <a:extLst>
                <a:ext uri="{FF2B5EF4-FFF2-40B4-BE49-F238E27FC236}">
                  <a16:creationId xmlns:a16="http://schemas.microsoft.com/office/drawing/2014/main" id="{6042DBE3-3E72-45FE-A94B-ED26FFCE0227}"/>
                </a:ext>
              </a:extLst>
            </p:cNvPr>
            <p:cNvSpPr txBox="1"/>
            <p:nvPr/>
          </p:nvSpPr>
          <p:spPr>
            <a:xfrm>
              <a:off x="1091163" y="3937200"/>
              <a:ext cx="4736300" cy="436284"/>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dirty="0">
                  <a:solidFill>
                    <a:schemeClr val="bg1"/>
                  </a:solidFill>
                </a:rPr>
                <a:t>$2 trillion in emergency appropriations and policies designed to alleviate economic hardship due to COVID-19 </a:t>
              </a:r>
            </a:p>
          </p:txBody>
        </p:sp>
        <p:pic>
          <p:nvPicPr>
            <p:cNvPr id="14" name="Picture 13" descr="A picture containing building&#10;&#10;Description automatically generated">
              <a:extLst>
                <a:ext uri="{FF2B5EF4-FFF2-40B4-BE49-F238E27FC236}">
                  <a16:creationId xmlns:a16="http://schemas.microsoft.com/office/drawing/2014/main" id="{22976127-E5A1-4FD0-BE20-39DE94B5BC3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5816" y="3530296"/>
              <a:ext cx="749689" cy="914402"/>
            </a:xfrm>
            <a:prstGeom prst="rect">
              <a:avLst/>
            </a:prstGeom>
          </p:spPr>
        </p:pic>
        <p:sp>
          <p:nvSpPr>
            <p:cNvPr id="15" name="TextBox 14">
              <a:extLst>
                <a:ext uri="{FF2B5EF4-FFF2-40B4-BE49-F238E27FC236}">
                  <a16:creationId xmlns:a16="http://schemas.microsoft.com/office/drawing/2014/main" id="{1F126460-3E99-4F3A-A12A-98DB509313F7}"/>
                </a:ext>
              </a:extLst>
            </p:cNvPr>
            <p:cNvSpPr txBox="1"/>
            <p:nvPr/>
          </p:nvSpPr>
          <p:spPr>
            <a:xfrm>
              <a:off x="1091162" y="4319785"/>
              <a:ext cx="4736300" cy="218142"/>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dirty="0">
                  <a:solidFill>
                    <a:schemeClr val="bg1"/>
                  </a:solidFill>
                </a:rPr>
                <a:t>Read the full law </a:t>
              </a:r>
              <a:r>
                <a:rPr lang="en-US" dirty="0">
                  <a:solidFill>
                    <a:schemeClr val="bg1"/>
                  </a:solidFill>
                  <a:hlinkClick r:id="rId6">
                    <a:extLst>
                      <a:ext uri="{A12FA001-AC4F-418D-AE19-62706E023703}">
                        <ahyp:hlinkClr xmlns:ahyp="http://schemas.microsoft.com/office/drawing/2018/hyperlinkcolor" val="tx"/>
                      </a:ext>
                    </a:extLst>
                  </a:hlinkClick>
                </a:rPr>
                <a:t>here</a:t>
              </a:r>
              <a:endParaRPr lang="en-US" dirty="0">
                <a:solidFill>
                  <a:schemeClr val="bg1"/>
                </a:solidFill>
              </a:endParaRPr>
            </a:p>
          </p:txBody>
        </p:sp>
      </p:grpSp>
      <p:grpSp>
        <p:nvGrpSpPr>
          <p:cNvPr id="16" name="Group 15">
            <a:extLst>
              <a:ext uri="{FF2B5EF4-FFF2-40B4-BE49-F238E27FC236}">
                <a16:creationId xmlns:a16="http://schemas.microsoft.com/office/drawing/2014/main" id="{923C86E2-7F2E-4CB0-B71A-F05B0D4565DC}"/>
              </a:ext>
            </a:extLst>
          </p:cNvPr>
          <p:cNvGrpSpPr/>
          <p:nvPr/>
        </p:nvGrpSpPr>
        <p:grpSpPr>
          <a:xfrm>
            <a:off x="529086" y="3303609"/>
            <a:ext cx="11005946" cy="2745022"/>
            <a:chOff x="302315" y="1476467"/>
            <a:chExt cx="5789748" cy="1657125"/>
          </a:xfrm>
        </p:grpSpPr>
        <p:cxnSp>
          <p:nvCxnSpPr>
            <p:cNvPr id="17" name="Straight Connector 16">
              <a:extLst>
                <a:ext uri="{FF2B5EF4-FFF2-40B4-BE49-F238E27FC236}">
                  <a16:creationId xmlns:a16="http://schemas.microsoft.com/office/drawing/2014/main" id="{38FC1881-4C56-46E4-A055-6FB169CCEF30}"/>
                </a:ext>
              </a:extLst>
            </p:cNvPr>
            <p:cNvCxnSpPr/>
            <p:nvPr/>
          </p:nvCxnSpPr>
          <p:spPr bwMode="gray">
            <a:xfrm>
              <a:off x="1693993" y="1476467"/>
              <a:ext cx="0" cy="165712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B77C3F5-7B24-4413-B645-C973A3A62D73}"/>
                </a:ext>
              </a:extLst>
            </p:cNvPr>
            <p:cNvCxnSpPr/>
            <p:nvPr/>
          </p:nvCxnSpPr>
          <p:spPr bwMode="gray">
            <a:xfrm>
              <a:off x="3197190" y="1476467"/>
              <a:ext cx="0" cy="165712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B895E9-D686-4440-8553-2B4670A07174}"/>
                </a:ext>
              </a:extLst>
            </p:cNvPr>
            <p:cNvCxnSpPr/>
            <p:nvPr/>
          </p:nvCxnSpPr>
          <p:spPr bwMode="gray">
            <a:xfrm>
              <a:off x="4700387" y="1476467"/>
              <a:ext cx="0" cy="165712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47520B0-B23D-4231-BFE9-9299AB755B90}"/>
                </a:ext>
              </a:extLst>
            </p:cNvPr>
            <p:cNvGrpSpPr/>
            <p:nvPr/>
          </p:nvGrpSpPr>
          <p:grpSpPr>
            <a:xfrm>
              <a:off x="1798336" y="1560269"/>
              <a:ext cx="1287336" cy="1353204"/>
              <a:chOff x="1765181" y="1560269"/>
              <a:chExt cx="1287336" cy="1353204"/>
            </a:xfrm>
          </p:grpSpPr>
          <p:sp>
            <p:nvSpPr>
              <p:cNvPr id="32" name="Text Placeholder 1">
                <a:extLst>
                  <a:ext uri="{FF2B5EF4-FFF2-40B4-BE49-F238E27FC236}">
                    <a16:creationId xmlns:a16="http://schemas.microsoft.com/office/drawing/2014/main" id="{30C73C81-5D99-4AB2-8F58-24D9078EC5A7}"/>
                  </a:ext>
                </a:extLst>
              </p:cNvPr>
              <p:cNvSpPr txBox="1">
                <a:spLocks/>
              </p:cNvSpPr>
              <p:nvPr/>
            </p:nvSpPr>
            <p:spPr bwMode="gray">
              <a:xfrm>
                <a:off x="1772357" y="2021634"/>
                <a:ext cx="1280160" cy="89183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1600" dirty="0"/>
                  <a:t>Broad legislation leaves higher ed institutions </a:t>
                </a:r>
                <a:r>
                  <a:rPr lang="en-US" sz="1600" b="1" dirty="0"/>
                  <a:t>awaiting further clarification from the Dept of Education </a:t>
                </a:r>
                <a:r>
                  <a:rPr lang="en-US" sz="1600" dirty="0"/>
                  <a:t>on how to interpret policy and make regulations. </a:t>
                </a:r>
              </a:p>
            </p:txBody>
          </p:sp>
          <p:sp>
            <p:nvSpPr>
              <p:cNvPr id="33" name="TextBox 32">
                <a:extLst>
                  <a:ext uri="{FF2B5EF4-FFF2-40B4-BE49-F238E27FC236}">
                    <a16:creationId xmlns:a16="http://schemas.microsoft.com/office/drawing/2014/main" id="{F396156C-C87C-4B87-93E1-13ED3674E076}"/>
                  </a:ext>
                </a:extLst>
              </p:cNvPr>
              <p:cNvSpPr txBox="1"/>
              <p:nvPr/>
            </p:nvSpPr>
            <p:spPr bwMode="gray">
              <a:xfrm>
                <a:off x="1765181" y="1560269"/>
                <a:ext cx="1280160" cy="334440"/>
              </a:xfrm>
              <a:prstGeom prst="rect">
                <a:avLst/>
              </a:prstGeom>
              <a:noFill/>
            </p:spPr>
            <p:txBody>
              <a:bodyPr wrap="square" lIns="0" tIns="0" rIns="0" bIns="0" rtlCol="0">
                <a:spAutoFit/>
              </a:bodyPr>
              <a:lstStyle/>
              <a:p>
                <a:r>
                  <a:rPr lang="en-US" b="1" dirty="0"/>
                  <a:t>Pending Regulatory Guidance</a:t>
                </a:r>
              </a:p>
            </p:txBody>
          </p:sp>
        </p:grpSp>
        <p:sp>
          <p:nvSpPr>
            <p:cNvPr id="21" name="Text Placeholder 1">
              <a:extLst>
                <a:ext uri="{FF2B5EF4-FFF2-40B4-BE49-F238E27FC236}">
                  <a16:creationId xmlns:a16="http://schemas.microsoft.com/office/drawing/2014/main" id="{F62589B4-018D-454B-8D4A-A0AE2C7F213D}"/>
                </a:ext>
              </a:extLst>
            </p:cNvPr>
            <p:cNvSpPr txBox="1">
              <a:spLocks/>
            </p:cNvSpPr>
            <p:nvPr/>
          </p:nvSpPr>
          <p:spPr bwMode="gray">
            <a:xfrm>
              <a:off x="302315" y="2021634"/>
              <a:ext cx="1280160" cy="89183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1600" dirty="0"/>
                <a:t>The CARES Act is one of the </a:t>
              </a:r>
              <a:r>
                <a:rPr lang="en-US" sz="1600" b="1" dirty="0"/>
                <a:t>most complicated and far reaching pieces of legislation </a:t>
              </a:r>
              <a:r>
                <a:rPr lang="en-US" sz="1600" dirty="0"/>
                <a:t>ever passed, impacting countless regulations and industry sectors.</a:t>
              </a:r>
            </a:p>
          </p:txBody>
        </p:sp>
        <p:sp>
          <p:nvSpPr>
            <p:cNvPr id="22" name="TextBox 21">
              <a:extLst>
                <a:ext uri="{FF2B5EF4-FFF2-40B4-BE49-F238E27FC236}">
                  <a16:creationId xmlns:a16="http://schemas.microsoft.com/office/drawing/2014/main" id="{16B5DB18-CF2C-47DB-A684-54E37D13CAE4}"/>
                </a:ext>
              </a:extLst>
            </p:cNvPr>
            <p:cNvSpPr txBox="1"/>
            <p:nvPr/>
          </p:nvSpPr>
          <p:spPr bwMode="gray">
            <a:xfrm>
              <a:off x="339733" y="1553334"/>
              <a:ext cx="1280160" cy="334440"/>
            </a:xfrm>
            <a:prstGeom prst="rect">
              <a:avLst/>
            </a:prstGeom>
            <a:noFill/>
          </p:spPr>
          <p:txBody>
            <a:bodyPr wrap="square" lIns="0" tIns="0" rIns="0" bIns="0" rtlCol="0">
              <a:spAutoFit/>
            </a:bodyPr>
            <a:lstStyle/>
            <a:p>
              <a:r>
                <a:rPr lang="en-US" b="1" dirty="0">
                  <a:ea typeface="Verdana" panose="020B0604030504040204" pitchFamily="34" charset="0"/>
                  <a:cs typeface="Verdana" panose="020B0604030504040204" pitchFamily="34" charset="0"/>
                </a:rPr>
                <a:t>Highly Complex Legislation</a:t>
              </a:r>
            </a:p>
          </p:txBody>
        </p:sp>
        <p:grpSp>
          <p:nvGrpSpPr>
            <p:cNvPr id="24" name="Group 23">
              <a:extLst>
                <a:ext uri="{FF2B5EF4-FFF2-40B4-BE49-F238E27FC236}">
                  <a16:creationId xmlns:a16="http://schemas.microsoft.com/office/drawing/2014/main" id="{F9789DBF-BF87-4729-A5D0-44D200125CB6}"/>
                </a:ext>
              </a:extLst>
            </p:cNvPr>
            <p:cNvGrpSpPr/>
            <p:nvPr/>
          </p:nvGrpSpPr>
          <p:grpSpPr>
            <a:xfrm>
              <a:off x="3308709" y="1519888"/>
              <a:ext cx="1280160" cy="1393585"/>
              <a:chOff x="3242399" y="1519888"/>
              <a:chExt cx="1280160" cy="1393585"/>
            </a:xfrm>
          </p:grpSpPr>
          <p:sp>
            <p:nvSpPr>
              <p:cNvPr id="29" name="Text Placeholder 1">
                <a:extLst>
                  <a:ext uri="{FF2B5EF4-FFF2-40B4-BE49-F238E27FC236}">
                    <a16:creationId xmlns:a16="http://schemas.microsoft.com/office/drawing/2014/main" id="{2DECAC3A-162C-4AE2-9E99-98A6FC24A963}"/>
                  </a:ext>
                </a:extLst>
              </p:cNvPr>
              <p:cNvSpPr txBox="1">
                <a:spLocks/>
              </p:cNvSpPr>
              <p:nvPr/>
            </p:nvSpPr>
            <p:spPr bwMode="gray">
              <a:xfrm>
                <a:off x="3242399" y="2021634"/>
                <a:ext cx="1280160" cy="89183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1600" dirty="0"/>
                  <a:t>Most higher education experts agree that the package accounts for </a:t>
                </a:r>
                <a:r>
                  <a:rPr lang="en-US" sz="1600" b="1" dirty="0"/>
                  <a:t>less than half </a:t>
                </a:r>
                <a:r>
                  <a:rPr lang="en-US" sz="1600" dirty="0"/>
                  <a:t>of what the industry needs to navigate this crisis.</a:t>
                </a:r>
              </a:p>
            </p:txBody>
          </p:sp>
          <p:sp>
            <p:nvSpPr>
              <p:cNvPr id="30" name="TextBox 29">
                <a:extLst>
                  <a:ext uri="{FF2B5EF4-FFF2-40B4-BE49-F238E27FC236}">
                    <a16:creationId xmlns:a16="http://schemas.microsoft.com/office/drawing/2014/main" id="{7CC50D6E-5E42-402D-BEE4-9A0D750D05AC}"/>
                  </a:ext>
                </a:extLst>
              </p:cNvPr>
              <p:cNvSpPr txBox="1"/>
              <p:nvPr/>
            </p:nvSpPr>
            <p:spPr bwMode="gray">
              <a:xfrm>
                <a:off x="3242399" y="1519888"/>
                <a:ext cx="1280160" cy="334440"/>
              </a:xfrm>
              <a:prstGeom prst="rect">
                <a:avLst/>
              </a:prstGeom>
              <a:noFill/>
            </p:spPr>
            <p:txBody>
              <a:bodyPr wrap="square" lIns="0" tIns="0" rIns="0" bIns="0" rtlCol="0">
                <a:spAutoFit/>
              </a:bodyPr>
              <a:lstStyle/>
              <a:p>
                <a:r>
                  <a:rPr lang="en-US" b="1" dirty="0"/>
                  <a:t>Relief but </a:t>
                </a:r>
                <a:br>
                  <a:rPr lang="en-US" b="1" dirty="0"/>
                </a:br>
                <a:r>
                  <a:rPr lang="en-US" b="1" dirty="0"/>
                  <a:t>Not Salvation</a:t>
                </a:r>
              </a:p>
            </p:txBody>
          </p:sp>
        </p:grpSp>
        <p:grpSp>
          <p:nvGrpSpPr>
            <p:cNvPr id="25" name="Group 24">
              <a:extLst>
                <a:ext uri="{FF2B5EF4-FFF2-40B4-BE49-F238E27FC236}">
                  <a16:creationId xmlns:a16="http://schemas.microsoft.com/office/drawing/2014/main" id="{ADF3A44A-D7AD-4801-9C7D-13B300CC1DD8}"/>
                </a:ext>
              </a:extLst>
            </p:cNvPr>
            <p:cNvGrpSpPr/>
            <p:nvPr/>
          </p:nvGrpSpPr>
          <p:grpSpPr>
            <a:xfrm>
              <a:off x="4808743" y="1526549"/>
              <a:ext cx="1283320" cy="1238284"/>
              <a:chOff x="4709283" y="1526549"/>
              <a:chExt cx="1283320" cy="1238284"/>
            </a:xfrm>
          </p:grpSpPr>
          <p:sp>
            <p:nvSpPr>
              <p:cNvPr id="26" name="Text Placeholder 1">
                <a:extLst>
                  <a:ext uri="{FF2B5EF4-FFF2-40B4-BE49-F238E27FC236}">
                    <a16:creationId xmlns:a16="http://schemas.microsoft.com/office/drawing/2014/main" id="{AD2E322D-991B-464F-84AC-F813F22C1C03}"/>
                  </a:ext>
                </a:extLst>
              </p:cNvPr>
              <p:cNvSpPr txBox="1">
                <a:spLocks/>
              </p:cNvSpPr>
              <p:nvPr/>
            </p:nvSpPr>
            <p:spPr bwMode="gray">
              <a:xfrm>
                <a:off x="4712443" y="2021634"/>
                <a:ext cx="1280160" cy="7431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1600" dirty="0"/>
                  <a:t>Congress has </a:t>
                </a:r>
                <a:r>
                  <a:rPr lang="en-US" sz="1600" b="1" dirty="0"/>
                  <a:t>signaled willingness </a:t>
                </a:r>
                <a:r>
                  <a:rPr lang="en-US" sz="1600" dirty="0"/>
                  <a:t>to provide additional funds in the coming months should the situation merit it. </a:t>
                </a:r>
              </a:p>
            </p:txBody>
          </p:sp>
          <p:sp>
            <p:nvSpPr>
              <p:cNvPr id="27" name="TextBox 26">
                <a:extLst>
                  <a:ext uri="{FF2B5EF4-FFF2-40B4-BE49-F238E27FC236}">
                    <a16:creationId xmlns:a16="http://schemas.microsoft.com/office/drawing/2014/main" id="{AC57E3F7-6193-49E5-8F60-10429A5AB279}"/>
                  </a:ext>
                </a:extLst>
              </p:cNvPr>
              <p:cNvSpPr txBox="1"/>
              <p:nvPr/>
            </p:nvSpPr>
            <p:spPr bwMode="gray">
              <a:xfrm>
                <a:off x="4709283" y="1526549"/>
                <a:ext cx="1280160" cy="334440"/>
              </a:xfrm>
              <a:prstGeom prst="rect">
                <a:avLst/>
              </a:prstGeom>
              <a:noFill/>
            </p:spPr>
            <p:txBody>
              <a:bodyPr wrap="square" lIns="0" tIns="0" rIns="0" bIns="0" rtlCol="0">
                <a:spAutoFit/>
              </a:bodyPr>
              <a:lstStyle/>
              <a:p>
                <a:r>
                  <a:rPr lang="en-US" b="1" dirty="0"/>
                  <a:t>More Help </a:t>
                </a:r>
                <a:br>
                  <a:rPr lang="en-US" b="1" dirty="0"/>
                </a:br>
                <a:r>
                  <a:rPr lang="en-US" b="1" dirty="0"/>
                  <a:t>to Come?</a:t>
                </a:r>
              </a:p>
            </p:txBody>
          </p:sp>
        </p:grpSp>
      </p:grpSp>
      <p:pic>
        <p:nvPicPr>
          <p:cNvPr id="5" name="Graphic 4" descr="Umbrella">
            <a:extLst>
              <a:ext uri="{FF2B5EF4-FFF2-40B4-BE49-F238E27FC236}">
                <a16:creationId xmlns:a16="http://schemas.microsoft.com/office/drawing/2014/main" id="{EE28BFC4-E6A9-43DD-A0FD-67D91BB10E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9940" y="2514600"/>
            <a:ext cx="914400" cy="914400"/>
          </a:xfrm>
          <a:prstGeom prst="rect">
            <a:avLst/>
          </a:prstGeom>
        </p:spPr>
      </p:pic>
      <p:pic>
        <p:nvPicPr>
          <p:cNvPr id="36" name="Graphic 35" descr="Contract">
            <a:extLst>
              <a:ext uri="{FF2B5EF4-FFF2-40B4-BE49-F238E27FC236}">
                <a16:creationId xmlns:a16="http://schemas.microsoft.com/office/drawing/2014/main" id="{50D1B18C-A189-459F-B52A-0B574B0289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6217" y="2472170"/>
            <a:ext cx="914400" cy="914400"/>
          </a:xfrm>
          <a:prstGeom prst="rect">
            <a:avLst/>
          </a:prstGeom>
        </p:spPr>
      </p:pic>
      <p:pic>
        <p:nvPicPr>
          <p:cNvPr id="38" name="Graphic 37" descr="Questions">
            <a:extLst>
              <a:ext uri="{FF2B5EF4-FFF2-40B4-BE49-F238E27FC236}">
                <a16:creationId xmlns:a16="http://schemas.microsoft.com/office/drawing/2014/main" id="{95DB1B5C-D492-462B-99D7-E8E61D8355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04442" y="2527135"/>
            <a:ext cx="914400" cy="914400"/>
          </a:xfrm>
          <a:prstGeom prst="rect">
            <a:avLst/>
          </a:prstGeom>
        </p:spPr>
      </p:pic>
      <p:pic>
        <p:nvPicPr>
          <p:cNvPr id="40" name="Graphic 39" descr="Classroom">
            <a:extLst>
              <a:ext uri="{FF2B5EF4-FFF2-40B4-BE49-F238E27FC236}">
                <a16:creationId xmlns:a16="http://schemas.microsoft.com/office/drawing/2014/main" id="{43D4A9EB-16AC-4198-895B-FF24F790896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15438" y="2514600"/>
            <a:ext cx="914400" cy="914400"/>
          </a:xfrm>
          <a:prstGeom prst="rect">
            <a:avLst/>
          </a:prstGeom>
        </p:spPr>
      </p:pic>
      <p:sp>
        <p:nvSpPr>
          <p:cNvPr id="4" name="TextBox 3">
            <a:extLst>
              <a:ext uri="{FF2B5EF4-FFF2-40B4-BE49-F238E27FC236}">
                <a16:creationId xmlns:a16="http://schemas.microsoft.com/office/drawing/2014/main" id="{ABFCCBB8-0B75-4DA9-9909-ED3ABC615979}"/>
              </a:ext>
            </a:extLst>
          </p:cNvPr>
          <p:cNvSpPr txBox="1"/>
          <p:nvPr/>
        </p:nvSpPr>
        <p:spPr>
          <a:xfrm>
            <a:off x="258692" y="6504110"/>
            <a:ext cx="4985331" cy="369332"/>
          </a:xfrm>
          <a:prstGeom prst="rect">
            <a:avLst/>
          </a:prstGeom>
          <a:noFill/>
        </p:spPr>
        <p:txBody>
          <a:bodyPr wrap="square" rtlCol="0">
            <a:spAutoFit/>
          </a:bodyPr>
          <a:lstStyle/>
          <a:p>
            <a:r>
              <a:rPr lang="en-US" dirty="0"/>
              <a:t>Source: EAB (https://eab.com/) </a:t>
            </a:r>
          </a:p>
        </p:txBody>
      </p:sp>
    </p:spTree>
    <p:extLst>
      <p:ext uri="{BB962C8B-B14F-4D97-AF65-F5344CB8AC3E}">
        <p14:creationId xmlns:p14="http://schemas.microsoft.com/office/powerpoint/2010/main" val="68789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Tax and Business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b="0" i="1" dirty="0">
                <a:solidFill>
                  <a:schemeClr val="bg1"/>
                </a:solidFill>
              </a:rPr>
              <a:t>         </a:t>
            </a:r>
          </a:p>
        </p:txBody>
      </p:sp>
      <p:sp>
        <p:nvSpPr>
          <p:cNvPr id="28" name="TextBox 27">
            <a:extLst>
              <a:ext uri="{FF2B5EF4-FFF2-40B4-BE49-F238E27FC236}">
                <a16:creationId xmlns:a16="http://schemas.microsoft.com/office/drawing/2014/main" id="{2E309BCC-079B-4C0B-A0D1-AEA0AC7C2080}"/>
              </a:ext>
            </a:extLst>
          </p:cNvPr>
          <p:cNvSpPr txBox="1"/>
          <p:nvPr/>
        </p:nvSpPr>
        <p:spPr>
          <a:xfrm>
            <a:off x="409844" y="2247467"/>
            <a:ext cx="5729405" cy="3757439"/>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400" dirty="0"/>
              <a:t>Defers payment of employer payroll taxes through January 1, 2021, with 50 percent due by December 31, 2021 and the remaining 50 percent due by December 31, 2022. </a:t>
            </a:r>
          </a:p>
          <a:p>
            <a:pPr marL="342900" indent="-342900">
              <a:spcBef>
                <a:spcPts val="500"/>
              </a:spcBef>
              <a:buFont typeface="Arial" panose="020B0604020202020204" pitchFamily="34" charset="0"/>
              <a:buChar char="•"/>
            </a:pPr>
            <a:r>
              <a:rPr lang="en-US" sz="2400" dirty="0"/>
              <a:t>Clarifies that an employer will be treated as having made timely deposits of applicable taxes during the deferral period if all such deposits are made not later than the applicable dates. </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464745" y="1287248"/>
            <a:ext cx="5631254" cy="861774"/>
          </a:xfrm>
          <a:prstGeom prst="rect">
            <a:avLst/>
          </a:prstGeom>
          <a:noFill/>
        </p:spPr>
        <p:txBody>
          <a:bodyPr wrap="square" lIns="0" tIns="0" rIns="0" bIns="0" rtlCol="0">
            <a:spAutoFit/>
          </a:bodyPr>
          <a:lstStyle/>
          <a:p>
            <a:pPr>
              <a:spcBef>
                <a:spcPts val="500"/>
              </a:spcBef>
            </a:pPr>
            <a:r>
              <a:rPr lang="en-US" sz="2800" b="1" dirty="0">
                <a:solidFill>
                  <a:schemeClr val="accent6">
                    <a:lumMod val="50000"/>
                  </a:schemeClr>
                </a:solidFill>
              </a:rPr>
              <a:t>Sec. 2302. Delay of payment of employer payroll taxes.</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68830" y="1632406"/>
            <a:ext cx="3316359" cy="1295226"/>
          </a:xfrm>
          <a:prstGeom prst="rect">
            <a:avLst/>
          </a:prstGeom>
          <a:noFill/>
        </p:spPr>
        <p:txBody>
          <a:bodyPr wrap="square" lIns="0" tIns="0" rIns="0" bIns="0" rtlCol="0">
            <a:spAutoFit/>
          </a:bodyPr>
          <a:lstStyle/>
          <a:p>
            <a:pPr>
              <a:spcBef>
                <a:spcPts val="500"/>
              </a:spcBef>
            </a:pPr>
            <a:r>
              <a:rPr lang="en-US" sz="1600" b="1" dirty="0">
                <a:solidFill>
                  <a:schemeClr val="bg1"/>
                </a:solidFill>
              </a:rPr>
              <a:t>Deferment Assessment</a:t>
            </a:r>
          </a:p>
          <a:p>
            <a:pPr marL="285750" indent="-285750">
              <a:spcBef>
                <a:spcPts val="500"/>
              </a:spcBef>
              <a:buFont typeface="Arial" panose="020B0604020202020204" pitchFamily="34" charset="0"/>
              <a:buChar char="•"/>
            </a:pPr>
            <a:r>
              <a:rPr lang="en-US" sz="1600" b="1" dirty="0">
                <a:solidFill>
                  <a:schemeClr val="bg1"/>
                </a:solidFill>
              </a:rPr>
              <a:t>If deferment is chosen, a plan should be developed to ensure payment can be made on required dates.</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011892" y="1076379"/>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pic>
        <p:nvPicPr>
          <p:cNvPr id="5" name="Graphic 4" descr="Money">
            <a:extLst>
              <a:ext uri="{FF2B5EF4-FFF2-40B4-BE49-F238E27FC236}">
                <a16:creationId xmlns:a16="http://schemas.microsoft.com/office/drawing/2014/main" id="{9A485503-0E07-45B6-9CC2-572B803DC4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6533" y="1764094"/>
            <a:ext cx="769855" cy="769855"/>
          </a:xfrm>
          <a:prstGeom prst="rect">
            <a:avLst/>
          </a:prstGeom>
        </p:spPr>
      </p:pic>
    </p:spTree>
    <p:extLst>
      <p:ext uri="{BB962C8B-B14F-4D97-AF65-F5344CB8AC3E}">
        <p14:creationId xmlns:p14="http://schemas.microsoft.com/office/powerpoint/2010/main" val="358855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Tax and Business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3" name="Rectangle 2">
            <a:extLst>
              <a:ext uri="{FF2B5EF4-FFF2-40B4-BE49-F238E27FC236}">
                <a16:creationId xmlns:a16="http://schemas.microsoft.com/office/drawing/2014/main" id="{11762407-5604-4236-9CA6-310180CF9569}"/>
              </a:ext>
            </a:extLst>
          </p:cNvPr>
          <p:cNvSpPr/>
          <p:nvPr/>
        </p:nvSpPr>
        <p:spPr>
          <a:xfrm>
            <a:off x="223738" y="859477"/>
            <a:ext cx="5956725" cy="954107"/>
          </a:xfrm>
          <a:prstGeom prst="rect">
            <a:avLst/>
          </a:prstGeom>
        </p:spPr>
        <p:txBody>
          <a:bodyPr wrap="square">
            <a:spAutoFit/>
          </a:bodyPr>
          <a:lstStyle/>
          <a:p>
            <a:pPr>
              <a:spcBef>
                <a:spcPts val="500"/>
              </a:spcBef>
            </a:pPr>
            <a:r>
              <a:rPr lang="en-US" sz="2800" b="1" dirty="0">
                <a:solidFill>
                  <a:schemeClr val="accent6">
                    <a:lumMod val="50000"/>
                  </a:schemeClr>
                </a:solidFill>
              </a:rPr>
              <a:t>FAMU </a:t>
            </a:r>
            <a:r>
              <a:rPr lang="en-US" sz="2800" b="1" u="sng" dirty="0">
                <a:solidFill>
                  <a:schemeClr val="accent6">
                    <a:lumMod val="50000"/>
                  </a:schemeClr>
                </a:solidFill>
              </a:rPr>
              <a:t>does qualify </a:t>
            </a:r>
            <a:r>
              <a:rPr lang="en-US" sz="2800" b="1" dirty="0">
                <a:solidFill>
                  <a:schemeClr val="accent6">
                    <a:lumMod val="50000"/>
                  </a:schemeClr>
                </a:solidFill>
              </a:rPr>
              <a:t>for the following benefit under the CARES Act:</a:t>
            </a:r>
          </a:p>
        </p:txBody>
      </p:sp>
      <p:sp>
        <p:nvSpPr>
          <p:cNvPr id="10" name="TextBox 9">
            <a:extLst>
              <a:ext uri="{FF2B5EF4-FFF2-40B4-BE49-F238E27FC236}">
                <a16:creationId xmlns:a16="http://schemas.microsoft.com/office/drawing/2014/main" id="{01A12774-6C2B-478B-869D-882B46FA6AB3}"/>
              </a:ext>
            </a:extLst>
          </p:cNvPr>
          <p:cNvSpPr txBox="1"/>
          <p:nvPr/>
        </p:nvSpPr>
        <p:spPr>
          <a:xfrm>
            <a:off x="311873" y="1907281"/>
            <a:ext cx="6243163" cy="2585323"/>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400" b="1" dirty="0"/>
              <a:t>Federal Reserve Main Street Loans: </a:t>
            </a:r>
            <a:r>
              <a:rPr lang="en-US" sz="2400" dirty="0"/>
              <a:t>will charge no more than a 2% interest rate and principal and interest payments will be deferred for one year. Borrowers must certify that the loan is necessary to support ongoing operations and that 90% of employees will be retained through September 30, 2020.</a:t>
            </a:r>
          </a:p>
        </p:txBody>
      </p:sp>
      <p:sp>
        <p:nvSpPr>
          <p:cNvPr id="11" name="Text Placeholder 9">
            <a:extLst>
              <a:ext uri="{FF2B5EF4-FFF2-40B4-BE49-F238E27FC236}">
                <a16:creationId xmlns:a16="http://schemas.microsoft.com/office/drawing/2014/main" id="{31E5A0F9-38DC-460B-87CE-053DC01528E3}"/>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b="0" i="1" dirty="0">
                <a:solidFill>
                  <a:schemeClr val="bg1"/>
                </a:solidFill>
              </a:rPr>
              <a:t>         </a:t>
            </a:r>
          </a:p>
        </p:txBody>
      </p:sp>
      <p:sp>
        <p:nvSpPr>
          <p:cNvPr id="12" name="TextBox 11">
            <a:extLst>
              <a:ext uri="{FF2B5EF4-FFF2-40B4-BE49-F238E27FC236}">
                <a16:creationId xmlns:a16="http://schemas.microsoft.com/office/drawing/2014/main" id="{9361A669-37FD-4F05-B35A-24A4075FD77C}"/>
              </a:ext>
            </a:extLst>
          </p:cNvPr>
          <p:cNvSpPr txBox="1"/>
          <p:nvPr/>
        </p:nvSpPr>
        <p:spPr bwMode="gray">
          <a:xfrm>
            <a:off x="8068830" y="1632406"/>
            <a:ext cx="3316359" cy="1295226"/>
          </a:xfrm>
          <a:prstGeom prst="rect">
            <a:avLst/>
          </a:prstGeom>
          <a:noFill/>
        </p:spPr>
        <p:txBody>
          <a:bodyPr wrap="square" lIns="0" tIns="0" rIns="0" bIns="0" rtlCol="0">
            <a:spAutoFit/>
          </a:bodyPr>
          <a:lstStyle/>
          <a:p>
            <a:pPr>
              <a:spcBef>
                <a:spcPts val="500"/>
              </a:spcBef>
            </a:pPr>
            <a:r>
              <a:rPr lang="en-US" sz="1600" b="1" dirty="0">
                <a:solidFill>
                  <a:schemeClr val="bg1"/>
                </a:solidFill>
              </a:rPr>
              <a:t>Deferment Assessment</a:t>
            </a:r>
          </a:p>
          <a:p>
            <a:pPr marL="285750" indent="-285750">
              <a:spcBef>
                <a:spcPts val="500"/>
              </a:spcBef>
              <a:buFont typeface="Arial" panose="020B0604020202020204" pitchFamily="34" charset="0"/>
              <a:buChar char="•"/>
            </a:pPr>
            <a:r>
              <a:rPr lang="en-US" sz="1600" b="1" dirty="0">
                <a:solidFill>
                  <a:schemeClr val="bg1"/>
                </a:solidFill>
              </a:rPr>
              <a:t>A careful evaluation of the loan requirements and restrictions placed on the university should the university apply for such loans.</a:t>
            </a:r>
            <a:endParaRPr lang="en-US" sz="1600" dirty="0">
              <a:solidFill>
                <a:schemeClr val="bg1"/>
              </a:solidFill>
            </a:endParaRPr>
          </a:p>
        </p:txBody>
      </p:sp>
      <p:sp>
        <p:nvSpPr>
          <p:cNvPr id="13" name="TextBox 12">
            <a:extLst>
              <a:ext uri="{FF2B5EF4-FFF2-40B4-BE49-F238E27FC236}">
                <a16:creationId xmlns:a16="http://schemas.microsoft.com/office/drawing/2014/main" id="{9BFD464D-FF59-4829-A217-3711E5A74B53}"/>
              </a:ext>
            </a:extLst>
          </p:cNvPr>
          <p:cNvSpPr txBox="1"/>
          <p:nvPr/>
        </p:nvSpPr>
        <p:spPr bwMode="gray">
          <a:xfrm>
            <a:off x="7011892" y="1076379"/>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pic>
        <p:nvPicPr>
          <p:cNvPr id="14" name="Graphic 13" descr="Money">
            <a:extLst>
              <a:ext uri="{FF2B5EF4-FFF2-40B4-BE49-F238E27FC236}">
                <a16:creationId xmlns:a16="http://schemas.microsoft.com/office/drawing/2014/main" id="{F44076E5-1AE4-40B6-8BE2-99E4675B76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6533" y="1764094"/>
            <a:ext cx="769855" cy="769855"/>
          </a:xfrm>
          <a:prstGeom prst="rect">
            <a:avLst/>
          </a:prstGeom>
        </p:spPr>
      </p:pic>
    </p:spTree>
    <p:extLst>
      <p:ext uri="{BB962C8B-B14F-4D97-AF65-F5344CB8AC3E}">
        <p14:creationId xmlns:p14="http://schemas.microsoft.com/office/powerpoint/2010/main" val="392215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Tax and Business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49727" y="1839293"/>
            <a:ext cx="5729405" cy="3018775"/>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400" dirty="0"/>
              <a:t>FAMU is required to provide the expanded leave granted under the Families First Coronavirus Response Act (FFCRA) to employees.</a:t>
            </a:r>
          </a:p>
          <a:p>
            <a:pPr marL="342900" indent="-342900">
              <a:spcBef>
                <a:spcPts val="500"/>
              </a:spcBef>
              <a:buFont typeface="Arial" panose="020B0604020202020204" pitchFamily="34" charset="0"/>
              <a:buChar char="•"/>
            </a:pPr>
            <a:r>
              <a:rPr lang="en-US" sz="2400" dirty="0"/>
              <a:t>The CARES Act does not expand the paid leave tax credit created in FFCRA to cover public universities and colleges, such as FAMU.</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464745" y="1287248"/>
            <a:ext cx="5631254" cy="430887"/>
          </a:xfrm>
          <a:prstGeom prst="rect">
            <a:avLst/>
          </a:prstGeom>
          <a:noFill/>
        </p:spPr>
        <p:txBody>
          <a:bodyPr wrap="square" lIns="0" tIns="0" rIns="0" bIns="0" rtlCol="0">
            <a:spAutoFit/>
          </a:bodyPr>
          <a:lstStyle/>
          <a:p>
            <a:pPr>
              <a:spcBef>
                <a:spcPts val="500"/>
              </a:spcBef>
            </a:pPr>
            <a:r>
              <a:rPr lang="en-US" sz="2800" b="1" dirty="0">
                <a:solidFill>
                  <a:schemeClr val="accent6">
                    <a:lumMod val="50000"/>
                  </a:schemeClr>
                </a:solidFill>
              </a:rPr>
              <a:t>Paid Leave Tax Credit</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68830" y="1221768"/>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Unplanned Expense</a:t>
            </a:r>
          </a:p>
          <a:p>
            <a:pPr marL="285750" indent="-285750">
              <a:spcBef>
                <a:spcPts val="500"/>
              </a:spcBef>
              <a:buFont typeface="Arial" panose="020B0604020202020204" pitchFamily="34" charset="0"/>
              <a:buChar char="•"/>
            </a:pPr>
            <a:r>
              <a:rPr lang="en-US" sz="1600" b="1" dirty="0">
                <a:solidFill>
                  <a:schemeClr val="bg1"/>
                </a:solidFill>
              </a:rPr>
              <a:t>Additional unplanned expense for every leave granted under the FFCRA.</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045396" y="901070"/>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Impact</a:t>
            </a:r>
          </a:p>
        </p:txBody>
      </p:sp>
      <p:sp>
        <p:nvSpPr>
          <p:cNvPr id="12" name="TextBox 11">
            <a:extLst>
              <a:ext uri="{FF2B5EF4-FFF2-40B4-BE49-F238E27FC236}">
                <a16:creationId xmlns:a16="http://schemas.microsoft.com/office/drawing/2014/main" id="{27806591-FF1F-424A-9D03-F6CA1045C25A}"/>
              </a:ext>
            </a:extLst>
          </p:cNvPr>
          <p:cNvSpPr txBox="1"/>
          <p:nvPr/>
        </p:nvSpPr>
        <p:spPr bwMode="gray">
          <a:xfrm>
            <a:off x="7002916" y="2519429"/>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sp>
        <p:nvSpPr>
          <p:cNvPr id="13" name="TextBox 12">
            <a:extLst>
              <a:ext uri="{FF2B5EF4-FFF2-40B4-BE49-F238E27FC236}">
                <a16:creationId xmlns:a16="http://schemas.microsoft.com/office/drawing/2014/main" id="{6123745D-59CE-4DF1-B968-930EA5D58DE8}"/>
              </a:ext>
            </a:extLst>
          </p:cNvPr>
          <p:cNvSpPr txBox="1"/>
          <p:nvPr/>
        </p:nvSpPr>
        <p:spPr bwMode="gray">
          <a:xfrm>
            <a:off x="7879234" y="2908838"/>
            <a:ext cx="3316359" cy="1541448"/>
          </a:xfrm>
          <a:prstGeom prst="rect">
            <a:avLst/>
          </a:prstGeom>
          <a:noFill/>
        </p:spPr>
        <p:txBody>
          <a:bodyPr wrap="square" lIns="0" tIns="0" rIns="0" bIns="0" rtlCol="0">
            <a:spAutoFit/>
          </a:bodyPr>
          <a:lstStyle/>
          <a:p>
            <a:pPr>
              <a:spcBef>
                <a:spcPts val="500"/>
              </a:spcBef>
            </a:pPr>
            <a:r>
              <a:rPr lang="en-US" sz="1600" b="1" dirty="0">
                <a:solidFill>
                  <a:schemeClr val="bg1"/>
                </a:solidFill>
              </a:rPr>
              <a:t>Tracking of COVID-19 Expense</a:t>
            </a:r>
          </a:p>
          <a:p>
            <a:pPr marL="285750" indent="-285750">
              <a:spcBef>
                <a:spcPts val="500"/>
              </a:spcBef>
              <a:buFont typeface="Arial" panose="020B0604020202020204" pitchFamily="34" charset="0"/>
              <a:buChar char="•"/>
            </a:pPr>
            <a:r>
              <a:rPr lang="en-US" sz="1600" b="1" dirty="0">
                <a:solidFill>
                  <a:schemeClr val="bg1"/>
                </a:solidFill>
              </a:rPr>
              <a:t>Human Resources should track all paid leave taken under the Families First Coronavirus Response Act.   This expense should be included in our COVID-19 expense totals.</a:t>
            </a:r>
            <a:endParaRPr lang="en-US" sz="1600" dirty="0">
              <a:solidFill>
                <a:schemeClr val="bg1"/>
              </a:solidFill>
            </a:endParaRPr>
          </a:p>
        </p:txBody>
      </p:sp>
      <p:sp>
        <p:nvSpPr>
          <p:cNvPr id="14" name="TextBox 13">
            <a:extLst>
              <a:ext uri="{FF2B5EF4-FFF2-40B4-BE49-F238E27FC236}">
                <a16:creationId xmlns:a16="http://schemas.microsoft.com/office/drawing/2014/main" id="{3A7AE23F-F9FE-48E5-B5B3-977C79A47372}"/>
              </a:ext>
            </a:extLst>
          </p:cNvPr>
          <p:cNvSpPr txBox="1"/>
          <p:nvPr/>
        </p:nvSpPr>
        <p:spPr bwMode="gray">
          <a:xfrm>
            <a:off x="7943062" y="4662188"/>
            <a:ext cx="3316359" cy="1295226"/>
          </a:xfrm>
          <a:prstGeom prst="rect">
            <a:avLst/>
          </a:prstGeom>
          <a:noFill/>
        </p:spPr>
        <p:txBody>
          <a:bodyPr wrap="square" lIns="0" tIns="0" rIns="0" bIns="0" rtlCol="0">
            <a:spAutoFit/>
          </a:bodyPr>
          <a:lstStyle/>
          <a:p>
            <a:pPr>
              <a:spcBef>
                <a:spcPts val="500"/>
              </a:spcBef>
            </a:pPr>
            <a:r>
              <a:rPr lang="en-US" sz="1600" b="1" dirty="0">
                <a:solidFill>
                  <a:schemeClr val="bg1"/>
                </a:solidFill>
              </a:rPr>
              <a:t>US House and Senate Advocacy</a:t>
            </a:r>
          </a:p>
          <a:p>
            <a:pPr marL="285750" indent="-285750">
              <a:spcBef>
                <a:spcPts val="500"/>
              </a:spcBef>
              <a:buFont typeface="Arial" panose="020B0604020202020204" pitchFamily="34" charset="0"/>
              <a:buChar char="•"/>
            </a:pPr>
            <a:r>
              <a:rPr lang="en-US" sz="1600" b="1" dirty="0">
                <a:solidFill>
                  <a:schemeClr val="bg1"/>
                </a:solidFill>
              </a:rPr>
              <a:t>Advocate for the paid leave tax credits to be added for public universities in any future stimulus packages.</a:t>
            </a:r>
            <a:endParaRPr lang="en-US" sz="1600" dirty="0">
              <a:solidFill>
                <a:schemeClr val="bg1"/>
              </a:solidFill>
            </a:endParaRPr>
          </a:p>
        </p:txBody>
      </p:sp>
      <p:pic>
        <p:nvPicPr>
          <p:cNvPr id="4" name="Graphic 3" descr="Family with two children">
            <a:extLst>
              <a:ext uri="{FF2B5EF4-FFF2-40B4-BE49-F238E27FC236}">
                <a16:creationId xmlns:a16="http://schemas.microsoft.com/office/drawing/2014/main" id="{714CA5B6-B1EC-4371-AFEE-33B9374CFE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29327" y="1225069"/>
            <a:ext cx="813735" cy="813735"/>
          </a:xfrm>
          <a:prstGeom prst="rect">
            <a:avLst/>
          </a:prstGeom>
        </p:spPr>
      </p:pic>
      <p:pic>
        <p:nvPicPr>
          <p:cNvPr id="11" name="Graphic 10" descr="Upward trend">
            <a:extLst>
              <a:ext uri="{FF2B5EF4-FFF2-40B4-BE49-F238E27FC236}">
                <a16:creationId xmlns:a16="http://schemas.microsoft.com/office/drawing/2014/main" id="{DAB28637-D3DD-4DAD-B963-EDCBC3D870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40453" y="2930787"/>
            <a:ext cx="761845" cy="761845"/>
          </a:xfrm>
          <a:prstGeom prst="rect">
            <a:avLst/>
          </a:prstGeom>
        </p:spPr>
      </p:pic>
      <p:pic>
        <p:nvPicPr>
          <p:cNvPr id="17" name="Graphic 16" descr="Megaphone">
            <a:extLst>
              <a:ext uri="{FF2B5EF4-FFF2-40B4-BE49-F238E27FC236}">
                <a16:creationId xmlns:a16="http://schemas.microsoft.com/office/drawing/2014/main" id="{5EF0F0E4-DDA6-4985-ABED-1172D4648F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40453" y="4779596"/>
            <a:ext cx="799382" cy="799382"/>
          </a:xfrm>
          <a:prstGeom prst="rect">
            <a:avLst/>
          </a:prstGeom>
        </p:spPr>
      </p:pic>
    </p:spTree>
    <p:extLst>
      <p:ext uri="{BB962C8B-B14F-4D97-AF65-F5344CB8AC3E}">
        <p14:creationId xmlns:p14="http://schemas.microsoft.com/office/powerpoint/2010/main" val="250603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Tax and Business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49727" y="1850185"/>
            <a:ext cx="6132868" cy="4319131"/>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400" dirty="0"/>
              <a:t>Provides grants for education, training, and advising to SBD Centers and WBC. These grants will help these businesses with:</a:t>
            </a:r>
          </a:p>
          <a:p>
            <a:pPr marL="800100" lvl="1" indent="-342900">
              <a:spcBef>
                <a:spcPts val="500"/>
              </a:spcBef>
              <a:buFont typeface="Courier New" panose="02070309020205020404" pitchFamily="49" charset="0"/>
              <a:buChar char="o"/>
            </a:pPr>
            <a:r>
              <a:rPr lang="en-US" sz="2400" dirty="0"/>
              <a:t>Education, training, and advising relating to access to capital and business resiliency</a:t>
            </a:r>
          </a:p>
          <a:p>
            <a:pPr marL="800100" lvl="1" indent="-342900">
              <a:spcBef>
                <a:spcPts val="500"/>
              </a:spcBef>
              <a:buFont typeface="Courier New" panose="02070309020205020404" pitchFamily="49" charset="0"/>
              <a:buChar char="o"/>
            </a:pPr>
            <a:r>
              <a:rPr lang="en-US" sz="2400" dirty="0"/>
              <a:t>Hazards and prevention of the transmission of COVID-19 and other communicable diseases </a:t>
            </a:r>
          </a:p>
          <a:p>
            <a:pPr marL="800100" lvl="1" indent="-342900">
              <a:spcBef>
                <a:spcPts val="500"/>
              </a:spcBef>
              <a:buFont typeface="Courier New" panose="02070309020205020404" pitchFamily="49" charset="0"/>
              <a:buChar char="o"/>
            </a:pPr>
            <a:r>
              <a:rPr lang="en-US" sz="2400" dirty="0"/>
              <a:t>Effects of COVID-19 on the supply chains, distribution, and sale of products </a:t>
            </a:r>
          </a:p>
          <a:p>
            <a:pPr marL="800100" lvl="1" indent="-342900">
              <a:spcBef>
                <a:spcPts val="500"/>
              </a:spcBef>
              <a:buFont typeface="Courier New" panose="02070309020205020404" pitchFamily="49" charset="0"/>
              <a:buChar char="o"/>
            </a:pPr>
            <a:r>
              <a:rPr lang="en-US" sz="2400" dirty="0"/>
              <a:t>Risk management practices.</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449727" y="1003728"/>
            <a:ext cx="5923931" cy="861774"/>
          </a:xfrm>
          <a:prstGeom prst="rect">
            <a:avLst/>
          </a:prstGeom>
          <a:noFill/>
        </p:spPr>
        <p:txBody>
          <a:bodyPr wrap="square" lIns="0" tIns="0" rIns="0" bIns="0" rtlCol="0">
            <a:spAutoFit/>
          </a:bodyPr>
          <a:lstStyle/>
          <a:p>
            <a:pPr>
              <a:spcBef>
                <a:spcPts val="500"/>
              </a:spcBef>
            </a:pPr>
            <a:r>
              <a:rPr lang="en-US" sz="2800" b="1" dirty="0">
                <a:solidFill>
                  <a:schemeClr val="accent6">
                    <a:lumMod val="50000"/>
                  </a:schemeClr>
                </a:solidFill>
              </a:rPr>
              <a:t>Sec 1103 Entrepreneurial Development - $265 million</a:t>
            </a:r>
          </a:p>
        </p:txBody>
      </p:sp>
      <p:sp>
        <p:nvSpPr>
          <p:cNvPr id="12" name="TextBox 11">
            <a:extLst>
              <a:ext uri="{FF2B5EF4-FFF2-40B4-BE49-F238E27FC236}">
                <a16:creationId xmlns:a16="http://schemas.microsoft.com/office/drawing/2014/main" id="{27806591-FF1F-424A-9D03-F6CA1045C25A}"/>
              </a:ext>
            </a:extLst>
          </p:cNvPr>
          <p:cNvSpPr txBox="1"/>
          <p:nvPr/>
        </p:nvSpPr>
        <p:spPr bwMode="gray">
          <a:xfrm>
            <a:off x="7040453" y="1055777"/>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sp>
        <p:nvSpPr>
          <p:cNvPr id="14" name="TextBox 13">
            <a:extLst>
              <a:ext uri="{FF2B5EF4-FFF2-40B4-BE49-F238E27FC236}">
                <a16:creationId xmlns:a16="http://schemas.microsoft.com/office/drawing/2014/main" id="{3A7AE23F-F9FE-48E5-B5B3-977C79A47372}"/>
              </a:ext>
            </a:extLst>
          </p:cNvPr>
          <p:cNvSpPr txBox="1"/>
          <p:nvPr/>
        </p:nvSpPr>
        <p:spPr bwMode="gray">
          <a:xfrm>
            <a:off x="7861869" y="1472465"/>
            <a:ext cx="3316359" cy="1541448"/>
          </a:xfrm>
          <a:prstGeom prst="rect">
            <a:avLst/>
          </a:prstGeom>
          <a:noFill/>
        </p:spPr>
        <p:txBody>
          <a:bodyPr wrap="square" lIns="0" tIns="0" rIns="0" bIns="0" rtlCol="0">
            <a:spAutoFit/>
          </a:bodyPr>
          <a:lstStyle/>
          <a:p>
            <a:pPr>
              <a:spcBef>
                <a:spcPts val="500"/>
              </a:spcBef>
            </a:pPr>
            <a:r>
              <a:rPr lang="en-US" sz="1600" b="1" dirty="0">
                <a:solidFill>
                  <a:schemeClr val="bg1"/>
                </a:solidFill>
              </a:rPr>
              <a:t>Assessment of Small Business Partnerships</a:t>
            </a:r>
          </a:p>
          <a:p>
            <a:pPr marL="285750" indent="-285750">
              <a:spcBef>
                <a:spcPts val="500"/>
              </a:spcBef>
              <a:buFont typeface="Arial" panose="020B0604020202020204" pitchFamily="34" charset="0"/>
              <a:buChar char="•"/>
            </a:pPr>
            <a:r>
              <a:rPr lang="en-US" sz="1600" b="1" dirty="0">
                <a:solidFill>
                  <a:schemeClr val="bg1"/>
                </a:solidFill>
              </a:rPr>
              <a:t>Assess what small businesses FAMU has associations with that the university can utilize this funding to provide support services.</a:t>
            </a:r>
            <a:endParaRPr lang="en-US" sz="1600" dirty="0">
              <a:solidFill>
                <a:schemeClr val="bg1"/>
              </a:solidFill>
            </a:endParaRPr>
          </a:p>
        </p:txBody>
      </p:sp>
      <p:sp>
        <p:nvSpPr>
          <p:cNvPr id="18" name="TextBox 17">
            <a:extLst>
              <a:ext uri="{FF2B5EF4-FFF2-40B4-BE49-F238E27FC236}">
                <a16:creationId xmlns:a16="http://schemas.microsoft.com/office/drawing/2014/main" id="{DCFB3A39-960F-4021-A35D-2E7A26071CBD}"/>
              </a:ext>
            </a:extLst>
          </p:cNvPr>
          <p:cNvSpPr txBox="1"/>
          <p:nvPr/>
        </p:nvSpPr>
        <p:spPr bwMode="gray">
          <a:xfrm>
            <a:off x="7861868" y="3239026"/>
            <a:ext cx="3316359" cy="802784"/>
          </a:xfrm>
          <a:prstGeom prst="rect">
            <a:avLst/>
          </a:prstGeom>
          <a:noFill/>
        </p:spPr>
        <p:txBody>
          <a:bodyPr wrap="square" lIns="0" tIns="0" rIns="0" bIns="0" rtlCol="0">
            <a:spAutoFit/>
          </a:bodyPr>
          <a:lstStyle/>
          <a:p>
            <a:pPr>
              <a:spcBef>
                <a:spcPts val="500"/>
              </a:spcBef>
            </a:pPr>
            <a:r>
              <a:rPr lang="en-US" sz="1600" b="1" dirty="0">
                <a:solidFill>
                  <a:schemeClr val="bg1"/>
                </a:solidFill>
              </a:rPr>
              <a:t>Development of Materials</a:t>
            </a:r>
          </a:p>
          <a:p>
            <a:pPr marL="285750" indent="-285750">
              <a:spcBef>
                <a:spcPts val="500"/>
              </a:spcBef>
              <a:buFont typeface="Arial" panose="020B0604020202020204" pitchFamily="34" charset="0"/>
              <a:buChar char="•"/>
            </a:pPr>
            <a:r>
              <a:rPr lang="en-US" sz="1600" b="1" dirty="0">
                <a:solidFill>
                  <a:schemeClr val="bg1"/>
                </a:solidFill>
              </a:rPr>
              <a:t>Develop materials to facilitate funding initiatives.</a:t>
            </a:r>
            <a:endParaRPr lang="en-US" sz="1600" dirty="0">
              <a:solidFill>
                <a:schemeClr val="bg1"/>
              </a:solidFill>
            </a:endParaRPr>
          </a:p>
        </p:txBody>
      </p:sp>
      <p:pic>
        <p:nvPicPr>
          <p:cNvPr id="5" name="Graphic 4" descr="City">
            <a:extLst>
              <a:ext uri="{FF2B5EF4-FFF2-40B4-BE49-F238E27FC236}">
                <a16:creationId xmlns:a16="http://schemas.microsoft.com/office/drawing/2014/main" id="{EA3E0E0B-F067-42AF-BBAC-5D5AB943EA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4491" y="1520696"/>
            <a:ext cx="764310" cy="764310"/>
          </a:xfrm>
          <a:prstGeom prst="rect">
            <a:avLst/>
          </a:prstGeom>
        </p:spPr>
      </p:pic>
      <p:pic>
        <p:nvPicPr>
          <p:cNvPr id="15" name="Graphic 14" descr="Presentation with bar chart RTL">
            <a:extLst>
              <a:ext uri="{FF2B5EF4-FFF2-40B4-BE49-F238E27FC236}">
                <a16:creationId xmlns:a16="http://schemas.microsoft.com/office/drawing/2014/main" id="{0BDB16A1-9DDC-4F31-A1E3-D5B7BE6E63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1227" y="3239026"/>
            <a:ext cx="764310" cy="764310"/>
          </a:xfrm>
          <a:prstGeom prst="rect">
            <a:avLst/>
          </a:prstGeom>
        </p:spPr>
      </p:pic>
    </p:spTree>
    <p:extLst>
      <p:ext uri="{BB962C8B-B14F-4D97-AF65-F5344CB8AC3E}">
        <p14:creationId xmlns:p14="http://schemas.microsoft.com/office/powerpoint/2010/main" val="381219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Tax and Business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28" name="TextBox 27">
            <a:extLst>
              <a:ext uri="{FF2B5EF4-FFF2-40B4-BE49-F238E27FC236}">
                <a16:creationId xmlns:a16="http://schemas.microsoft.com/office/drawing/2014/main" id="{2E309BCC-079B-4C0B-A0D1-AEA0AC7C2080}"/>
              </a:ext>
            </a:extLst>
          </p:cNvPr>
          <p:cNvSpPr txBox="1"/>
          <p:nvPr/>
        </p:nvSpPr>
        <p:spPr>
          <a:xfrm>
            <a:off x="298462" y="1523908"/>
            <a:ext cx="11018595" cy="2280111"/>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400" b="1" dirty="0"/>
              <a:t>Employee Retention Tax Benefit</a:t>
            </a:r>
            <a:r>
              <a:rPr lang="en-US" sz="2400" dirty="0"/>
              <a:t>: An employee retention tax credit will be available for 50 percent of the wages paid by employers to employees during the COVID-19 crisis. </a:t>
            </a:r>
            <a:endParaRPr lang="en-US" sz="2400" b="1" dirty="0"/>
          </a:p>
          <a:p>
            <a:pPr marL="342900" indent="-342900">
              <a:spcBef>
                <a:spcPts val="500"/>
              </a:spcBef>
              <a:buFont typeface="Arial" panose="020B0604020202020204" pitchFamily="34" charset="0"/>
              <a:buChar char="•"/>
            </a:pPr>
            <a:r>
              <a:rPr lang="en-US" sz="2400" b="1" dirty="0"/>
              <a:t>Sec. 1102 -SBA Paycheck Protection Program (PPP): </a:t>
            </a:r>
            <a:r>
              <a:rPr lang="en-US" sz="2400" dirty="0"/>
              <a:t>Loans that can be used for payroll support such as employee salaries, paid sick or medical leave, insurance premiums, and mortgage, rent, and utility payments.</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374940" y="947808"/>
            <a:ext cx="10716193" cy="430887"/>
          </a:xfrm>
          <a:prstGeom prst="rect">
            <a:avLst/>
          </a:prstGeom>
          <a:noFill/>
        </p:spPr>
        <p:txBody>
          <a:bodyPr wrap="square" lIns="0" tIns="0" rIns="0" bIns="0" rtlCol="0">
            <a:spAutoFit/>
          </a:bodyPr>
          <a:lstStyle/>
          <a:p>
            <a:pPr>
              <a:spcBef>
                <a:spcPts val="500"/>
              </a:spcBef>
            </a:pPr>
            <a:r>
              <a:rPr lang="en-US" sz="2800" b="1" dirty="0">
                <a:solidFill>
                  <a:schemeClr val="accent6">
                    <a:lumMod val="50000"/>
                  </a:schemeClr>
                </a:solidFill>
              </a:rPr>
              <a:t>FAMU </a:t>
            </a:r>
            <a:r>
              <a:rPr lang="en-US" sz="2800" b="1" u="sng" dirty="0">
                <a:solidFill>
                  <a:schemeClr val="accent6">
                    <a:lumMod val="50000"/>
                  </a:schemeClr>
                </a:solidFill>
              </a:rPr>
              <a:t>does not qualify </a:t>
            </a:r>
            <a:r>
              <a:rPr lang="en-US" sz="2800" b="1" dirty="0">
                <a:solidFill>
                  <a:schemeClr val="accent6">
                    <a:lumMod val="50000"/>
                  </a:schemeClr>
                </a:solidFill>
              </a:rPr>
              <a:t>for the following benefits under the CARES Act:</a:t>
            </a:r>
          </a:p>
        </p:txBody>
      </p:sp>
    </p:spTree>
    <p:extLst>
      <p:ext uri="{BB962C8B-B14F-4D97-AF65-F5344CB8AC3E}">
        <p14:creationId xmlns:p14="http://schemas.microsoft.com/office/powerpoint/2010/main" val="3547313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Research</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8" name="Text Placeholder 9">
            <a:extLst>
              <a:ext uri="{FF2B5EF4-FFF2-40B4-BE49-F238E27FC236}">
                <a16:creationId xmlns:a16="http://schemas.microsoft.com/office/drawing/2014/main" id="{3085CDED-F5A2-4825-B904-A978CAE12C38}"/>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10" name="TextBox 9">
            <a:extLst>
              <a:ext uri="{FF2B5EF4-FFF2-40B4-BE49-F238E27FC236}">
                <a16:creationId xmlns:a16="http://schemas.microsoft.com/office/drawing/2014/main" id="{80E7DEC0-CF55-4EAB-BD66-733ABD3FD3C3}"/>
              </a:ext>
            </a:extLst>
          </p:cNvPr>
          <p:cNvSpPr txBox="1"/>
          <p:nvPr/>
        </p:nvSpPr>
        <p:spPr bwMode="gray">
          <a:xfrm>
            <a:off x="8014331" y="1189519"/>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Research Disruption</a:t>
            </a:r>
          </a:p>
          <a:p>
            <a:pPr marL="285750" indent="-285750">
              <a:spcBef>
                <a:spcPts val="500"/>
              </a:spcBef>
              <a:buFont typeface="Arial" panose="020B0604020202020204" pitchFamily="34" charset="0"/>
              <a:buChar char="•"/>
            </a:pPr>
            <a:r>
              <a:rPr lang="en-US" sz="1600" b="1" dirty="0">
                <a:solidFill>
                  <a:schemeClr val="bg1"/>
                </a:solidFill>
              </a:rPr>
              <a:t>No additional funds to cover university research disrupted by COVID-19 closures</a:t>
            </a:r>
            <a:endParaRPr lang="en-US" sz="1600" dirty="0">
              <a:solidFill>
                <a:schemeClr val="bg1"/>
              </a:solidFill>
            </a:endParaRPr>
          </a:p>
        </p:txBody>
      </p:sp>
      <p:sp>
        <p:nvSpPr>
          <p:cNvPr id="11" name="TextBox 10">
            <a:extLst>
              <a:ext uri="{FF2B5EF4-FFF2-40B4-BE49-F238E27FC236}">
                <a16:creationId xmlns:a16="http://schemas.microsoft.com/office/drawing/2014/main" id="{2916D7EB-F104-4837-905D-58B450995C1E}"/>
              </a:ext>
            </a:extLst>
          </p:cNvPr>
          <p:cNvSpPr txBox="1"/>
          <p:nvPr/>
        </p:nvSpPr>
        <p:spPr bwMode="gray">
          <a:xfrm>
            <a:off x="7045396" y="892314"/>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Impact</a:t>
            </a:r>
          </a:p>
        </p:txBody>
      </p:sp>
      <p:pic>
        <p:nvPicPr>
          <p:cNvPr id="5" name="Picture 4">
            <a:extLst>
              <a:ext uri="{FF2B5EF4-FFF2-40B4-BE49-F238E27FC236}">
                <a16:creationId xmlns:a16="http://schemas.microsoft.com/office/drawing/2014/main" id="{52C7CF15-6B25-4CD8-88E0-8A55A530C06C}"/>
              </a:ext>
            </a:extLst>
          </p:cNvPr>
          <p:cNvPicPr>
            <a:picLocks noChangeAspect="1"/>
          </p:cNvPicPr>
          <p:nvPr/>
        </p:nvPicPr>
        <p:blipFill rotWithShape="1">
          <a:blip r:embed="rId4">
            <a:extLst>
              <a:ext uri="{28A0092B-C50C-407E-A947-70E740481C1C}">
                <a14:useLocalDpi xmlns:a14="http://schemas.microsoft.com/office/drawing/2010/main" val="0"/>
              </a:ext>
            </a:extLst>
          </a:blip>
          <a:srcRect l="-1" r="791" b="3568"/>
          <a:stretch/>
        </p:blipFill>
        <p:spPr>
          <a:xfrm>
            <a:off x="538548" y="896482"/>
            <a:ext cx="5396403" cy="5338119"/>
          </a:xfrm>
          <a:prstGeom prst="rect">
            <a:avLst/>
          </a:prstGeom>
        </p:spPr>
      </p:pic>
      <p:sp>
        <p:nvSpPr>
          <p:cNvPr id="12" name="TextBox 11">
            <a:extLst>
              <a:ext uri="{FF2B5EF4-FFF2-40B4-BE49-F238E27FC236}">
                <a16:creationId xmlns:a16="http://schemas.microsoft.com/office/drawing/2014/main" id="{F7BBB65D-59E0-411D-A0D9-2AE043FDB156}"/>
              </a:ext>
            </a:extLst>
          </p:cNvPr>
          <p:cNvSpPr txBox="1"/>
          <p:nvPr/>
        </p:nvSpPr>
        <p:spPr bwMode="gray">
          <a:xfrm>
            <a:off x="7108569" y="3565541"/>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sp>
        <p:nvSpPr>
          <p:cNvPr id="13" name="TextBox 12">
            <a:extLst>
              <a:ext uri="{FF2B5EF4-FFF2-40B4-BE49-F238E27FC236}">
                <a16:creationId xmlns:a16="http://schemas.microsoft.com/office/drawing/2014/main" id="{DF3BFDD2-F7D1-4623-B463-F2ABE9111E19}"/>
              </a:ext>
            </a:extLst>
          </p:cNvPr>
          <p:cNvSpPr txBox="1"/>
          <p:nvPr/>
        </p:nvSpPr>
        <p:spPr bwMode="gray">
          <a:xfrm>
            <a:off x="8014329" y="3874331"/>
            <a:ext cx="3316359" cy="1295226"/>
          </a:xfrm>
          <a:prstGeom prst="rect">
            <a:avLst/>
          </a:prstGeom>
          <a:noFill/>
        </p:spPr>
        <p:txBody>
          <a:bodyPr wrap="square" lIns="0" tIns="0" rIns="0" bIns="0" rtlCol="0">
            <a:spAutoFit/>
          </a:bodyPr>
          <a:lstStyle/>
          <a:p>
            <a:pPr>
              <a:spcBef>
                <a:spcPts val="500"/>
              </a:spcBef>
            </a:pPr>
            <a:r>
              <a:rPr lang="en-US" sz="1600" b="1" dirty="0">
                <a:solidFill>
                  <a:schemeClr val="bg1"/>
                </a:solidFill>
              </a:rPr>
              <a:t>Tracking of COVID-19 Expense</a:t>
            </a:r>
          </a:p>
          <a:p>
            <a:pPr marL="285750" indent="-285750">
              <a:spcBef>
                <a:spcPts val="500"/>
              </a:spcBef>
              <a:buFont typeface="Arial" panose="020B0604020202020204" pitchFamily="34" charset="0"/>
              <a:buChar char="•"/>
            </a:pPr>
            <a:r>
              <a:rPr lang="en-US" sz="1600" b="1" dirty="0">
                <a:solidFill>
                  <a:schemeClr val="bg1"/>
                </a:solidFill>
              </a:rPr>
              <a:t>Division of Research should track disruption costs.  If practical, this expense should be included in our COVID-19 loss totals.</a:t>
            </a:r>
            <a:endParaRPr lang="en-US" sz="1600" dirty="0">
              <a:solidFill>
                <a:schemeClr val="bg1"/>
              </a:solidFill>
            </a:endParaRPr>
          </a:p>
        </p:txBody>
      </p:sp>
      <p:sp>
        <p:nvSpPr>
          <p:cNvPr id="14" name="TextBox 13">
            <a:extLst>
              <a:ext uri="{FF2B5EF4-FFF2-40B4-BE49-F238E27FC236}">
                <a16:creationId xmlns:a16="http://schemas.microsoft.com/office/drawing/2014/main" id="{EF88476A-F9E3-4934-BD6C-5700157A9E16}"/>
              </a:ext>
            </a:extLst>
          </p:cNvPr>
          <p:cNvSpPr txBox="1"/>
          <p:nvPr/>
        </p:nvSpPr>
        <p:spPr bwMode="gray">
          <a:xfrm>
            <a:off x="8014330" y="2387983"/>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Research Opportunity</a:t>
            </a:r>
          </a:p>
          <a:p>
            <a:pPr marL="285750" indent="-285750">
              <a:spcBef>
                <a:spcPts val="500"/>
              </a:spcBef>
              <a:buFont typeface="Arial" panose="020B0604020202020204" pitchFamily="34" charset="0"/>
              <a:buChar char="•"/>
            </a:pPr>
            <a:r>
              <a:rPr lang="en-US" sz="1600" b="1" dirty="0">
                <a:solidFill>
                  <a:schemeClr val="bg1"/>
                </a:solidFill>
              </a:rPr>
              <a:t>Opportunities may be available for faculty to apply for coronavirus specific research grants.</a:t>
            </a:r>
            <a:endParaRPr lang="en-US" sz="1600" dirty="0">
              <a:solidFill>
                <a:schemeClr val="bg1"/>
              </a:solidFill>
            </a:endParaRPr>
          </a:p>
        </p:txBody>
      </p:sp>
      <p:pic>
        <p:nvPicPr>
          <p:cNvPr id="16" name="Graphic 15" descr="Microscope">
            <a:extLst>
              <a:ext uri="{FF2B5EF4-FFF2-40B4-BE49-F238E27FC236}">
                <a16:creationId xmlns:a16="http://schemas.microsoft.com/office/drawing/2014/main" id="{74574D06-1FB1-4C93-A96F-221437B51D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2138" y="1260431"/>
            <a:ext cx="667980" cy="667980"/>
          </a:xfrm>
          <a:prstGeom prst="rect">
            <a:avLst/>
          </a:prstGeom>
        </p:spPr>
      </p:pic>
      <p:pic>
        <p:nvPicPr>
          <p:cNvPr id="18" name="Graphic 17" descr="Flask">
            <a:extLst>
              <a:ext uri="{FF2B5EF4-FFF2-40B4-BE49-F238E27FC236}">
                <a16:creationId xmlns:a16="http://schemas.microsoft.com/office/drawing/2014/main" id="{20027166-38BE-4B23-A0BA-C2ACAC02A6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2138" y="2325214"/>
            <a:ext cx="734504" cy="734504"/>
          </a:xfrm>
          <a:prstGeom prst="rect">
            <a:avLst/>
          </a:prstGeom>
        </p:spPr>
      </p:pic>
      <p:pic>
        <p:nvPicPr>
          <p:cNvPr id="20" name="Graphic 19" descr="Dollar">
            <a:extLst>
              <a:ext uri="{FF2B5EF4-FFF2-40B4-BE49-F238E27FC236}">
                <a16:creationId xmlns:a16="http://schemas.microsoft.com/office/drawing/2014/main" id="{46D88E2E-2FEF-49B4-B9F9-26717EB540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82441" y="3965969"/>
            <a:ext cx="693306" cy="693306"/>
          </a:xfrm>
          <a:prstGeom prst="rect">
            <a:avLst/>
          </a:prstGeom>
        </p:spPr>
      </p:pic>
      <p:sp>
        <p:nvSpPr>
          <p:cNvPr id="17" name="TextBox 16">
            <a:extLst>
              <a:ext uri="{FF2B5EF4-FFF2-40B4-BE49-F238E27FC236}">
                <a16:creationId xmlns:a16="http://schemas.microsoft.com/office/drawing/2014/main" id="{8968780A-8091-47E5-B60A-0A4BFA35177D}"/>
              </a:ext>
            </a:extLst>
          </p:cNvPr>
          <p:cNvSpPr txBox="1"/>
          <p:nvPr/>
        </p:nvSpPr>
        <p:spPr bwMode="gray">
          <a:xfrm>
            <a:off x="8014328" y="5201348"/>
            <a:ext cx="3316359" cy="802784"/>
          </a:xfrm>
          <a:prstGeom prst="rect">
            <a:avLst/>
          </a:prstGeom>
          <a:noFill/>
        </p:spPr>
        <p:txBody>
          <a:bodyPr wrap="square" lIns="0" tIns="0" rIns="0" bIns="0" rtlCol="0">
            <a:spAutoFit/>
          </a:bodyPr>
          <a:lstStyle/>
          <a:p>
            <a:pPr>
              <a:spcBef>
                <a:spcPts val="500"/>
              </a:spcBef>
            </a:pPr>
            <a:r>
              <a:rPr lang="en-US" sz="1600" b="1" dirty="0">
                <a:solidFill>
                  <a:schemeClr val="bg1"/>
                </a:solidFill>
              </a:rPr>
              <a:t>Research Deliverables Review</a:t>
            </a:r>
          </a:p>
          <a:p>
            <a:pPr marL="285750" indent="-285750">
              <a:spcBef>
                <a:spcPts val="500"/>
              </a:spcBef>
              <a:buFont typeface="Arial" panose="020B0604020202020204" pitchFamily="34" charset="0"/>
              <a:buChar char="•"/>
            </a:pPr>
            <a:r>
              <a:rPr lang="en-US" sz="1600" b="1" dirty="0">
                <a:solidFill>
                  <a:schemeClr val="bg1"/>
                </a:solidFill>
              </a:rPr>
              <a:t>Assess research deliverables and funding impacts from COVID-19 </a:t>
            </a:r>
            <a:endParaRPr lang="en-US" sz="1600" dirty="0">
              <a:solidFill>
                <a:schemeClr val="bg1"/>
              </a:solidFill>
            </a:endParaRPr>
          </a:p>
        </p:txBody>
      </p:sp>
      <p:pic>
        <p:nvPicPr>
          <p:cNvPr id="4" name="Graphic 3" descr="Target">
            <a:extLst>
              <a:ext uri="{FF2B5EF4-FFF2-40B4-BE49-F238E27FC236}">
                <a16:creationId xmlns:a16="http://schemas.microsoft.com/office/drawing/2014/main" id="{EECCF97A-6641-4384-8948-24F3419401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08569" y="5214373"/>
            <a:ext cx="674201" cy="674201"/>
          </a:xfrm>
          <a:prstGeom prst="rect">
            <a:avLst/>
          </a:prstGeom>
        </p:spPr>
      </p:pic>
    </p:spTree>
    <p:extLst>
      <p:ext uri="{BB962C8B-B14F-4D97-AF65-F5344CB8AC3E}">
        <p14:creationId xmlns:p14="http://schemas.microsoft.com/office/powerpoint/2010/main" val="1029251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Other Provisions of Interest</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49727" y="1839293"/>
            <a:ext cx="5918022" cy="3693319"/>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400" dirty="0"/>
              <a:t>Under Safe Schools and Citizenship Education, $100 million allocated “to prevent, prepare for, and respond to coronavirus, domestically or internationally, to supplement funds otherwise available for Project SERV, including to help elementary, secondary and postsecondary schools clean and disinfect affected schools, and assist in counseling and distance learning and associated costs.”</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464745" y="1287248"/>
            <a:ext cx="5631254" cy="430887"/>
          </a:xfrm>
          <a:prstGeom prst="rect">
            <a:avLst/>
          </a:prstGeom>
          <a:noFill/>
        </p:spPr>
        <p:txBody>
          <a:bodyPr wrap="square" lIns="0" tIns="0" rIns="0" bIns="0" rtlCol="0">
            <a:spAutoFit/>
          </a:bodyPr>
          <a:lstStyle/>
          <a:p>
            <a:pPr>
              <a:spcBef>
                <a:spcPts val="500"/>
              </a:spcBef>
            </a:pPr>
            <a:r>
              <a:rPr lang="en-US" sz="2800" b="1" dirty="0">
                <a:solidFill>
                  <a:schemeClr val="accent6">
                    <a:lumMod val="50000"/>
                  </a:schemeClr>
                </a:solidFill>
              </a:rPr>
              <a:t>Project SERV.</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68830" y="1221768"/>
            <a:ext cx="3316359" cy="2226250"/>
          </a:xfrm>
          <a:prstGeom prst="rect">
            <a:avLst/>
          </a:prstGeom>
          <a:noFill/>
        </p:spPr>
        <p:txBody>
          <a:bodyPr wrap="square" lIns="0" tIns="0" rIns="0" bIns="0" rtlCol="0">
            <a:spAutoFit/>
          </a:bodyPr>
          <a:lstStyle/>
          <a:p>
            <a:pPr>
              <a:spcBef>
                <a:spcPts val="500"/>
              </a:spcBef>
            </a:pPr>
            <a:r>
              <a:rPr lang="en-US" sz="1600" b="1" dirty="0">
                <a:solidFill>
                  <a:schemeClr val="bg1"/>
                </a:solidFill>
              </a:rPr>
              <a:t>Application</a:t>
            </a:r>
          </a:p>
          <a:p>
            <a:pPr marL="285750" indent="-285750">
              <a:spcBef>
                <a:spcPts val="500"/>
              </a:spcBef>
              <a:buFont typeface="Arial" panose="020B0604020202020204" pitchFamily="34" charset="0"/>
              <a:buChar char="•"/>
            </a:pPr>
            <a:r>
              <a:rPr lang="en-US" sz="1600" b="1" dirty="0">
                <a:solidFill>
                  <a:schemeClr val="bg1"/>
                </a:solidFill>
              </a:rPr>
              <a:t>What is the process for applying for funds?</a:t>
            </a:r>
          </a:p>
          <a:p>
            <a:pPr>
              <a:spcBef>
                <a:spcPts val="500"/>
              </a:spcBef>
            </a:pPr>
            <a:endParaRPr lang="en-US" sz="1600" b="1" dirty="0">
              <a:solidFill>
                <a:schemeClr val="bg1"/>
              </a:solidFill>
            </a:endParaRPr>
          </a:p>
          <a:p>
            <a:pPr>
              <a:spcBef>
                <a:spcPts val="500"/>
              </a:spcBef>
            </a:pPr>
            <a:r>
              <a:rPr lang="en-US" sz="1600" b="1" dirty="0">
                <a:solidFill>
                  <a:schemeClr val="bg1"/>
                </a:solidFill>
              </a:rPr>
              <a:t>Service Categories</a:t>
            </a:r>
          </a:p>
          <a:p>
            <a:pPr marL="285750" indent="-285750">
              <a:spcBef>
                <a:spcPts val="500"/>
              </a:spcBef>
              <a:buFont typeface="Arial" panose="020B0604020202020204" pitchFamily="34" charset="0"/>
              <a:buChar char="•"/>
            </a:pPr>
            <a:r>
              <a:rPr lang="en-US" sz="1600" b="1" dirty="0">
                <a:solidFill>
                  <a:schemeClr val="bg1"/>
                </a:solidFill>
              </a:rPr>
              <a:t>What is the division of the funds between education levels and service categories?</a:t>
            </a:r>
            <a:endParaRPr lang="en-US" sz="1600" dirty="0">
              <a:solidFill>
                <a:schemeClr val="bg1"/>
              </a:solidFill>
            </a:endParaRPr>
          </a:p>
        </p:txBody>
      </p:sp>
      <p:sp>
        <p:nvSpPr>
          <p:cNvPr id="16" name="TextBox 15">
            <a:extLst>
              <a:ext uri="{FF2B5EF4-FFF2-40B4-BE49-F238E27FC236}">
                <a16:creationId xmlns:a16="http://schemas.microsoft.com/office/drawing/2014/main" id="{A6D99BA4-457F-4490-A54A-126B367BDE78}"/>
              </a:ext>
            </a:extLst>
          </p:cNvPr>
          <p:cNvSpPr txBox="1"/>
          <p:nvPr/>
        </p:nvSpPr>
        <p:spPr bwMode="gray">
          <a:xfrm>
            <a:off x="7045396" y="901070"/>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Points of Consideration</a:t>
            </a:r>
          </a:p>
        </p:txBody>
      </p:sp>
      <p:sp>
        <p:nvSpPr>
          <p:cNvPr id="12" name="TextBox 11">
            <a:extLst>
              <a:ext uri="{FF2B5EF4-FFF2-40B4-BE49-F238E27FC236}">
                <a16:creationId xmlns:a16="http://schemas.microsoft.com/office/drawing/2014/main" id="{27806591-FF1F-424A-9D03-F6CA1045C25A}"/>
              </a:ext>
            </a:extLst>
          </p:cNvPr>
          <p:cNvSpPr txBox="1"/>
          <p:nvPr/>
        </p:nvSpPr>
        <p:spPr bwMode="gray">
          <a:xfrm>
            <a:off x="7045396" y="3612470"/>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sp>
        <p:nvSpPr>
          <p:cNvPr id="14" name="TextBox 13">
            <a:extLst>
              <a:ext uri="{FF2B5EF4-FFF2-40B4-BE49-F238E27FC236}">
                <a16:creationId xmlns:a16="http://schemas.microsoft.com/office/drawing/2014/main" id="{3A7AE23F-F9FE-48E5-B5B3-977C79A47372}"/>
              </a:ext>
            </a:extLst>
          </p:cNvPr>
          <p:cNvSpPr txBox="1"/>
          <p:nvPr/>
        </p:nvSpPr>
        <p:spPr bwMode="gray">
          <a:xfrm>
            <a:off x="7960504" y="3911319"/>
            <a:ext cx="3316359" cy="802784"/>
          </a:xfrm>
          <a:prstGeom prst="rect">
            <a:avLst/>
          </a:prstGeom>
          <a:noFill/>
        </p:spPr>
        <p:txBody>
          <a:bodyPr wrap="square" lIns="0" tIns="0" rIns="0" bIns="0" rtlCol="0">
            <a:spAutoFit/>
          </a:bodyPr>
          <a:lstStyle/>
          <a:p>
            <a:pPr>
              <a:spcBef>
                <a:spcPts val="500"/>
              </a:spcBef>
            </a:pPr>
            <a:r>
              <a:rPr lang="en-US" sz="1600" b="1" dirty="0">
                <a:solidFill>
                  <a:schemeClr val="bg1"/>
                </a:solidFill>
              </a:rPr>
              <a:t>Track Costs</a:t>
            </a:r>
          </a:p>
          <a:p>
            <a:pPr marL="285750" indent="-285750">
              <a:spcBef>
                <a:spcPts val="500"/>
              </a:spcBef>
              <a:buFont typeface="Arial" panose="020B0604020202020204" pitchFamily="34" charset="0"/>
              <a:buChar char="•"/>
            </a:pPr>
            <a:r>
              <a:rPr lang="en-US" sz="1600" b="1" dirty="0">
                <a:solidFill>
                  <a:schemeClr val="bg1"/>
                </a:solidFill>
              </a:rPr>
              <a:t>Track associated costs with covered service categories.</a:t>
            </a:r>
            <a:endParaRPr lang="en-US" sz="1600" dirty="0">
              <a:solidFill>
                <a:schemeClr val="bg1"/>
              </a:solidFill>
            </a:endParaRPr>
          </a:p>
        </p:txBody>
      </p:sp>
      <p:sp>
        <p:nvSpPr>
          <p:cNvPr id="18" name="TextBox 17">
            <a:extLst>
              <a:ext uri="{FF2B5EF4-FFF2-40B4-BE49-F238E27FC236}">
                <a16:creationId xmlns:a16="http://schemas.microsoft.com/office/drawing/2014/main" id="{12061C38-25DF-4F01-966D-8E753CE857EF}"/>
              </a:ext>
            </a:extLst>
          </p:cNvPr>
          <p:cNvSpPr txBox="1"/>
          <p:nvPr/>
        </p:nvSpPr>
        <p:spPr bwMode="gray">
          <a:xfrm>
            <a:off x="7960504" y="4977798"/>
            <a:ext cx="3316359"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Monitoring Guidance</a:t>
            </a:r>
          </a:p>
          <a:p>
            <a:pPr marL="285750" indent="-285750">
              <a:spcBef>
                <a:spcPts val="500"/>
              </a:spcBef>
              <a:buFont typeface="Arial" panose="020B0604020202020204" pitchFamily="34" charset="0"/>
              <a:buChar char="•"/>
            </a:pPr>
            <a:r>
              <a:rPr lang="en-US" sz="1600" b="1" dirty="0">
                <a:solidFill>
                  <a:schemeClr val="bg1"/>
                </a:solidFill>
              </a:rPr>
              <a:t>Monitor for additional guidance to address points of consideration mentioned above.</a:t>
            </a:r>
            <a:endParaRPr lang="en-US" sz="1600" dirty="0">
              <a:solidFill>
                <a:schemeClr val="bg1"/>
              </a:solidFill>
            </a:endParaRPr>
          </a:p>
        </p:txBody>
      </p:sp>
      <p:pic>
        <p:nvPicPr>
          <p:cNvPr id="5" name="Graphic 4" descr="Circles with arrows">
            <a:extLst>
              <a:ext uri="{FF2B5EF4-FFF2-40B4-BE49-F238E27FC236}">
                <a16:creationId xmlns:a16="http://schemas.microsoft.com/office/drawing/2014/main" id="{CFB16F69-6331-4E33-B16E-CFC9AAC437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5065" y="1159353"/>
            <a:ext cx="763461" cy="763461"/>
          </a:xfrm>
          <a:prstGeom prst="rect">
            <a:avLst/>
          </a:prstGeom>
        </p:spPr>
      </p:pic>
      <p:pic>
        <p:nvPicPr>
          <p:cNvPr id="15" name="Graphic 14" descr="Pie chart">
            <a:extLst>
              <a:ext uri="{FF2B5EF4-FFF2-40B4-BE49-F238E27FC236}">
                <a16:creationId xmlns:a16="http://schemas.microsoft.com/office/drawing/2014/main" id="{103CE437-3E96-4BE0-8B8F-8293D3F6F3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4044" y="2394095"/>
            <a:ext cx="665503" cy="665503"/>
          </a:xfrm>
          <a:prstGeom prst="rect">
            <a:avLst/>
          </a:prstGeom>
        </p:spPr>
      </p:pic>
      <p:pic>
        <p:nvPicPr>
          <p:cNvPr id="20" name="Graphic 19" descr="Dollar">
            <a:extLst>
              <a:ext uri="{FF2B5EF4-FFF2-40B4-BE49-F238E27FC236}">
                <a16:creationId xmlns:a16="http://schemas.microsoft.com/office/drawing/2014/main" id="{36E9D83C-D57C-4BAF-9196-D057CC5D54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1533" y="3919129"/>
            <a:ext cx="600972" cy="600972"/>
          </a:xfrm>
          <a:prstGeom prst="rect">
            <a:avLst/>
          </a:prstGeom>
        </p:spPr>
      </p:pic>
      <p:pic>
        <p:nvPicPr>
          <p:cNvPr id="22" name="Graphic 21" descr="Briefcase">
            <a:extLst>
              <a:ext uri="{FF2B5EF4-FFF2-40B4-BE49-F238E27FC236}">
                <a16:creationId xmlns:a16="http://schemas.microsoft.com/office/drawing/2014/main" id="{D8EEB3A2-C678-40EA-91E4-757EE44884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54122" y="5025517"/>
            <a:ext cx="638383" cy="638383"/>
          </a:xfrm>
          <a:prstGeom prst="rect">
            <a:avLst/>
          </a:prstGeom>
        </p:spPr>
      </p:pic>
    </p:spTree>
    <p:extLst>
      <p:ext uri="{BB962C8B-B14F-4D97-AF65-F5344CB8AC3E}">
        <p14:creationId xmlns:p14="http://schemas.microsoft.com/office/powerpoint/2010/main" val="621622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Other Provisions of Interest</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28" name="TextBox 27">
            <a:extLst>
              <a:ext uri="{FF2B5EF4-FFF2-40B4-BE49-F238E27FC236}">
                <a16:creationId xmlns:a16="http://schemas.microsoft.com/office/drawing/2014/main" id="{2E309BCC-079B-4C0B-A0D1-AEA0AC7C2080}"/>
              </a:ext>
            </a:extLst>
          </p:cNvPr>
          <p:cNvSpPr txBox="1"/>
          <p:nvPr/>
        </p:nvSpPr>
        <p:spPr>
          <a:xfrm>
            <a:off x="449727" y="1679729"/>
            <a:ext cx="5918022" cy="1231106"/>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To prevent, prepare for, and respond to coronavirus, to expand digital network access, purchase internet accessible devices, and provide technical support services.</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449727" y="908422"/>
            <a:ext cx="620179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INSTITUTE OF MUSEUM AND LIBRARY SERVICES: $50 MILLION</a:t>
            </a:r>
          </a:p>
        </p:txBody>
      </p:sp>
      <p:sp>
        <p:nvSpPr>
          <p:cNvPr id="12" name="TextBox 11">
            <a:extLst>
              <a:ext uri="{FF2B5EF4-FFF2-40B4-BE49-F238E27FC236}">
                <a16:creationId xmlns:a16="http://schemas.microsoft.com/office/drawing/2014/main" id="{27806591-FF1F-424A-9D03-F6CA1045C25A}"/>
              </a:ext>
            </a:extLst>
          </p:cNvPr>
          <p:cNvSpPr txBox="1"/>
          <p:nvPr/>
        </p:nvSpPr>
        <p:spPr bwMode="gray">
          <a:xfrm>
            <a:off x="7028109" y="964322"/>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a:t>
            </a:r>
          </a:p>
        </p:txBody>
      </p:sp>
      <p:sp>
        <p:nvSpPr>
          <p:cNvPr id="18" name="TextBox 17">
            <a:extLst>
              <a:ext uri="{FF2B5EF4-FFF2-40B4-BE49-F238E27FC236}">
                <a16:creationId xmlns:a16="http://schemas.microsoft.com/office/drawing/2014/main" id="{12061C38-25DF-4F01-966D-8E753CE857EF}"/>
              </a:ext>
            </a:extLst>
          </p:cNvPr>
          <p:cNvSpPr txBox="1"/>
          <p:nvPr/>
        </p:nvSpPr>
        <p:spPr bwMode="gray">
          <a:xfrm>
            <a:off x="8057039" y="1398945"/>
            <a:ext cx="3316359" cy="1541448"/>
          </a:xfrm>
          <a:prstGeom prst="rect">
            <a:avLst/>
          </a:prstGeom>
          <a:noFill/>
        </p:spPr>
        <p:txBody>
          <a:bodyPr wrap="square" lIns="0" tIns="0" rIns="0" bIns="0" rtlCol="0">
            <a:spAutoFit/>
          </a:bodyPr>
          <a:lstStyle/>
          <a:p>
            <a:pPr>
              <a:spcBef>
                <a:spcPts val="500"/>
              </a:spcBef>
            </a:pPr>
            <a:r>
              <a:rPr lang="en-US" sz="1600" b="1" dirty="0">
                <a:solidFill>
                  <a:schemeClr val="bg1"/>
                </a:solidFill>
              </a:rPr>
              <a:t>Assess Eligibility</a:t>
            </a:r>
          </a:p>
          <a:p>
            <a:pPr marL="285750" indent="-285750">
              <a:spcBef>
                <a:spcPts val="500"/>
              </a:spcBef>
              <a:buFont typeface="Arial" panose="020B0604020202020204" pitchFamily="34" charset="0"/>
              <a:buChar char="•"/>
            </a:pPr>
            <a:r>
              <a:rPr lang="en-US" sz="1600" b="1" dirty="0">
                <a:solidFill>
                  <a:schemeClr val="bg1"/>
                </a:solidFill>
              </a:rPr>
              <a:t>Assess eligibility of University Libraries, Meek Eaton Black Archives, and other university programs under the associated funding.</a:t>
            </a:r>
            <a:endParaRPr lang="en-US" sz="1600" dirty="0">
              <a:solidFill>
                <a:schemeClr val="bg1"/>
              </a:solidFill>
            </a:endParaRPr>
          </a:p>
        </p:txBody>
      </p:sp>
      <p:sp>
        <p:nvSpPr>
          <p:cNvPr id="15" name="TextBox 14">
            <a:extLst>
              <a:ext uri="{FF2B5EF4-FFF2-40B4-BE49-F238E27FC236}">
                <a16:creationId xmlns:a16="http://schemas.microsoft.com/office/drawing/2014/main" id="{39A63306-3FF9-455E-8755-1721794E2283}"/>
              </a:ext>
            </a:extLst>
          </p:cNvPr>
          <p:cNvSpPr txBox="1"/>
          <p:nvPr/>
        </p:nvSpPr>
        <p:spPr bwMode="gray">
          <a:xfrm>
            <a:off x="441972" y="2920350"/>
            <a:ext cx="620179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NATIONAL ENDOWMENT FOR THE HUMANITIES: $75 MILLION </a:t>
            </a:r>
          </a:p>
        </p:txBody>
      </p:sp>
      <p:sp>
        <p:nvSpPr>
          <p:cNvPr id="17" name="TextBox 16">
            <a:extLst>
              <a:ext uri="{FF2B5EF4-FFF2-40B4-BE49-F238E27FC236}">
                <a16:creationId xmlns:a16="http://schemas.microsoft.com/office/drawing/2014/main" id="{27B044DE-7BA3-49EF-9BEE-E9616D35BAF9}"/>
              </a:ext>
            </a:extLst>
          </p:cNvPr>
          <p:cNvSpPr txBox="1"/>
          <p:nvPr/>
        </p:nvSpPr>
        <p:spPr>
          <a:xfrm>
            <a:off x="449727" y="3658156"/>
            <a:ext cx="5918022" cy="615553"/>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Grants to provide continued access to cultural organizations and institutions of learning.</a:t>
            </a:r>
          </a:p>
        </p:txBody>
      </p:sp>
      <p:sp>
        <p:nvSpPr>
          <p:cNvPr id="19" name="TextBox 18">
            <a:extLst>
              <a:ext uri="{FF2B5EF4-FFF2-40B4-BE49-F238E27FC236}">
                <a16:creationId xmlns:a16="http://schemas.microsoft.com/office/drawing/2014/main" id="{329C4A07-5F4F-48AE-9924-82406F61EA5D}"/>
              </a:ext>
            </a:extLst>
          </p:cNvPr>
          <p:cNvSpPr txBox="1"/>
          <p:nvPr/>
        </p:nvSpPr>
        <p:spPr bwMode="gray">
          <a:xfrm>
            <a:off x="341401" y="4338995"/>
            <a:ext cx="6201794" cy="738664"/>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NATIONAL ENDOWMENT FOR THE ARTS: $75 MILLION</a:t>
            </a:r>
          </a:p>
        </p:txBody>
      </p:sp>
      <p:sp>
        <p:nvSpPr>
          <p:cNvPr id="20" name="TextBox 19">
            <a:extLst>
              <a:ext uri="{FF2B5EF4-FFF2-40B4-BE49-F238E27FC236}">
                <a16:creationId xmlns:a16="http://schemas.microsoft.com/office/drawing/2014/main" id="{5E30FEFB-84F6-4C91-AB53-F2859A21751F}"/>
              </a:ext>
            </a:extLst>
          </p:cNvPr>
          <p:cNvSpPr txBox="1"/>
          <p:nvPr/>
        </p:nvSpPr>
        <p:spPr>
          <a:xfrm>
            <a:off x="341401" y="5189140"/>
            <a:ext cx="5918022" cy="615553"/>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Grants to provide continued access to cultural organizations and institutions of learning.</a:t>
            </a:r>
          </a:p>
        </p:txBody>
      </p:sp>
      <p:pic>
        <p:nvPicPr>
          <p:cNvPr id="4" name="Graphic 3" descr="List">
            <a:extLst>
              <a:ext uri="{FF2B5EF4-FFF2-40B4-BE49-F238E27FC236}">
                <a16:creationId xmlns:a16="http://schemas.microsoft.com/office/drawing/2014/main" id="{7F0F07A1-FDB6-495B-AA12-6F715A4251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8109" y="1419936"/>
            <a:ext cx="914400" cy="914400"/>
          </a:xfrm>
          <a:prstGeom prst="rect">
            <a:avLst/>
          </a:prstGeom>
        </p:spPr>
      </p:pic>
    </p:spTree>
    <p:extLst>
      <p:ext uri="{BB962C8B-B14F-4D97-AF65-F5344CB8AC3E}">
        <p14:creationId xmlns:p14="http://schemas.microsoft.com/office/powerpoint/2010/main" val="291065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CARES Act Sources</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28" name="TextBox 27">
            <a:extLst>
              <a:ext uri="{FF2B5EF4-FFF2-40B4-BE49-F238E27FC236}">
                <a16:creationId xmlns:a16="http://schemas.microsoft.com/office/drawing/2014/main" id="{2E309BCC-079B-4C0B-A0D1-AEA0AC7C2080}"/>
              </a:ext>
            </a:extLst>
          </p:cNvPr>
          <p:cNvSpPr txBox="1"/>
          <p:nvPr/>
        </p:nvSpPr>
        <p:spPr>
          <a:xfrm>
            <a:off x="538548" y="933893"/>
            <a:ext cx="10972002" cy="4388381"/>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800" dirty="0"/>
              <a:t>Association of Public &amp; Land Grant Universities: </a:t>
            </a:r>
            <a:r>
              <a:rPr lang="en-US" sz="2800" dirty="0">
                <a:hlinkClick r:id="rId4"/>
              </a:rPr>
              <a:t>https://www.aplu.org/</a:t>
            </a:r>
            <a:r>
              <a:rPr lang="en-US" sz="2800" dirty="0"/>
              <a:t> </a:t>
            </a:r>
          </a:p>
          <a:p>
            <a:pPr marL="342900" indent="-342900">
              <a:spcBef>
                <a:spcPts val="500"/>
              </a:spcBef>
              <a:buFont typeface="Arial" panose="020B0604020202020204" pitchFamily="34" charset="0"/>
              <a:buChar char="•"/>
            </a:pPr>
            <a:r>
              <a:rPr lang="en-US" sz="2800" dirty="0"/>
              <a:t>U.S. Department of Education: </a:t>
            </a:r>
            <a:r>
              <a:rPr lang="en-US" sz="2800" dirty="0">
                <a:hlinkClick r:id="rId5"/>
              </a:rPr>
              <a:t>https://www.ed.gov/</a:t>
            </a:r>
            <a:r>
              <a:rPr lang="en-US" sz="2800" dirty="0"/>
              <a:t> </a:t>
            </a:r>
          </a:p>
          <a:p>
            <a:pPr marL="342900" indent="-342900">
              <a:spcBef>
                <a:spcPts val="500"/>
              </a:spcBef>
              <a:buFont typeface="Arial" panose="020B0604020202020204" pitchFamily="34" charset="0"/>
              <a:buChar char="•"/>
            </a:pPr>
            <a:r>
              <a:rPr lang="en-US" sz="2800" dirty="0"/>
              <a:t>EAB: </a:t>
            </a:r>
            <a:r>
              <a:rPr lang="en-US" sz="2800" dirty="0">
                <a:hlinkClick r:id="rId6"/>
              </a:rPr>
              <a:t>https://eab.com/</a:t>
            </a:r>
            <a:endParaRPr lang="en-US" sz="2800" dirty="0"/>
          </a:p>
          <a:p>
            <a:pPr>
              <a:spcBef>
                <a:spcPts val="500"/>
              </a:spcBef>
            </a:pPr>
            <a:endParaRPr lang="en-US" sz="2800" dirty="0"/>
          </a:p>
          <a:p>
            <a:pPr marL="342900" indent="-342900">
              <a:spcBef>
                <a:spcPts val="500"/>
              </a:spcBef>
              <a:buFont typeface="Arial" panose="020B0604020202020204" pitchFamily="34" charset="0"/>
              <a:buChar char="•"/>
            </a:pPr>
            <a:endParaRPr lang="en-US" sz="3600" dirty="0"/>
          </a:p>
          <a:p>
            <a:pPr marL="342900" indent="-342900">
              <a:spcBef>
                <a:spcPts val="500"/>
              </a:spcBef>
              <a:buFont typeface="Arial" panose="020B0604020202020204" pitchFamily="34" charset="0"/>
              <a:buChar char="•"/>
            </a:pPr>
            <a:endParaRPr lang="en-US" sz="3600" dirty="0"/>
          </a:p>
          <a:p>
            <a:pPr marL="342900" indent="-342900">
              <a:spcBef>
                <a:spcPts val="500"/>
              </a:spcBef>
              <a:buFont typeface="Arial" panose="020B0604020202020204" pitchFamily="34" charset="0"/>
              <a:buChar char="•"/>
            </a:pPr>
            <a:endParaRPr lang="en-US" sz="3600" dirty="0"/>
          </a:p>
          <a:p>
            <a:pPr marL="342900" indent="-342900">
              <a:spcBef>
                <a:spcPts val="500"/>
              </a:spcBef>
              <a:buFont typeface="Arial" panose="020B0604020202020204" pitchFamily="34" charset="0"/>
              <a:buChar char="•"/>
            </a:pPr>
            <a:endParaRPr lang="en-US" sz="3600" dirty="0"/>
          </a:p>
        </p:txBody>
      </p:sp>
    </p:spTree>
    <p:extLst>
      <p:ext uri="{BB962C8B-B14F-4D97-AF65-F5344CB8AC3E}">
        <p14:creationId xmlns:p14="http://schemas.microsoft.com/office/powerpoint/2010/main" val="2801126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AEB34-C045-4FE3-AC72-3B6180C69C6D}"/>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122211B-9E84-4CC5-9E0F-A93B41365C98}"/>
              </a:ext>
            </a:extLst>
          </p:cNvPr>
          <p:cNvSpPr/>
          <p:nvPr/>
        </p:nvSpPr>
        <p:spPr>
          <a:xfrm>
            <a:off x="626402" y="565900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4302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Higher Education’s Stimulus Funding</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8" name="Rectangle 7">
            <a:extLst>
              <a:ext uri="{FF2B5EF4-FFF2-40B4-BE49-F238E27FC236}">
                <a16:creationId xmlns:a16="http://schemas.microsoft.com/office/drawing/2014/main" id="{DDC88B82-2998-469D-8157-69C7197343CB}"/>
              </a:ext>
            </a:extLst>
          </p:cNvPr>
          <p:cNvSpPr/>
          <p:nvPr/>
        </p:nvSpPr>
        <p:spPr>
          <a:xfrm>
            <a:off x="241985" y="1992244"/>
            <a:ext cx="2359111" cy="2637410"/>
          </a:xfrm>
          <a:prstGeom prst="rect">
            <a:avLst/>
          </a:prstGeom>
          <a:solidFill>
            <a:schemeClr val="accent6">
              <a:lumMod val="50000"/>
            </a:schemeClr>
          </a:solidFill>
          <a:ln w="12700">
            <a:noFill/>
            <a:miter lim="800000"/>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p>
            <a:pPr marL="0" lvl="0" indent="0" defTabSz="355600">
              <a:lnSpc>
                <a:spcPct val="100000"/>
              </a:lnSpc>
              <a:spcBef>
                <a:spcPct val="0"/>
              </a:spcBef>
              <a:spcAft>
                <a:spcPts val="0"/>
              </a:spcAft>
              <a:buNone/>
            </a:pPr>
            <a:r>
              <a:rPr lang="en-US" b="1" kern="1200" dirty="0">
                <a:solidFill>
                  <a:schemeClr val="bg1"/>
                </a:solidFill>
                <a:latin typeface="+mn-lt"/>
              </a:rPr>
              <a:t>Education Stabilization Appropriation</a:t>
            </a:r>
          </a:p>
          <a:p>
            <a:pPr lvl="0" defTabSz="355600">
              <a:lnSpc>
                <a:spcPct val="100000"/>
              </a:lnSpc>
              <a:spcBef>
                <a:spcPct val="0"/>
              </a:spcBef>
              <a:spcAft>
                <a:spcPts val="0"/>
              </a:spcAft>
            </a:pPr>
            <a:r>
              <a:rPr lang="en-US" dirty="0">
                <a:solidFill>
                  <a:schemeClr val="bg1"/>
                </a:solidFill>
              </a:rPr>
              <a:t>Of the $2T relief package, </a:t>
            </a:r>
            <a:r>
              <a:rPr lang="en-US" b="1" dirty="0">
                <a:solidFill>
                  <a:schemeClr val="bg1"/>
                </a:solidFill>
              </a:rPr>
              <a:t>$30.75B </a:t>
            </a:r>
            <a:r>
              <a:rPr lang="en-US" dirty="0">
                <a:solidFill>
                  <a:schemeClr val="bg1"/>
                </a:solidFill>
              </a:rPr>
              <a:t>is dedicated to the education sector with $13B going directly to K12</a:t>
            </a:r>
            <a:endParaRPr lang="en-US" kern="1200" dirty="0">
              <a:solidFill>
                <a:schemeClr val="bg1"/>
              </a:solidFill>
              <a:latin typeface="+mn-lt"/>
            </a:endParaRPr>
          </a:p>
        </p:txBody>
      </p:sp>
      <p:sp>
        <p:nvSpPr>
          <p:cNvPr id="10" name="Rectangle 9">
            <a:extLst>
              <a:ext uri="{FF2B5EF4-FFF2-40B4-BE49-F238E27FC236}">
                <a16:creationId xmlns:a16="http://schemas.microsoft.com/office/drawing/2014/main" id="{E5EB5068-26B7-4D6C-9D99-E531B5A92D85}"/>
              </a:ext>
            </a:extLst>
          </p:cNvPr>
          <p:cNvSpPr/>
          <p:nvPr/>
        </p:nvSpPr>
        <p:spPr>
          <a:xfrm>
            <a:off x="3004443" y="1195029"/>
            <a:ext cx="2741490" cy="1572956"/>
          </a:xfrm>
          <a:prstGeom prst="rect">
            <a:avLst/>
          </a:prstGeom>
          <a:solidFill>
            <a:schemeClr val="accent2"/>
          </a:solidFill>
          <a:ln w="12700">
            <a:noFill/>
            <a:miter lim="800000"/>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p>
            <a:pPr lvl="0" defTabSz="355600">
              <a:spcBef>
                <a:spcPct val="0"/>
              </a:spcBef>
            </a:pPr>
            <a:r>
              <a:rPr lang="en-US" b="1" dirty="0">
                <a:solidFill>
                  <a:schemeClr val="bg1"/>
                </a:solidFill>
              </a:rPr>
              <a:t>Governor Education Relief Fund</a:t>
            </a:r>
            <a:br>
              <a:rPr lang="en-US" b="1" dirty="0">
                <a:solidFill>
                  <a:schemeClr val="bg1"/>
                </a:solidFill>
              </a:rPr>
            </a:br>
            <a:r>
              <a:rPr lang="en-US" b="1" kern="1200" dirty="0">
                <a:solidFill>
                  <a:schemeClr val="bg1"/>
                </a:solidFill>
                <a:latin typeface="+mn-lt"/>
              </a:rPr>
              <a:t>$</a:t>
            </a:r>
            <a:r>
              <a:rPr lang="en-US" b="1" dirty="0">
                <a:solidFill>
                  <a:schemeClr val="bg1"/>
                </a:solidFill>
              </a:rPr>
              <a:t>2.95B </a:t>
            </a:r>
            <a:r>
              <a:rPr lang="en-US" dirty="0">
                <a:solidFill>
                  <a:schemeClr val="bg1"/>
                </a:solidFill>
              </a:rPr>
              <a:t>available for governors to direct to higher education or K-12</a:t>
            </a:r>
            <a:endParaRPr lang="en-US" kern="1200" dirty="0">
              <a:solidFill>
                <a:schemeClr val="bg1"/>
              </a:solidFill>
              <a:latin typeface="+mn-lt"/>
            </a:endParaRPr>
          </a:p>
        </p:txBody>
      </p:sp>
      <p:sp>
        <p:nvSpPr>
          <p:cNvPr id="11" name="Rectangle 10">
            <a:extLst>
              <a:ext uri="{FF2B5EF4-FFF2-40B4-BE49-F238E27FC236}">
                <a16:creationId xmlns:a16="http://schemas.microsoft.com/office/drawing/2014/main" id="{07EFFEF3-B8E3-4975-BBED-C696C726AB6B}"/>
              </a:ext>
            </a:extLst>
          </p:cNvPr>
          <p:cNvSpPr/>
          <p:nvPr/>
        </p:nvSpPr>
        <p:spPr>
          <a:xfrm>
            <a:off x="3004443" y="3536591"/>
            <a:ext cx="2741490" cy="1572956"/>
          </a:xfrm>
          <a:prstGeom prst="rect">
            <a:avLst/>
          </a:prstGeom>
          <a:solidFill>
            <a:schemeClr val="accent2"/>
          </a:solidFill>
          <a:ln w="12700">
            <a:noFill/>
            <a:miter lim="800000"/>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p>
            <a:pPr lvl="0" defTabSz="355600">
              <a:spcBef>
                <a:spcPct val="0"/>
              </a:spcBef>
            </a:pPr>
            <a:r>
              <a:rPr lang="en-US" b="1" dirty="0">
                <a:solidFill>
                  <a:schemeClr val="bg1"/>
                </a:solidFill>
              </a:rPr>
              <a:t>Higher Education</a:t>
            </a:r>
          </a:p>
          <a:p>
            <a:pPr lvl="0" defTabSz="355600">
              <a:spcBef>
                <a:spcPct val="0"/>
              </a:spcBef>
            </a:pPr>
            <a:r>
              <a:rPr lang="en-US" b="1" dirty="0">
                <a:solidFill>
                  <a:schemeClr val="bg1"/>
                </a:solidFill>
              </a:rPr>
              <a:t>Emergency Relief Fund</a:t>
            </a:r>
            <a:br>
              <a:rPr lang="en-US" b="1" dirty="0">
                <a:solidFill>
                  <a:schemeClr val="bg1"/>
                </a:solidFill>
              </a:rPr>
            </a:br>
            <a:r>
              <a:rPr lang="en-US" b="1" dirty="0">
                <a:solidFill>
                  <a:schemeClr val="bg1"/>
                </a:solidFill>
              </a:rPr>
              <a:t>$14.25 B </a:t>
            </a:r>
            <a:r>
              <a:rPr lang="en-US" dirty="0">
                <a:solidFill>
                  <a:schemeClr val="bg1"/>
                </a:solidFill>
              </a:rPr>
              <a:t>devoted to helping higher ed institutions and students</a:t>
            </a:r>
          </a:p>
        </p:txBody>
      </p:sp>
      <p:grpSp>
        <p:nvGrpSpPr>
          <p:cNvPr id="12" name="Group 11">
            <a:extLst>
              <a:ext uri="{FF2B5EF4-FFF2-40B4-BE49-F238E27FC236}">
                <a16:creationId xmlns:a16="http://schemas.microsoft.com/office/drawing/2014/main" id="{E8967350-DD67-4ACB-B9D7-0011FF96C282}"/>
              </a:ext>
            </a:extLst>
          </p:cNvPr>
          <p:cNvGrpSpPr/>
          <p:nvPr/>
        </p:nvGrpSpPr>
        <p:grpSpPr>
          <a:xfrm>
            <a:off x="6248874" y="2178837"/>
            <a:ext cx="2746844" cy="4015945"/>
            <a:chOff x="4565472" y="1668520"/>
            <a:chExt cx="1557516" cy="2866778"/>
          </a:xfrm>
          <a:solidFill>
            <a:schemeClr val="accent6">
              <a:lumMod val="50000"/>
            </a:schemeClr>
          </a:solidFill>
        </p:grpSpPr>
        <p:sp>
          <p:nvSpPr>
            <p:cNvPr id="13" name="Rectangle 12">
              <a:extLst>
                <a:ext uri="{FF2B5EF4-FFF2-40B4-BE49-F238E27FC236}">
                  <a16:creationId xmlns:a16="http://schemas.microsoft.com/office/drawing/2014/main" id="{563CC532-7790-43B7-AE43-3EAB86C71FFE}"/>
                </a:ext>
              </a:extLst>
            </p:cNvPr>
            <p:cNvSpPr/>
            <p:nvPr/>
          </p:nvSpPr>
          <p:spPr>
            <a:xfrm>
              <a:off x="4565472" y="1668520"/>
              <a:ext cx="1554480" cy="959312"/>
            </a:xfrm>
            <a:prstGeom prst="rect">
              <a:avLst/>
            </a:prstGeom>
            <a:grpFill/>
            <a:ln w="12700">
              <a:noFill/>
              <a:miter lim="800000"/>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p>
              <a:pPr lvl="0" defTabSz="355600">
                <a:spcBef>
                  <a:spcPct val="0"/>
                </a:spcBef>
              </a:pPr>
              <a:r>
                <a:rPr lang="en-US" b="1" kern="1200" dirty="0">
                  <a:solidFill>
                    <a:schemeClr val="bg1"/>
                  </a:solidFill>
                  <a:latin typeface="+mn-lt"/>
                </a:rPr>
                <a:t>$12.56B </a:t>
              </a:r>
              <a:r>
                <a:rPr lang="en-US" kern="1200" dirty="0">
                  <a:solidFill>
                    <a:schemeClr val="bg1"/>
                  </a:solidFill>
                  <a:latin typeface="+mn-lt"/>
                </a:rPr>
                <a:t>awarded to </a:t>
              </a:r>
              <a:r>
                <a:rPr lang="en-US" dirty="0">
                  <a:solidFill>
                    <a:schemeClr val="bg1"/>
                  </a:solidFill>
                </a:rPr>
                <a:t>each institution though formula (75% Pell recipient enrollment, 25% total in-person enrollment)</a:t>
              </a:r>
              <a:endParaRPr lang="en-US" kern="1200" dirty="0">
                <a:solidFill>
                  <a:schemeClr val="bg1"/>
                </a:solidFill>
              </a:endParaRPr>
            </a:p>
          </p:txBody>
        </p:sp>
        <p:sp>
          <p:nvSpPr>
            <p:cNvPr id="14" name="Rectangle 13">
              <a:extLst>
                <a:ext uri="{FF2B5EF4-FFF2-40B4-BE49-F238E27FC236}">
                  <a16:creationId xmlns:a16="http://schemas.microsoft.com/office/drawing/2014/main" id="{92827449-3470-4840-93B2-2F886A5FEDAA}"/>
                </a:ext>
              </a:extLst>
            </p:cNvPr>
            <p:cNvSpPr/>
            <p:nvPr/>
          </p:nvSpPr>
          <p:spPr>
            <a:xfrm>
              <a:off x="4565472" y="2690428"/>
              <a:ext cx="1554480" cy="959311"/>
            </a:xfrm>
            <a:prstGeom prst="rect">
              <a:avLst/>
            </a:prstGeom>
            <a:grpFill/>
            <a:ln w="12700">
              <a:noFill/>
              <a:miter lim="800000"/>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p>
              <a:pPr lvl="0" defTabSz="355600">
                <a:spcBef>
                  <a:spcPct val="0"/>
                </a:spcBef>
              </a:pPr>
              <a:r>
                <a:rPr lang="en-US" b="1" dirty="0">
                  <a:solidFill>
                    <a:schemeClr val="bg1"/>
                  </a:solidFill>
                </a:rPr>
                <a:t>$331M </a:t>
              </a:r>
              <a:r>
                <a:rPr lang="en-US" dirty="0">
                  <a:solidFill>
                    <a:schemeClr val="bg1"/>
                  </a:solidFill>
                </a:rPr>
                <a:t>granted</a:t>
              </a:r>
              <a:r>
                <a:rPr lang="en-US" b="1" dirty="0">
                  <a:solidFill>
                    <a:schemeClr val="bg1"/>
                  </a:solidFill>
                </a:rPr>
                <a:t> </a:t>
              </a:r>
              <a:r>
                <a:rPr lang="en-US" dirty="0">
                  <a:solidFill>
                    <a:schemeClr val="bg1"/>
                  </a:solidFill>
                </a:rPr>
                <a:t>to institutions who have significant unmet need </a:t>
              </a:r>
              <a:endParaRPr lang="en-US" kern="1200" dirty="0">
                <a:solidFill>
                  <a:schemeClr val="bg1"/>
                </a:solidFill>
              </a:endParaRPr>
            </a:p>
          </p:txBody>
        </p:sp>
        <p:sp>
          <p:nvSpPr>
            <p:cNvPr id="15" name="Rectangle 14">
              <a:extLst>
                <a:ext uri="{FF2B5EF4-FFF2-40B4-BE49-F238E27FC236}">
                  <a16:creationId xmlns:a16="http://schemas.microsoft.com/office/drawing/2014/main" id="{68ACA714-FC29-4220-AB31-008CCAFFA29D}"/>
                </a:ext>
              </a:extLst>
            </p:cNvPr>
            <p:cNvSpPr/>
            <p:nvPr/>
          </p:nvSpPr>
          <p:spPr>
            <a:xfrm>
              <a:off x="4568508" y="3712338"/>
              <a:ext cx="1554480" cy="822960"/>
            </a:xfrm>
            <a:prstGeom prst="rect">
              <a:avLst/>
            </a:prstGeom>
            <a:grpFill/>
            <a:ln w="12700">
              <a:noFill/>
              <a:miter lim="800000"/>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p>
              <a:pPr lvl="0" defTabSz="355600">
                <a:spcBef>
                  <a:spcPct val="0"/>
                </a:spcBef>
              </a:pPr>
              <a:r>
                <a:rPr lang="en-US" b="1" dirty="0">
                  <a:solidFill>
                    <a:schemeClr val="bg1"/>
                  </a:solidFill>
                </a:rPr>
                <a:t>$1.05B </a:t>
              </a:r>
              <a:r>
                <a:rPr lang="en-US" dirty="0">
                  <a:solidFill>
                    <a:schemeClr val="bg1"/>
                  </a:solidFill>
                </a:rPr>
                <a:t>dedicated emergency aid to HBCU and minority-serving institutions (MSIs)</a:t>
              </a:r>
              <a:endParaRPr lang="en-US" kern="1200" dirty="0">
                <a:solidFill>
                  <a:schemeClr val="bg1"/>
                </a:solidFill>
              </a:endParaRPr>
            </a:p>
          </p:txBody>
        </p:sp>
      </p:grpSp>
      <p:cxnSp>
        <p:nvCxnSpPr>
          <p:cNvPr id="16" name="Connector: Curved 15">
            <a:extLst>
              <a:ext uri="{FF2B5EF4-FFF2-40B4-BE49-F238E27FC236}">
                <a16:creationId xmlns:a16="http://schemas.microsoft.com/office/drawing/2014/main" id="{EF60C647-AB14-4B45-8359-3A3BCF71951D}"/>
              </a:ext>
            </a:extLst>
          </p:cNvPr>
          <p:cNvCxnSpPr>
            <a:cxnSpLocks/>
            <a:stCxn id="11" idx="3"/>
            <a:endCxn id="13" idx="1"/>
          </p:cNvCxnSpPr>
          <p:nvPr/>
        </p:nvCxnSpPr>
        <p:spPr bwMode="gray">
          <a:xfrm flipV="1">
            <a:off x="5745933" y="2850767"/>
            <a:ext cx="502941" cy="1472302"/>
          </a:xfrm>
          <a:prstGeom prst="curvedConnector3">
            <a:avLst>
              <a:gd name="adj1" fmla="val 50000"/>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1DA5DF4F-066C-45F4-91C3-038F1129CFC9}"/>
              </a:ext>
            </a:extLst>
          </p:cNvPr>
          <p:cNvCxnSpPr>
            <a:cxnSpLocks/>
            <a:stCxn id="11" idx="3"/>
            <a:endCxn id="15" idx="1"/>
          </p:cNvCxnSpPr>
          <p:nvPr/>
        </p:nvCxnSpPr>
        <p:spPr bwMode="gray">
          <a:xfrm>
            <a:off x="5745933" y="4323069"/>
            <a:ext cx="508295" cy="1295289"/>
          </a:xfrm>
          <a:prstGeom prst="curvedConnector3">
            <a:avLst>
              <a:gd name="adj1" fmla="val 50000"/>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C1EFC171-7E78-4215-88AF-CF1C0707709B}"/>
              </a:ext>
            </a:extLst>
          </p:cNvPr>
          <p:cNvCxnSpPr>
            <a:cxnSpLocks/>
            <a:stCxn id="8" idx="3"/>
            <a:endCxn id="10" idx="1"/>
          </p:cNvCxnSpPr>
          <p:nvPr/>
        </p:nvCxnSpPr>
        <p:spPr bwMode="gray">
          <a:xfrm flipV="1">
            <a:off x="2601096" y="1981507"/>
            <a:ext cx="403347" cy="1329442"/>
          </a:xfrm>
          <a:prstGeom prst="curved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D65B57C1-F3ED-4D0A-81DB-A037F1F1C503}"/>
              </a:ext>
            </a:extLst>
          </p:cNvPr>
          <p:cNvCxnSpPr>
            <a:cxnSpLocks/>
            <a:stCxn id="8" idx="3"/>
            <a:endCxn id="11" idx="1"/>
          </p:cNvCxnSpPr>
          <p:nvPr/>
        </p:nvCxnSpPr>
        <p:spPr bwMode="gray">
          <a:xfrm>
            <a:off x="2601096" y="3310949"/>
            <a:ext cx="403347" cy="1012120"/>
          </a:xfrm>
          <a:prstGeom prst="curved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08590A6A-B9CD-4525-8C3E-3F1009CF451E}"/>
              </a:ext>
            </a:extLst>
          </p:cNvPr>
          <p:cNvCxnSpPr>
            <a:cxnSpLocks/>
          </p:cNvCxnSpPr>
          <p:nvPr/>
        </p:nvCxnSpPr>
        <p:spPr bwMode="gray">
          <a:xfrm>
            <a:off x="8985010" y="2830388"/>
            <a:ext cx="508295" cy="0"/>
          </a:xfrm>
          <a:prstGeom prst="straightConnector1">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F5BFDDD-34B0-48D0-99F8-2870137AE670}"/>
              </a:ext>
            </a:extLst>
          </p:cNvPr>
          <p:cNvCxnSpPr>
            <a:cxnSpLocks/>
          </p:cNvCxnSpPr>
          <p:nvPr/>
        </p:nvCxnSpPr>
        <p:spPr bwMode="gray">
          <a:xfrm>
            <a:off x="8985009" y="5713631"/>
            <a:ext cx="508295" cy="0"/>
          </a:xfrm>
          <a:prstGeom prst="straightConnector1">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24BAF80C-AF2A-4C71-B6D2-3B85298882A9}"/>
              </a:ext>
            </a:extLst>
          </p:cNvPr>
          <p:cNvSpPr/>
          <p:nvPr/>
        </p:nvSpPr>
        <p:spPr>
          <a:xfrm>
            <a:off x="9493304" y="2142183"/>
            <a:ext cx="2456711" cy="1380867"/>
          </a:xfrm>
          <a:prstGeom prst="rect">
            <a:avLst/>
          </a:prstGeom>
          <a:solidFill>
            <a:schemeClr val="accent2"/>
          </a:solidFill>
          <a:ln w="12700">
            <a:noFill/>
            <a:miter lim="800000"/>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p>
            <a:pPr lvl="0" defTabSz="355600">
              <a:spcBef>
                <a:spcPct val="0"/>
              </a:spcBef>
            </a:pPr>
            <a:r>
              <a:rPr lang="en-US" u="sng" kern="1200" dirty="0">
                <a:solidFill>
                  <a:schemeClr val="bg1"/>
                </a:solidFill>
                <a:latin typeface="+mn-lt"/>
              </a:rPr>
              <a:t>FAMU Allocation</a:t>
            </a:r>
          </a:p>
          <a:p>
            <a:pPr lvl="0" defTabSz="355600">
              <a:spcBef>
                <a:spcPct val="0"/>
              </a:spcBef>
            </a:pPr>
            <a:r>
              <a:rPr lang="en-US" kern="1200" dirty="0">
                <a:solidFill>
                  <a:schemeClr val="bg1"/>
                </a:solidFill>
                <a:latin typeface="+mn-lt"/>
              </a:rPr>
              <a:t>Emergency Financial Aid Grants: $6,525,663</a:t>
            </a:r>
          </a:p>
          <a:p>
            <a:pPr lvl="0" defTabSz="355600">
              <a:spcBef>
                <a:spcPct val="0"/>
              </a:spcBef>
            </a:pPr>
            <a:r>
              <a:rPr lang="en-US" dirty="0">
                <a:solidFill>
                  <a:schemeClr val="bg1"/>
                </a:solidFill>
              </a:rPr>
              <a:t>Total: $13,051,325</a:t>
            </a:r>
            <a:endParaRPr lang="en-US" kern="1200" dirty="0">
              <a:solidFill>
                <a:schemeClr val="bg1"/>
              </a:solidFill>
              <a:latin typeface="+mn-lt"/>
            </a:endParaRPr>
          </a:p>
        </p:txBody>
      </p:sp>
      <p:sp>
        <p:nvSpPr>
          <p:cNvPr id="98" name="Rectangle 97">
            <a:extLst>
              <a:ext uri="{FF2B5EF4-FFF2-40B4-BE49-F238E27FC236}">
                <a16:creationId xmlns:a16="http://schemas.microsoft.com/office/drawing/2014/main" id="{E98648A6-2AE7-4BCC-91C0-F98C59FEE520}"/>
              </a:ext>
            </a:extLst>
          </p:cNvPr>
          <p:cNvSpPr/>
          <p:nvPr/>
        </p:nvSpPr>
        <p:spPr>
          <a:xfrm>
            <a:off x="9482893" y="5041933"/>
            <a:ext cx="2456711" cy="1152849"/>
          </a:xfrm>
          <a:prstGeom prst="rect">
            <a:avLst/>
          </a:prstGeom>
          <a:solidFill>
            <a:schemeClr val="accent2"/>
          </a:solidFill>
          <a:ln w="12700">
            <a:noFill/>
            <a:miter lim="800000"/>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p>
            <a:pPr lvl="0" defTabSz="355600">
              <a:spcBef>
                <a:spcPct val="0"/>
              </a:spcBef>
            </a:pPr>
            <a:r>
              <a:rPr lang="en-US" u="sng" kern="1200" dirty="0">
                <a:solidFill>
                  <a:schemeClr val="bg1"/>
                </a:solidFill>
                <a:latin typeface="+mn-lt"/>
              </a:rPr>
              <a:t>FAMU Allocation</a:t>
            </a:r>
          </a:p>
          <a:p>
            <a:pPr lvl="0" defTabSz="355600">
              <a:spcBef>
                <a:spcPct val="0"/>
              </a:spcBef>
            </a:pPr>
            <a:r>
              <a:rPr lang="en-US" kern="1200" dirty="0">
                <a:solidFill>
                  <a:schemeClr val="bg1"/>
                </a:solidFill>
                <a:latin typeface="+mn-lt"/>
              </a:rPr>
              <a:t>Award amount still</a:t>
            </a:r>
            <a:r>
              <a:rPr lang="en-US" dirty="0">
                <a:solidFill>
                  <a:schemeClr val="bg1"/>
                </a:solidFill>
              </a:rPr>
              <a:t> unknown</a:t>
            </a:r>
            <a:endParaRPr lang="en-US" kern="1200" dirty="0">
              <a:solidFill>
                <a:schemeClr val="bg1"/>
              </a:solidFill>
              <a:latin typeface="+mn-lt"/>
            </a:endParaRPr>
          </a:p>
        </p:txBody>
      </p:sp>
      <p:cxnSp>
        <p:nvCxnSpPr>
          <p:cNvPr id="102" name="Straight Arrow Connector 101">
            <a:extLst>
              <a:ext uri="{FF2B5EF4-FFF2-40B4-BE49-F238E27FC236}">
                <a16:creationId xmlns:a16="http://schemas.microsoft.com/office/drawing/2014/main" id="{F12E3132-C0B9-4672-A841-BCFC6D3E47A8}"/>
              </a:ext>
            </a:extLst>
          </p:cNvPr>
          <p:cNvCxnSpPr>
            <a:cxnSpLocks/>
          </p:cNvCxnSpPr>
          <p:nvPr/>
        </p:nvCxnSpPr>
        <p:spPr bwMode="gray">
          <a:xfrm>
            <a:off x="5740579" y="4323069"/>
            <a:ext cx="508295" cy="0"/>
          </a:xfrm>
          <a:prstGeom prst="straightConnector1">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29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Governor’s Education Relief Funds</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54242" y="813429"/>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11" name="TextBox 10">
            <a:extLst>
              <a:ext uri="{FF2B5EF4-FFF2-40B4-BE49-F238E27FC236}">
                <a16:creationId xmlns:a16="http://schemas.microsoft.com/office/drawing/2014/main" id="{8094D5E3-61F9-42DB-99A0-5EA5DD6434C9}"/>
              </a:ext>
            </a:extLst>
          </p:cNvPr>
          <p:cNvSpPr txBox="1"/>
          <p:nvPr/>
        </p:nvSpPr>
        <p:spPr bwMode="gray">
          <a:xfrm>
            <a:off x="7045396" y="897135"/>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Point of Consideration</a:t>
            </a:r>
          </a:p>
        </p:txBody>
      </p:sp>
      <p:sp>
        <p:nvSpPr>
          <p:cNvPr id="14" name="TextBox 13">
            <a:extLst>
              <a:ext uri="{FF2B5EF4-FFF2-40B4-BE49-F238E27FC236}">
                <a16:creationId xmlns:a16="http://schemas.microsoft.com/office/drawing/2014/main" id="{D15EB679-FACC-43F9-9CDE-B377707434FF}"/>
              </a:ext>
            </a:extLst>
          </p:cNvPr>
          <p:cNvSpPr txBox="1"/>
          <p:nvPr/>
        </p:nvSpPr>
        <p:spPr bwMode="gray">
          <a:xfrm>
            <a:off x="8103970" y="1320327"/>
            <a:ext cx="3316359" cy="1049006"/>
          </a:xfrm>
          <a:prstGeom prst="rect">
            <a:avLst/>
          </a:prstGeom>
          <a:noFill/>
        </p:spPr>
        <p:txBody>
          <a:bodyPr wrap="square" lIns="0" tIns="0" rIns="0" bIns="0" rtlCol="0">
            <a:spAutoFit/>
          </a:bodyPr>
          <a:lstStyle/>
          <a:p>
            <a:pPr>
              <a:spcBef>
                <a:spcPts val="500"/>
              </a:spcBef>
            </a:pPr>
            <a:r>
              <a:rPr lang="en-US" sz="1600" b="1" dirty="0">
                <a:solidFill>
                  <a:schemeClr val="bg1"/>
                </a:solidFill>
              </a:rPr>
              <a:t>Governor Priority</a:t>
            </a:r>
          </a:p>
          <a:p>
            <a:pPr>
              <a:spcBef>
                <a:spcPts val="500"/>
              </a:spcBef>
            </a:pPr>
            <a:r>
              <a:rPr lang="en-US" sz="1600" dirty="0">
                <a:solidFill>
                  <a:schemeClr val="bg1"/>
                </a:solidFill>
              </a:rPr>
              <a:t>During the 2020 legislative session, the Governors focus was on increasing funding to K-12.  </a:t>
            </a:r>
          </a:p>
        </p:txBody>
      </p:sp>
      <p:sp>
        <p:nvSpPr>
          <p:cNvPr id="20" name="TextBox 19">
            <a:extLst>
              <a:ext uri="{FF2B5EF4-FFF2-40B4-BE49-F238E27FC236}">
                <a16:creationId xmlns:a16="http://schemas.microsoft.com/office/drawing/2014/main" id="{CE0427DF-96DC-4F87-AA97-39D3F5435CD5}"/>
              </a:ext>
            </a:extLst>
          </p:cNvPr>
          <p:cNvSpPr txBox="1"/>
          <p:nvPr/>
        </p:nvSpPr>
        <p:spPr bwMode="gray">
          <a:xfrm>
            <a:off x="8103970" y="3021518"/>
            <a:ext cx="3267848" cy="1049006"/>
          </a:xfrm>
          <a:prstGeom prst="rect">
            <a:avLst/>
          </a:prstGeom>
          <a:noFill/>
        </p:spPr>
        <p:txBody>
          <a:bodyPr wrap="square" lIns="0" tIns="0" rIns="0" bIns="0" rtlCol="0">
            <a:spAutoFit/>
          </a:bodyPr>
          <a:lstStyle/>
          <a:p>
            <a:pPr>
              <a:spcBef>
                <a:spcPts val="500"/>
              </a:spcBef>
            </a:pPr>
            <a:r>
              <a:rPr lang="en-US" sz="1600" b="1" dirty="0">
                <a:solidFill>
                  <a:schemeClr val="bg1"/>
                </a:solidFill>
              </a:rPr>
              <a:t>BOG/SUS Collaboration</a:t>
            </a:r>
          </a:p>
          <a:p>
            <a:pPr>
              <a:spcBef>
                <a:spcPts val="500"/>
              </a:spcBef>
            </a:pPr>
            <a:r>
              <a:rPr lang="en-US" sz="1600" dirty="0">
                <a:solidFill>
                  <a:schemeClr val="bg1"/>
                </a:solidFill>
              </a:rPr>
              <a:t>Highlight the financial needs of SUS institutions beyond what was received through the HERFs</a:t>
            </a:r>
          </a:p>
        </p:txBody>
      </p:sp>
      <p:sp>
        <p:nvSpPr>
          <p:cNvPr id="23" name="TextBox 22">
            <a:extLst>
              <a:ext uri="{FF2B5EF4-FFF2-40B4-BE49-F238E27FC236}">
                <a16:creationId xmlns:a16="http://schemas.microsoft.com/office/drawing/2014/main" id="{7C88A33F-9DB0-4CF5-9F41-5926FF6B66B3}"/>
              </a:ext>
            </a:extLst>
          </p:cNvPr>
          <p:cNvSpPr txBox="1"/>
          <p:nvPr/>
        </p:nvSpPr>
        <p:spPr bwMode="gray">
          <a:xfrm>
            <a:off x="8029939" y="4317099"/>
            <a:ext cx="3206557" cy="866904"/>
          </a:xfrm>
          <a:prstGeom prst="rect">
            <a:avLst/>
          </a:prstGeom>
          <a:noFill/>
        </p:spPr>
        <p:txBody>
          <a:bodyPr wrap="square" lIns="0" tIns="0" rIns="0" bIns="0" rtlCol="0">
            <a:spAutoFit/>
          </a:bodyPr>
          <a:lstStyle/>
          <a:p>
            <a:pPr>
              <a:spcBef>
                <a:spcPts val="500"/>
              </a:spcBef>
            </a:pPr>
            <a:r>
              <a:rPr lang="en-US" sz="1600" b="1" dirty="0">
                <a:solidFill>
                  <a:schemeClr val="bg1"/>
                </a:solidFill>
              </a:rPr>
              <a:t>Special Legislative Session Advocacy</a:t>
            </a:r>
          </a:p>
          <a:p>
            <a:pPr marL="285750" indent="-285750">
              <a:spcBef>
                <a:spcPts val="500"/>
              </a:spcBef>
              <a:buFont typeface="Arial" panose="020B0604020202020204" pitchFamily="34" charset="0"/>
              <a:buChar char="•"/>
            </a:pPr>
            <a:r>
              <a:rPr lang="en-US" sz="1600" dirty="0">
                <a:solidFill>
                  <a:schemeClr val="bg1"/>
                </a:solidFill>
              </a:rPr>
              <a:t>Assess fund ineligibility risk</a:t>
            </a:r>
          </a:p>
          <a:p>
            <a:pPr marL="285750" indent="-285750">
              <a:spcBef>
                <a:spcPts val="500"/>
              </a:spcBef>
              <a:buFont typeface="Arial" panose="020B0604020202020204" pitchFamily="34" charset="0"/>
              <a:buChar char="•"/>
            </a:pPr>
            <a:r>
              <a:rPr lang="en-US" sz="1600" dirty="0">
                <a:solidFill>
                  <a:schemeClr val="bg1"/>
                </a:solidFill>
              </a:rPr>
              <a:t>Develop advocacy plans</a:t>
            </a:r>
          </a:p>
        </p:txBody>
      </p:sp>
      <p:grpSp>
        <p:nvGrpSpPr>
          <p:cNvPr id="25" name="Group 24">
            <a:extLst>
              <a:ext uri="{FF2B5EF4-FFF2-40B4-BE49-F238E27FC236}">
                <a16:creationId xmlns:a16="http://schemas.microsoft.com/office/drawing/2014/main" id="{161058CB-1774-40FC-A620-9BF8BE7FD48A}"/>
              </a:ext>
            </a:extLst>
          </p:cNvPr>
          <p:cNvGrpSpPr/>
          <p:nvPr/>
        </p:nvGrpSpPr>
        <p:grpSpPr>
          <a:xfrm>
            <a:off x="562530" y="1283664"/>
            <a:ext cx="3974110" cy="492443"/>
            <a:chOff x="277813" y="1093922"/>
            <a:chExt cx="2599380" cy="492443"/>
          </a:xfrm>
        </p:grpSpPr>
        <p:sp>
          <p:nvSpPr>
            <p:cNvPr id="26" name="TextBox 25">
              <a:extLst>
                <a:ext uri="{FF2B5EF4-FFF2-40B4-BE49-F238E27FC236}">
                  <a16:creationId xmlns:a16="http://schemas.microsoft.com/office/drawing/2014/main" id="{62D5D015-9337-45B8-8DFF-6B6F689C7314}"/>
                </a:ext>
              </a:extLst>
            </p:cNvPr>
            <p:cNvSpPr txBox="1"/>
            <p:nvPr/>
          </p:nvSpPr>
          <p:spPr bwMode="gray">
            <a:xfrm>
              <a:off x="277813" y="1093922"/>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1</a:t>
              </a:r>
            </a:p>
          </p:txBody>
        </p:sp>
        <p:sp>
          <p:nvSpPr>
            <p:cNvPr id="27" name="TextBox 26">
              <a:extLst>
                <a:ext uri="{FF2B5EF4-FFF2-40B4-BE49-F238E27FC236}">
                  <a16:creationId xmlns:a16="http://schemas.microsoft.com/office/drawing/2014/main" id="{05DEF1AD-C98C-4044-AAF3-6D50E18F7C5B}"/>
                </a:ext>
              </a:extLst>
            </p:cNvPr>
            <p:cNvSpPr txBox="1"/>
            <p:nvPr/>
          </p:nvSpPr>
          <p:spPr bwMode="gray">
            <a:xfrm>
              <a:off x="499753" y="1202541"/>
              <a:ext cx="2377440" cy="307777"/>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Fund Recipients</a:t>
              </a:r>
            </a:p>
          </p:txBody>
        </p:sp>
      </p:grpSp>
      <p:sp>
        <p:nvSpPr>
          <p:cNvPr id="28" name="TextBox 27">
            <a:extLst>
              <a:ext uri="{FF2B5EF4-FFF2-40B4-BE49-F238E27FC236}">
                <a16:creationId xmlns:a16="http://schemas.microsoft.com/office/drawing/2014/main" id="{2E309BCC-079B-4C0B-A0D1-AEA0AC7C2080}"/>
              </a:ext>
            </a:extLst>
          </p:cNvPr>
          <p:cNvSpPr txBox="1"/>
          <p:nvPr/>
        </p:nvSpPr>
        <p:spPr>
          <a:xfrm>
            <a:off x="599204" y="1751253"/>
            <a:ext cx="5729405" cy="492443"/>
          </a:xfrm>
          <a:prstGeom prst="rect">
            <a:avLst/>
          </a:prstGeom>
          <a:noFill/>
        </p:spPr>
        <p:txBody>
          <a:bodyPr wrap="square" lIns="0" tIns="0" rIns="0" bIns="0" rtlCol="0">
            <a:spAutoFit/>
          </a:bodyPr>
          <a:lstStyle/>
          <a:p>
            <a:pPr>
              <a:spcBef>
                <a:spcPts val="500"/>
              </a:spcBef>
            </a:pPr>
            <a:r>
              <a:rPr lang="en-US" sz="1600" dirty="0"/>
              <a:t>Funds are eligible to be applied to K-12 and/or Higher Education at the</a:t>
            </a:r>
            <a:r>
              <a:rPr lang="en-US" sz="1600" b="1" i="1" dirty="0">
                <a:solidFill>
                  <a:schemeClr val="accent6">
                    <a:lumMod val="50000"/>
                  </a:schemeClr>
                </a:solidFill>
              </a:rPr>
              <a:t> discretion of the governor.</a:t>
            </a:r>
            <a:endParaRPr lang="en-US" sz="1600" dirty="0"/>
          </a:p>
        </p:txBody>
      </p:sp>
      <p:sp>
        <p:nvSpPr>
          <p:cNvPr id="29" name="TextBox 28">
            <a:extLst>
              <a:ext uri="{FF2B5EF4-FFF2-40B4-BE49-F238E27FC236}">
                <a16:creationId xmlns:a16="http://schemas.microsoft.com/office/drawing/2014/main" id="{8F137C36-6397-47F7-B8DC-8CB498836395}"/>
              </a:ext>
            </a:extLst>
          </p:cNvPr>
          <p:cNvSpPr txBox="1"/>
          <p:nvPr/>
        </p:nvSpPr>
        <p:spPr bwMode="gray">
          <a:xfrm>
            <a:off x="605844" y="3682031"/>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3</a:t>
            </a:r>
          </a:p>
        </p:txBody>
      </p:sp>
      <p:sp>
        <p:nvSpPr>
          <p:cNvPr id="30" name="TextBox 29">
            <a:extLst>
              <a:ext uri="{FF2B5EF4-FFF2-40B4-BE49-F238E27FC236}">
                <a16:creationId xmlns:a16="http://schemas.microsoft.com/office/drawing/2014/main" id="{59382BC9-F129-44F6-88EE-3CE5FC92E34C}"/>
              </a:ext>
            </a:extLst>
          </p:cNvPr>
          <p:cNvSpPr txBox="1"/>
          <p:nvPr/>
        </p:nvSpPr>
        <p:spPr bwMode="gray">
          <a:xfrm>
            <a:off x="948293" y="3774365"/>
            <a:ext cx="4235366" cy="307777"/>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Funding Eligibility for Higher Education</a:t>
            </a:r>
          </a:p>
        </p:txBody>
      </p:sp>
      <p:sp>
        <p:nvSpPr>
          <p:cNvPr id="31" name="TextBox 30">
            <a:extLst>
              <a:ext uri="{FF2B5EF4-FFF2-40B4-BE49-F238E27FC236}">
                <a16:creationId xmlns:a16="http://schemas.microsoft.com/office/drawing/2014/main" id="{D80DA36E-59AA-4C50-84EF-F8193616B2E0}"/>
              </a:ext>
            </a:extLst>
          </p:cNvPr>
          <p:cNvSpPr txBox="1"/>
          <p:nvPr/>
        </p:nvSpPr>
        <p:spPr>
          <a:xfrm>
            <a:off x="599204" y="4213851"/>
            <a:ext cx="5668750" cy="738664"/>
          </a:xfrm>
          <a:prstGeom prst="rect">
            <a:avLst/>
          </a:prstGeom>
          <a:noFill/>
        </p:spPr>
        <p:txBody>
          <a:bodyPr wrap="square" lIns="0" tIns="0" rIns="0" bIns="0" rtlCol="0">
            <a:spAutoFit/>
          </a:bodyPr>
          <a:lstStyle/>
          <a:p>
            <a:pPr>
              <a:spcBef>
                <a:spcPts val="500"/>
              </a:spcBef>
            </a:pPr>
            <a:r>
              <a:rPr lang="en-US" sz="1600" dirty="0"/>
              <a:t>Florida must agree to </a:t>
            </a:r>
            <a:r>
              <a:rPr lang="en-US" sz="1600" b="1" i="1" dirty="0">
                <a:solidFill>
                  <a:schemeClr val="accent6">
                    <a:lumMod val="50000"/>
                  </a:schemeClr>
                </a:solidFill>
              </a:rPr>
              <a:t>maintain support </a:t>
            </a:r>
            <a:r>
              <a:rPr lang="en-US" sz="1600" dirty="0"/>
              <a:t>for higher education in fiscal years 2020 and 2021 </a:t>
            </a:r>
            <a:r>
              <a:rPr lang="en-US" sz="1600" b="1" i="1" dirty="0">
                <a:solidFill>
                  <a:schemeClr val="accent6">
                    <a:lumMod val="50000"/>
                  </a:schemeClr>
                </a:solidFill>
              </a:rPr>
              <a:t>at least at the average level </a:t>
            </a:r>
            <a:r>
              <a:rPr lang="en-US" sz="1600" dirty="0"/>
              <a:t>of support provided in fiscal years 2017, 2018, and 2019.</a:t>
            </a:r>
          </a:p>
        </p:txBody>
      </p:sp>
      <p:grpSp>
        <p:nvGrpSpPr>
          <p:cNvPr id="33" name="Group 32">
            <a:extLst>
              <a:ext uri="{FF2B5EF4-FFF2-40B4-BE49-F238E27FC236}">
                <a16:creationId xmlns:a16="http://schemas.microsoft.com/office/drawing/2014/main" id="{0F1272EB-EA31-4304-89A7-03EC8A0FE9A7}"/>
              </a:ext>
            </a:extLst>
          </p:cNvPr>
          <p:cNvGrpSpPr/>
          <p:nvPr/>
        </p:nvGrpSpPr>
        <p:grpSpPr>
          <a:xfrm>
            <a:off x="562530" y="2344947"/>
            <a:ext cx="4751169" cy="704013"/>
            <a:chOff x="317208" y="1114081"/>
            <a:chExt cx="2559985" cy="704013"/>
          </a:xfrm>
        </p:grpSpPr>
        <p:sp>
          <p:nvSpPr>
            <p:cNvPr id="34" name="TextBox 33">
              <a:extLst>
                <a:ext uri="{FF2B5EF4-FFF2-40B4-BE49-F238E27FC236}">
                  <a16:creationId xmlns:a16="http://schemas.microsoft.com/office/drawing/2014/main" id="{41213A74-FA12-4D67-B641-2AE85FE21A10}"/>
                </a:ext>
              </a:extLst>
            </p:cNvPr>
            <p:cNvSpPr txBox="1"/>
            <p:nvPr/>
          </p:nvSpPr>
          <p:spPr bwMode="gray">
            <a:xfrm>
              <a:off x="317208" y="1114081"/>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2</a:t>
              </a:r>
            </a:p>
          </p:txBody>
        </p:sp>
        <p:sp>
          <p:nvSpPr>
            <p:cNvPr id="35" name="TextBox 34">
              <a:extLst>
                <a:ext uri="{FF2B5EF4-FFF2-40B4-BE49-F238E27FC236}">
                  <a16:creationId xmlns:a16="http://schemas.microsoft.com/office/drawing/2014/main" id="{580AEFB8-7212-40F2-9E7F-FF9FFC1DA2FE}"/>
                </a:ext>
              </a:extLst>
            </p:cNvPr>
            <p:cNvSpPr txBox="1"/>
            <p:nvPr/>
          </p:nvSpPr>
          <p:spPr bwMode="gray">
            <a:xfrm>
              <a:off x="499753" y="1202541"/>
              <a:ext cx="2377440" cy="615553"/>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Fund Restrictions for Higher Education</a:t>
              </a:r>
            </a:p>
          </p:txBody>
        </p:sp>
      </p:grpSp>
      <p:sp>
        <p:nvSpPr>
          <p:cNvPr id="36" name="TextBox 35">
            <a:extLst>
              <a:ext uri="{FF2B5EF4-FFF2-40B4-BE49-F238E27FC236}">
                <a16:creationId xmlns:a16="http://schemas.microsoft.com/office/drawing/2014/main" id="{FBD6FE29-FA80-4677-BD8A-5F3C0D494840}"/>
              </a:ext>
            </a:extLst>
          </p:cNvPr>
          <p:cNvSpPr txBox="1"/>
          <p:nvPr/>
        </p:nvSpPr>
        <p:spPr>
          <a:xfrm>
            <a:off x="538549" y="2876168"/>
            <a:ext cx="5729405" cy="492443"/>
          </a:xfrm>
          <a:prstGeom prst="rect">
            <a:avLst/>
          </a:prstGeom>
          <a:noFill/>
        </p:spPr>
        <p:txBody>
          <a:bodyPr wrap="square" lIns="0" tIns="0" rIns="0" bIns="0" rtlCol="0">
            <a:spAutoFit/>
          </a:bodyPr>
          <a:lstStyle/>
          <a:p>
            <a:pPr>
              <a:spcBef>
                <a:spcPts val="500"/>
              </a:spcBef>
            </a:pPr>
            <a:r>
              <a:rPr lang="en-US" sz="1600" dirty="0"/>
              <a:t>Funds </a:t>
            </a:r>
            <a:r>
              <a:rPr lang="en-US" sz="1600" b="1" i="1" dirty="0">
                <a:solidFill>
                  <a:schemeClr val="accent6">
                    <a:lumMod val="50000"/>
                  </a:schemeClr>
                </a:solidFill>
              </a:rPr>
              <a:t>shall not </a:t>
            </a:r>
            <a:r>
              <a:rPr lang="en-US" sz="1600" dirty="0"/>
              <a:t>be used to support capital projects, research and development, or tuition and fees paid by students.</a:t>
            </a:r>
          </a:p>
        </p:txBody>
      </p:sp>
      <p:sp>
        <p:nvSpPr>
          <p:cNvPr id="37" name="TextBox 36">
            <a:extLst>
              <a:ext uri="{FF2B5EF4-FFF2-40B4-BE49-F238E27FC236}">
                <a16:creationId xmlns:a16="http://schemas.microsoft.com/office/drawing/2014/main" id="{A10ACDCA-DB6A-4B04-A78A-FC55A9723E11}"/>
              </a:ext>
            </a:extLst>
          </p:cNvPr>
          <p:cNvSpPr txBox="1"/>
          <p:nvPr/>
        </p:nvSpPr>
        <p:spPr bwMode="gray">
          <a:xfrm>
            <a:off x="7086497" y="2607955"/>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Recommendations</a:t>
            </a:r>
          </a:p>
        </p:txBody>
      </p:sp>
      <p:pic>
        <p:nvPicPr>
          <p:cNvPr id="39" name="Graphic 38" descr="Professor">
            <a:extLst>
              <a:ext uri="{FF2B5EF4-FFF2-40B4-BE49-F238E27FC236}">
                <a16:creationId xmlns:a16="http://schemas.microsoft.com/office/drawing/2014/main" id="{DE0F40DD-24A6-434F-9818-31D442FD1D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2685" y="4317099"/>
            <a:ext cx="759465" cy="759465"/>
          </a:xfrm>
          <a:prstGeom prst="rect">
            <a:avLst/>
          </a:prstGeom>
        </p:spPr>
      </p:pic>
      <p:pic>
        <p:nvPicPr>
          <p:cNvPr id="41" name="Graphic 40" descr="Money">
            <a:extLst>
              <a:ext uri="{FF2B5EF4-FFF2-40B4-BE49-F238E27FC236}">
                <a16:creationId xmlns:a16="http://schemas.microsoft.com/office/drawing/2014/main" id="{ECD39C86-DB17-4919-AE99-7612D6A342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23705" y="3060612"/>
            <a:ext cx="759466" cy="759466"/>
          </a:xfrm>
          <a:prstGeom prst="rect">
            <a:avLst/>
          </a:prstGeom>
        </p:spPr>
      </p:pic>
      <p:pic>
        <p:nvPicPr>
          <p:cNvPr id="45" name="Graphic 44" descr="Head with gears">
            <a:extLst>
              <a:ext uri="{FF2B5EF4-FFF2-40B4-BE49-F238E27FC236}">
                <a16:creationId xmlns:a16="http://schemas.microsoft.com/office/drawing/2014/main" id="{AF16DF18-AF7C-4BA4-B38D-21C4BB9978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98559" y="1423142"/>
            <a:ext cx="803591" cy="803591"/>
          </a:xfrm>
          <a:prstGeom prst="rect">
            <a:avLst/>
          </a:prstGeom>
        </p:spPr>
      </p:pic>
    </p:spTree>
    <p:extLst>
      <p:ext uri="{BB962C8B-B14F-4D97-AF65-F5344CB8AC3E}">
        <p14:creationId xmlns:p14="http://schemas.microsoft.com/office/powerpoint/2010/main" val="74863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Higher Education Relief Funds (HERF)</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11" name="TextBox 10">
            <a:extLst>
              <a:ext uri="{FF2B5EF4-FFF2-40B4-BE49-F238E27FC236}">
                <a16:creationId xmlns:a16="http://schemas.microsoft.com/office/drawing/2014/main" id="{8094D5E3-61F9-42DB-99A0-5EA5DD6434C9}"/>
              </a:ext>
            </a:extLst>
          </p:cNvPr>
          <p:cNvSpPr txBox="1"/>
          <p:nvPr/>
        </p:nvSpPr>
        <p:spPr bwMode="gray">
          <a:xfrm>
            <a:off x="7058769" y="952654"/>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Points of Considerations</a:t>
            </a:r>
          </a:p>
        </p:txBody>
      </p:sp>
      <p:grpSp>
        <p:nvGrpSpPr>
          <p:cNvPr id="13" name="Group 12">
            <a:extLst>
              <a:ext uri="{FF2B5EF4-FFF2-40B4-BE49-F238E27FC236}">
                <a16:creationId xmlns:a16="http://schemas.microsoft.com/office/drawing/2014/main" id="{589357C7-0712-49CA-94D7-F73C87BAB2C9}"/>
              </a:ext>
            </a:extLst>
          </p:cNvPr>
          <p:cNvGrpSpPr/>
          <p:nvPr/>
        </p:nvGrpSpPr>
        <p:grpSpPr>
          <a:xfrm>
            <a:off x="7259594" y="1375875"/>
            <a:ext cx="4170405" cy="802784"/>
            <a:chOff x="3661204" y="1528043"/>
            <a:chExt cx="2414750" cy="508079"/>
          </a:xfrm>
        </p:grpSpPr>
        <p:sp>
          <p:nvSpPr>
            <p:cNvPr id="14" name="TextBox 13">
              <a:extLst>
                <a:ext uri="{FF2B5EF4-FFF2-40B4-BE49-F238E27FC236}">
                  <a16:creationId xmlns:a16="http://schemas.microsoft.com/office/drawing/2014/main" id="{D15EB679-FACC-43F9-9CDE-B377707434FF}"/>
                </a:ext>
              </a:extLst>
            </p:cNvPr>
            <p:cNvSpPr txBox="1"/>
            <p:nvPr/>
          </p:nvSpPr>
          <p:spPr bwMode="gray">
            <a:xfrm>
              <a:off x="4155714" y="1528043"/>
              <a:ext cx="1920240" cy="508079"/>
            </a:xfrm>
            <a:prstGeom prst="rect">
              <a:avLst/>
            </a:prstGeom>
            <a:noFill/>
          </p:spPr>
          <p:txBody>
            <a:bodyPr wrap="square" lIns="0" tIns="0" rIns="0" bIns="0" rtlCol="0">
              <a:spAutoFit/>
            </a:bodyPr>
            <a:lstStyle/>
            <a:p>
              <a:pPr>
                <a:spcBef>
                  <a:spcPts val="500"/>
                </a:spcBef>
              </a:pPr>
              <a:r>
                <a:rPr lang="en-US" sz="1600" b="1" dirty="0">
                  <a:solidFill>
                    <a:schemeClr val="bg1"/>
                  </a:solidFill>
                </a:rPr>
                <a:t>Disbursement Speed</a:t>
              </a:r>
            </a:p>
            <a:p>
              <a:pPr>
                <a:spcBef>
                  <a:spcPts val="500"/>
                </a:spcBef>
              </a:pPr>
              <a:r>
                <a:rPr lang="en-US" sz="1600" dirty="0">
                  <a:solidFill>
                    <a:schemeClr val="bg1"/>
                  </a:solidFill>
                </a:rPr>
                <a:t>Funds will be disbursed on two timelines with ESFA available</a:t>
              </a:r>
            </a:p>
          </p:txBody>
        </p:sp>
        <p:pic>
          <p:nvPicPr>
            <p:cNvPr id="15" name="Picture 2">
              <a:extLst>
                <a:ext uri="{FF2B5EF4-FFF2-40B4-BE49-F238E27FC236}">
                  <a16:creationId xmlns:a16="http://schemas.microsoft.com/office/drawing/2014/main" id="{08D8652D-AA7F-4673-8D90-83F04BE7B170}"/>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661204" y="1623444"/>
              <a:ext cx="2940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161058CB-1774-40FC-A620-9BF8BE7FD48A}"/>
              </a:ext>
            </a:extLst>
          </p:cNvPr>
          <p:cNvGrpSpPr/>
          <p:nvPr/>
        </p:nvGrpSpPr>
        <p:grpSpPr>
          <a:xfrm>
            <a:off x="605844" y="1507225"/>
            <a:ext cx="5559286" cy="724172"/>
            <a:chOff x="277813" y="1093922"/>
            <a:chExt cx="2599380" cy="724172"/>
          </a:xfrm>
        </p:grpSpPr>
        <p:sp>
          <p:nvSpPr>
            <p:cNvPr id="26" name="TextBox 25">
              <a:extLst>
                <a:ext uri="{FF2B5EF4-FFF2-40B4-BE49-F238E27FC236}">
                  <a16:creationId xmlns:a16="http://schemas.microsoft.com/office/drawing/2014/main" id="{62D5D015-9337-45B8-8DFF-6B6F689C7314}"/>
                </a:ext>
              </a:extLst>
            </p:cNvPr>
            <p:cNvSpPr txBox="1"/>
            <p:nvPr/>
          </p:nvSpPr>
          <p:spPr bwMode="gray">
            <a:xfrm>
              <a:off x="277813" y="1093922"/>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1</a:t>
              </a:r>
            </a:p>
          </p:txBody>
        </p:sp>
        <p:sp>
          <p:nvSpPr>
            <p:cNvPr id="27" name="TextBox 26">
              <a:extLst>
                <a:ext uri="{FF2B5EF4-FFF2-40B4-BE49-F238E27FC236}">
                  <a16:creationId xmlns:a16="http://schemas.microsoft.com/office/drawing/2014/main" id="{05DEF1AD-C98C-4044-AAF3-6D50E18F7C5B}"/>
                </a:ext>
              </a:extLst>
            </p:cNvPr>
            <p:cNvSpPr txBox="1"/>
            <p:nvPr/>
          </p:nvSpPr>
          <p:spPr bwMode="gray">
            <a:xfrm>
              <a:off x="499753" y="1202541"/>
              <a:ext cx="2377440" cy="615553"/>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Emergency Student Financial Aid Grants (ESFAG) </a:t>
              </a:r>
            </a:p>
          </p:txBody>
        </p:sp>
      </p:grpSp>
      <p:sp>
        <p:nvSpPr>
          <p:cNvPr id="28" name="TextBox 27">
            <a:extLst>
              <a:ext uri="{FF2B5EF4-FFF2-40B4-BE49-F238E27FC236}">
                <a16:creationId xmlns:a16="http://schemas.microsoft.com/office/drawing/2014/main" id="{2E309BCC-079B-4C0B-A0D1-AEA0AC7C2080}"/>
              </a:ext>
            </a:extLst>
          </p:cNvPr>
          <p:cNvSpPr txBox="1"/>
          <p:nvPr/>
        </p:nvSpPr>
        <p:spPr>
          <a:xfrm>
            <a:off x="568876" y="2032764"/>
            <a:ext cx="5729405" cy="1605568"/>
          </a:xfrm>
          <a:prstGeom prst="rect">
            <a:avLst/>
          </a:prstGeom>
          <a:noFill/>
        </p:spPr>
        <p:txBody>
          <a:bodyPr wrap="square" lIns="0" tIns="0" rIns="0" bIns="0" rtlCol="0">
            <a:spAutoFit/>
          </a:bodyPr>
          <a:lstStyle/>
          <a:p>
            <a:pPr>
              <a:spcBef>
                <a:spcPts val="500"/>
              </a:spcBef>
            </a:pPr>
            <a:r>
              <a:rPr lang="en-US" sz="1600" b="1" i="1" dirty="0">
                <a:solidFill>
                  <a:schemeClr val="accent6">
                    <a:lumMod val="50000"/>
                  </a:schemeClr>
                </a:solidFill>
              </a:rPr>
              <a:t>At least 50% </a:t>
            </a:r>
            <a:r>
              <a:rPr lang="en-US" sz="1600" dirty="0"/>
              <a:t>of institution’s total funding must go to student aid, including</a:t>
            </a:r>
          </a:p>
          <a:p>
            <a:pPr marL="118872" indent="-118872">
              <a:spcBef>
                <a:spcPts val="500"/>
              </a:spcBef>
              <a:buFont typeface="Arial" panose="020B0604020202020204" pitchFamily="34" charset="0"/>
              <a:buChar char="•"/>
            </a:pPr>
            <a:r>
              <a:rPr lang="en-US" sz="1600" dirty="0"/>
              <a:t>Targeted funds to help students' costs associated with campus closures and the shift to virtual instruction</a:t>
            </a:r>
          </a:p>
          <a:p>
            <a:pPr marL="118872" indent="-118872">
              <a:spcBef>
                <a:spcPts val="500"/>
              </a:spcBef>
              <a:buFont typeface="Arial" panose="020B0604020202020204" pitchFamily="34" charset="0"/>
              <a:buChar char="•"/>
            </a:pPr>
            <a:r>
              <a:rPr lang="en-US" sz="1600" dirty="0"/>
              <a:t>Eligible expenses under a student’s cost of attendance (e.g., food, housing, course materials, technology, healthcare, and childcare)</a:t>
            </a:r>
          </a:p>
        </p:txBody>
      </p:sp>
      <p:sp>
        <p:nvSpPr>
          <p:cNvPr id="29" name="TextBox 28">
            <a:extLst>
              <a:ext uri="{FF2B5EF4-FFF2-40B4-BE49-F238E27FC236}">
                <a16:creationId xmlns:a16="http://schemas.microsoft.com/office/drawing/2014/main" id="{8F137C36-6397-47F7-B8DC-8CB498836395}"/>
              </a:ext>
            </a:extLst>
          </p:cNvPr>
          <p:cNvSpPr txBox="1"/>
          <p:nvPr/>
        </p:nvSpPr>
        <p:spPr bwMode="gray">
          <a:xfrm>
            <a:off x="605844" y="3682031"/>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2</a:t>
            </a:r>
          </a:p>
        </p:txBody>
      </p:sp>
      <p:sp>
        <p:nvSpPr>
          <p:cNvPr id="30" name="TextBox 29">
            <a:extLst>
              <a:ext uri="{FF2B5EF4-FFF2-40B4-BE49-F238E27FC236}">
                <a16:creationId xmlns:a16="http://schemas.microsoft.com/office/drawing/2014/main" id="{59382BC9-F129-44F6-88EE-3CE5FC92E34C}"/>
              </a:ext>
            </a:extLst>
          </p:cNvPr>
          <p:cNvSpPr txBox="1"/>
          <p:nvPr/>
        </p:nvSpPr>
        <p:spPr bwMode="gray">
          <a:xfrm>
            <a:off x="948293" y="3774365"/>
            <a:ext cx="3185042" cy="307777"/>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Institutional Discretion</a:t>
            </a:r>
          </a:p>
        </p:txBody>
      </p:sp>
      <p:sp>
        <p:nvSpPr>
          <p:cNvPr id="31" name="TextBox 30">
            <a:extLst>
              <a:ext uri="{FF2B5EF4-FFF2-40B4-BE49-F238E27FC236}">
                <a16:creationId xmlns:a16="http://schemas.microsoft.com/office/drawing/2014/main" id="{D80DA36E-59AA-4C50-84EF-F8193616B2E0}"/>
              </a:ext>
            </a:extLst>
          </p:cNvPr>
          <p:cNvSpPr txBox="1"/>
          <p:nvPr/>
        </p:nvSpPr>
        <p:spPr>
          <a:xfrm>
            <a:off x="599204" y="4213851"/>
            <a:ext cx="5668750" cy="1605568"/>
          </a:xfrm>
          <a:prstGeom prst="rect">
            <a:avLst/>
          </a:prstGeom>
          <a:noFill/>
        </p:spPr>
        <p:txBody>
          <a:bodyPr wrap="square" lIns="0" tIns="0" rIns="0" bIns="0" rtlCol="0">
            <a:spAutoFit/>
          </a:bodyPr>
          <a:lstStyle/>
          <a:p>
            <a:pPr>
              <a:spcBef>
                <a:spcPts val="500"/>
              </a:spcBef>
            </a:pPr>
            <a:r>
              <a:rPr lang="en-US" sz="1600" dirty="0"/>
              <a:t>The </a:t>
            </a:r>
            <a:r>
              <a:rPr lang="en-US" sz="1600" b="1" dirty="0">
                <a:solidFill>
                  <a:schemeClr val="accent6">
                    <a:lumMod val="50000"/>
                  </a:schemeClr>
                </a:solidFill>
              </a:rPr>
              <a:t>remaining balance </a:t>
            </a:r>
            <a:r>
              <a:rPr lang="en-US" sz="1600" dirty="0"/>
              <a:t>of funds can be used for most costs incurred by COVID-19, including the shift to online instruction</a:t>
            </a:r>
          </a:p>
          <a:p>
            <a:pPr marL="118872" indent="-118872">
              <a:spcBef>
                <a:spcPts val="500"/>
              </a:spcBef>
              <a:buFont typeface="Arial" panose="020B0604020202020204" pitchFamily="34" charset="0"/>
              <a:buChar char="•"/>
            </a:pPr>
            <a:r>
              <a:rPr lang="en-US" sz="1600" dirty="0"/>
              <a:t>Excludes certain enrollment expenses, like payments to marketing vendors, and capital expenses associated with athletics facilities</a:t>
            </a:r>
          </a:p>
          <a:p>
            <a:pPr marL="118872" indent="-118872">
              <a:spcBef>
                <a:spcPts val="500"/>
              </a:spcBef>
              <a:buFont typeface="Arial" panose="020B0604020202020204" pitchFamily="34" charset="0"/>
              <a:buChar char="•"/>
            </a:pPr>
            <a:r>
              <a:rPr lang="en-US" sz="1600" dirty="0"/>
              <a:t>Institutions are encouraged to maintain all staff on payroll, but they are not legally mandated to do so</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568876" y="1054817"/>
            <a:ext cx="4065587" cy="307777"/>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Two Statutory Categories of Fund Use</a:t>
            </a:r>
          </a:p>
        </p:txBody>
      </p:sp>
      <p:sp>
        <p:nvSpPr>
          <p:cNvPr id="34" name="TextBox 33">
            <a:extLst>
              <a:ext uri="{FF2B5EF4-FFF2-40B4-BE49-F238E27FC236}">
                <a16:creationId xmlns:a16="http://schemas.microsoft.com/office/drawing/2014/main" id="{4F9F5865-F80F-439D-A974-DFFC7A27B89B}"/>
              </a:ext>
            </a:extLst>
          </p:cNvPr>
          <p:cNvSpPr txBox="1"/>
          <p:nvPr/>
        </p:nvSpPr>
        <p:spPr bwMode="gray">
          <a:xfrm>
            <a:off x="8068832" y="2459263"/>
            <a:ext cx="3316359" cy="802784"/>
          </a:xfrm>
          <a:prstGeom prst="rect">
            <a:avLst/>
          </a:prstGeom>
          <a:noFill/>
        </p:spPr>
        <p:txBody>
          <a:bodyPr wrap="square" lIns="0" tIns="0" rIns="0" bIns="0" rtlCol="0">
            <a:spAutoFit/>
          </a:bodyPr>
          <a:lstStyle/>
          <a:p>
            <a:pPr>
              <a:spcBef>
                <a:spcPts val="500"/>
              </a:spcBef>
            </a:pPr>
            <a:r>
              <a:rPr lang="en-US" sz="1600" b="1" dirty="0">
                <a:solidFill>
                  <a:schemeClr val="bg1"/>
                </a:solidFill>
              </a:rPr>
              <a:t>Disbursement Mechanism</a:t>
            </a:r>
          </a:p>
          <a:p>
            <a:pPr>
              <a:spcBef>
                <a:spcPts val="500"/>
              </a:spcBef>
            </a:pPr>
            <a:r>
              <a:rPr lang="en-US" sz="1600" dirty="0">
                <a:solidFill>
                  <a:schemeClr val="bg1"/>
                </a:solidFill>
              </a:rPr>
              <a:t>ESFAG funds are being disbursed through the grants.gov portal</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8055460" y="3559006"/>
            <a:ext cx="3316359" cy="802784"/>
          </a:xfrm>
          <a:prstGeom prst="rect">
            <a:avLst/>
          </a:prstGeom>
          <a:noFill/>
        </p:spPr>
        <p:txBody>
          <a:bodyPr wrap="square" lIns="0" tIns="0" rIns="0" bIns="0" rtlCol="0">
            <a:spAutoFit/>
          </a:bodyPr>
          <a:lstStyle/>
          <a:p>
            <a:pPr>
              <a:spcBef>
                <a:spcPts val="500"/>
              </a:spcBef>
            </a:pPr>
            <a:r>
              <a:rPr lang="en-US" sz="1600" b="1" dirty="0">
                <a:solidFill>
                  <a:schemeClr val="bg1"/>
                </a:solidFill>
              </a:rPr>
              <a:t>Allowable use of Funds</a:t>
            </a:r>
          </a:p>
          <a:p>
            <a:pPr>
              <a:spcBef>
                <a:spcPts val="500"/>
              </a:spcBef>
            </a:pPr>
            <a:r>
              <a:rPr lang="en-US" sz="1600" dirty="0">
                <a:solidFill>
                  <a:schemeClr val="bg1"/>
                </a:solidFill>
              </a:rPr>
              <a:t>Limited guidance has been received from the Department of Education</a:t>
            </a:r>
          </a:p>
        </p:txBody>
      </p:sp>
      <p:pic>
        <p:nvPicPr>
          <p:cNvPr id="4" name="Graphic 3" descr="Bank check">
            <a:extLst>
              <a:ext uri="{FF2B5EF4-FFF2-40B4-BE49-F238E27FC236}">
                <a16:creationId xmlns:a16="http://schemas.microsoft.com/office/drawing/2014/main" id="{7185EC2F-C735-40A3-A194-064B23BD0B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5595" y="2391594"/>
            <a:ext cx="795866" cy="795866"/>
          </a:xfrm>
          <a:prstGeom prst="rect">
            <a:avLst/>
          </a:prstGeom>
        </p:spPr>
      </p:pic>
      <p:pic>
        <p:nvPicPr>
          <p:cNvPr id="8" name="Graphic 7" descr="Checklist">
            <a:extLst>
              <a:ext uri="{FF2B5EF4-FFF2-40B4-BE49-F238E27FC236}">
                <a16:creationId xmlns:a16="http://schemas.microsoft.com/office/drawing/2014/main" id="{8C8FA719-9666-44AB-A639-198E25694E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2389" y="3559006"/>
            <a:ext cx="699072" cy="699072"/>
          </a:xfrm>
          <a:prstGeom prst="rect">
            <a:avLst/>
          </a:prstGeom>
        </p:spPr>
      </p:pic>
    </p:spTree>
    <p:extLst>
      <p:ext uri="{BB962C8B-B14F-4D97-AF65-F5344CB8AC3E}">
        <p14:creationId xmlns:p14="http://schemas.microsoft.com/office/powerpoint/2010/main" val="393660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949792" y="76569"/>
            <a:ext cx="10480207" cy="605523"/>
          </a:xfrm>
        </p:spPr>
        <p:txBody>
          <a:bodyPr>
            <a:noAutofit/>
          </a:bodyPr>
          <a:lstStyle/>
          <a:p>
            <a:r>
              <a:rPr lang="en-US" sz="4400" b="1" dirty="0">
                <a:solidFill>
                  <a:schemeClr val="accent6">
                    <a:lumMod val="50000"/>
                  </a:schemeClr>
                </a:solidFill>
              </a:rPr>
              <a:t>HERF: Emergency Student Financial Aid Grants</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3224457" cy="419310"/>
          </a:xfrm>
          <a:prstGeom prst="rect">
            <a:avLst/>
          </a:prstGeom>
        </p:spPr>
      </p:pic>
      <p:grpSp>
        <p:nvGrpSpPr>
          <p:cNvPr id="25" name="Group 24">
            <a:extLst>
              <a:ext uri="{FF2B5EF4-FFF2-40B4-BE49-F238E27FC236}">
                <a16:creationId xmlns:a16="http://schemas.microsoft.com/office/drawing/2014/main" id="{161058CB-1774-40FC-A620-9BF8BE7FD48A}"/>
              </a:ext>
            </a:extLst>
          </p:cNvPr>
          <p:cNvGrpSpPr/>
          <p:nvPr/>
        </p:nvGrpSpPr>
        <p:grpSpPr>
          <a:xfrm>
            <a:off x="441960" y="917626"/>
            <a:ext cx="4803045" cy="492443"/>
            <a:chOff x="277813" y="1093922"/>
            <a:chExt cx="2930206" cy="492443"/>
          </a:xfrm>
        </p:grpSpPr>
        <p:sp>
          <p:nvSpPr>
            <p:cNvPr id="26" name="TextBox 25">
              <a:extLst>
                <a:ext uri="{FF2B5EF4-FFF2-40B4-BE49-F238E27FC236}">
                  <a16:creationId xmlns:a16="http://schemas.microsoft.com/office/drawing/2014/main" id="{62D5D015-9337-45B8-8DFF-6B6F689C7314}"/>
                </a:ext>
              </a:extLst>
            </p:cNvPr>
            <p:cNvSpPr txBox="1"/>
            <p:nvPr/>
          </p:nvSpPr>
          <p:spPr bwMode="gray">
            <a:xfrm>
              <a:off x="277813" y="1093922"/>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1</a:t>
              </a:r>
            </a:p>
          </p:txBody>
        </p:sp>
        <p:sp>
          <p:nvSpPr>
            <p:cNvPr id="27" name="TextBox 26">
              <a:extLst>
                <a:ext uri="{FF2B5EF4-FFF2-40B4-BE49-F238E27FC236}">
                  <a16:creationId xmlns:a16="http://schemas.microsoft.com/office/drawing/2014/main" id="{05DEF1AD-C98C-4044-AAF3-6D50E18F7C5B}"/>
                </a:ext>
              </a:extLst>
            </p:cNvPr>
            <p:cNvSpPr txBox="1"/>
            <p:nvPr/>
          </p:nvSpPr>
          <p:spPr bwMode="gray">
            <a:xfrm>
              <a:off x="499753" y="1202541"/>
              <a:ext cx="2708266" cy="307777"/>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Restrictions</a:t>
              </a:r>
            </a:p>
          </p:txBody>
        </p:sp>
      </p:grpSp>
      <p:sp>
        <p:nvSpPr>
          <p:cNvPr id="28" name="TextBox 27">
            <a:extLst>
              <a:ext uri="{FF2B5EF4-FFF2-40B4-BE49-F238E27FC236}">
                <a16:creationId xmlns:a16="http://schemas.microsoft.com/office/drawing/2014/main" id="{2E309BCC-079B-4C0B-A0D1-AEA0AC7C2080}"/>
              </a:ext>
            </a:extLst>
          </p:cNvPr>
          <p:cNvSpPr txBox="1"/>
          <p:nvPr/>
        </p:nvSpPr>
        <p:spPr>
          <a:xfrm>
            <a:off x="593449" y="1421349"/>
            <a:ext cx="5605129" cy="1359346"/>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2000" dirty="0"/>
              <a:t>Direct payment of grants to students</a:t>
            </a:r>
          </a:p>
          <a:p>
            <a:pPr marL="118872" indent="-118872">
              <a:spcBef>
                <a:spcPts val="500"/>
              </a:spcBef>
              <a:buFont typeface="Arial" panose="020B0604020202020204" pitchFamily="34" charset="0"/>
              <a:buChar char="•"/>
            </a:pPr>
            <a:r>
              <a:rPr lang="en-US" sz="2000" dirty="0"/>
              <a:t>Schools cannot reimburse themselves for any costs or expenses</a:t>
            </a:r>
          </a:p>
          <a:p>
            <a:pPr>
              <a:spcBef>
                <a:spcPts val="500"/>
              </a:spcBef>
            </a:pPr>
            <a:endParaRPr lang="en-US" sz="2000" dirty="0"/>
          </a:p>
        </p:txBody>
      </p:sp>
      <p:sp>
        <p:nvSpPr>
          <p:cNvPr id="29" name="TextBox 28">
            <a:extLst>
              <a:ext uri="{FF2B5EF4-FFF2-40B4-BE49-F238E27FC236}">
                <a16:creationId xmlns:a16="http://schemas.microsoft.com/office/drawing/2014/main" id="{8F137C36-6397-47F7-B8DC-8CB498836395}"/>
              </a:ext>
            </a:extLst>
          </p:cNvPr>
          <p:cNvSpPr txBox="1"/>
          <p:nvPr/>
        </p:nvSpPr>
        <p:spPr bwMode="gray">
          <a:xfrm>
            <a:off x="6727894" y="917626"/>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3</a:t>
            </a:r>
          </a:p>
        </p:txBody>
      </p:sp>
      <p:sp>
        <p:nvSpPr>
          <p:cNvPr id="30" name="TextBox 29">
            <a:extLst>
              <a:ext uri="{FF2B5EF4-FFF2-40B4-BE49-F238E27FC236}">
                <a16:creationId xmlns:a16="http://schemas.microsoft.com/office/drawing/2014/main" id="{59382BC9-F129-44F6-88EE-3CE5FC92E34C}"/>
              </a:ext>
            </a:extLst>
          </p:cNvPr>
          <p:cNvSpPr txBox="1"/>
          <p:nvPr/>
        </p:nvSpPr>
        <p:spPr bwMode="gray">
          <a:xfrm>
            <a:off x="7117377" y="1015297"/>
            <a:ext cx="3938790" cy="307777"/>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Department of Ed Recommendations</a:t>
            </a:r>
          </a:p>
        </p:txBody>
      </p:sp>
      <p:grpSp>
        <p:nvGrpSpPr>
          <p:cNvPr id="33" name="Group 32">
            <a:extLst>
              <a:ext uri="{FF2B5EF4-FFF2-40B4-BE49-F238E27FC236}">
                <a16:creationId xmlns:a16="http://schemas.microsoft.com/office/drawing/2014/main" id="{3A400C54-C75F-427D-8535-B41590660F8F}"/>
              </a:ext>
            </a:extLst>
          </p:cNvPr>
          <p:cNvGrpSpPr/>
          <p:nvPr/>
        </p:nvGrpSpPr>
        <p:grpSpPr>
          <a:xfrm>
            <a:off x="538548" y="2672076"/>
            <a:ext cx="4803045" cy="492443"/>
            <a:chOff x="277813" y="1093922"/>
            <a:chExt cx="2930206" cy="492443"/>
          </a:xfrm>
        </p:grpSpPr>
        <p:sp>
          <p:nvSpPr>
            <p:cNvPr id="34" name="TextBox 33">
              <a:extLst>
                <a:ext uri="{FF2B5EF4-FFF2-40B4-BE49-F238E27FC236}">
                  <a16:creationId xmlns:a16="http://schemas.microsoft.com/office/drawing/2014/main" id="{119BF631-4CF6-47B4-9A72-FD970D8393FA}"/>
                </a:ext>
              </a:extLst>
            </p:cNvPr>
            <p:cNvSpPr txBox="1"/>
            <p:nvPr/>
          </p:nvSpPr>
          <p:spPr bwMode="gray">
            <a:xfrm>
              <a:off x="277813" y="1093922"/>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2</a:t>
              </a:r>
            </a:p>
          </p:txBody>
        </p:sp>
        <p:sp>
          <p:nvSpPr>
            <p:cNvPr id="35" name="TextBox 34">
              <a:extLst>
                <a:ext uri="{FF2B5EF4-FFF2-40B4-BE49-F238E27FC236}">
                  <a16:creationId xmlns:a16="http://schemas.microsoft.com/office/drawing/2014/main" id="{02642B54-9A23-46FE-9F19-472ECFF436F2}"/>
                </a:ext>
              </a:extLst>
            </p:cNvPr>
            <p:cNvSpPr txBox="1"/>
            <p:nvPr/>
          </p:nvSpPr>
          <p:spPr bwMode="gray">
            <a:xfrm>
              <a:off x="499753" y="1202541"/>
              <a:ext cx="2708266" cy="307777"/>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Requirements</a:t>
              </a:r>
            </a:p>
          </p:txBody>
        </p:sp>
      </p:grpSp>
      <p:sp>
        <p:nvSpPr>
          <p:cNvPr id="36" name="TextBox 35">
            <a:extLst>
              <a:ext uri="{FF2B5EF4-FFF2-40B4-BE49-F238E27FC236}">
                <a16:creationId xmlns:a16="http://schemas.microsoft.com/office/drawing/2014/main" id="{482050DA-25D3-48CD-9A7E-D2484ED3BCBA}"/>
              </a:ext>
            </a:extLst>
          </p:cNvPr>
          <p:cNvSpPr txBox="1"/>
          <p:nvPr/>
        </p:nvSpPr>
        <p:spPr>
          <a:xfrm>
            <a:off x="469173" y="3205052"/>
            <a:ext cx="5729405" cy="3154710"/>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2000" dirty="0"/>
              <a:t>Distribute funds promptly (1 year deadline)</a:t>
            </a:r>
          </a:p>
          <a:p>
            <a:pPr marL="118872" indent="-118872">
              <a:spcBef>
                <a:spcPts val="500"/>
              </a:spcBef>
              <a:buFont typeface="Arial" panose="020B0604020202020204" pitchFamily="34" charset="0"/>
              <a:buChar char="•"/>
            </a:pPr>
            <a:r>
              <a:rPr lang="en-US" sz="2000" dirty="0"/>
              <a:t>Reporting Requirements (30 Days/45 Days):</a:t>
            </a:r>
          </a:p>
          <a:p>
            <a:pPr marL="576072" lvl="1" indent="-118872">
              <a:spcBef>
                <a:spcPts val="500"/>
              </a:spcBef>
              <a:buFont typeface="Arial" panose="020B0604020202020204" pitchFamily="34" charset="0"/>
              <a:buChar char="•"/>
            </a:pPr>
            <a:r>
              <a:rPr lang="en-US" sz="2000" dirty="0"/>
              <a:t>How grants were distributed to students</a:t>
            </a:r>
          </a:p>
          <a:p>
            <a:pPr marL="576072" lvl="1" indent="-118872">
              <a:spcBef>
                <a:spcPts val="500"/>
              </a:spcBef>
              <a:buFont typeface="Arial" panose="020B0604020202020204" pitchFamily="34" charset="0"/>
              <a:buChar char="•"/>
            </a:pPr>
            <a:r>
              <a:rPr lang="en-US" sz="2000" dirty="0"/>
              <a:t>Amount of each grant</a:t>
            </a:r>
          </a:p>
          <a:p>
            <a:pPr marL="576072" lvl="1" indent="-118872">
              <a:spcBef>
                <a:spcPts val="500"/>
              </a:spcBef>
              <a:buFont typeface="Arial" panose="020B0604020202020204" pitchFamily="34" charset="0"/>
              <a:buChar char="•"/>
            </a:pPr>
            <a:r>
              <a:rPr lang="en-US" sz="2000" dirty="0"/>
              <a:t>Calculation used for each grant</a:t>
            </a:r>
          </a:p>
          <a:p>
            <a:pPr marL="576072" lvl="1" indent="-118872">
              <a:spcBef>
                <a:spcPts val="500"/>
              </a:spcBef>
              <a:buFont typeface="Arial" panose="020B0604020202020204" pitchFamily="34" charset="0"/>
              <a:buChar char="•"/>
            </a:pPr>
            <a:r>
              <a:rPr lang="en-US" sz="2000" dirty="0"/>
              <a:t>Instructions/Directions given to students about grants</a:t>
            </a:r>
          </a:p>
          <a:p>
            <a:pPr marL="576072" lvl="1" indent="-118872">
              <a:spcBef>
                <a:spcPts val="500"/>
              </a:spcBef>
              <a:buFont typeface="Arial" panose="020B0604020202020204" pitchFamily="34" charset="0"/>
              <a:buChar char="•"/>
            </a:pPr>
            <a:r>
              <a:rPr lang="en-US" sz="2000" dirty="0"/>
              <a:t>Continued payment of  employees and contractors</a:t>
            </a:r>
          </a:p>
        </p:txBody>
      </p:sp>
      <p:sp>
        <p:nvSpPr>
          <p:cNvPr id="37" name="TextBox 36">
            <a:extLst>
              <a:ext uri="{FF2B5EF4-FFF2-40B4-BE49-F238E27FC236}">
                <a16:creationId xmlns:a16="http://schemas.microsoft.com/office/drawing/2014/main" id="{DA9043B6-B1F6-4BB5-9023-E1F24C19312A}"/>
              </a:ext>
            </a:extLst>
          </p:cNvPr>
          <p:cNvSpPr txBox="1"/>
          <p:nvPr/>
        </p:nvSpPr>
        <p:spPr>
          <a:xfrm>
            <a:off x="6562371" y="1371741"/>
            <a:ext cx="5322884" cy="2590453"/>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2000" dirty="0"/>
              <a:t>Cap award amounts at the Federal Pell Grant maximum</a:t>
            </a:r>
          </a:p>
          <a:p>
            <a:pPr marL="118872" indent="-118872">
              <a:spcBef>
                <a:spcPts val="500"/>
              </a:spcBef>
              <a:buFont typeface="Arial" panose="020B0604020202020204" pitchFamily="34" charset="0"/>
              <a:buChar char="•"/>
            </a:pPr>
            <a:r>
              <a:rPr lang="en-US" sz="2000" dirty="0"/>
              <a:t>Take into consideration student’s socioeconomic circumstances</a:t>
            </a:r>
          </a:p>
          <a:p>
            <a:pPr marL="118872" indent="-118872">
              <a:spcBef>
                <a:spcPts val="500"/>
              </a:spcBef>
              <a:buFont typeface="Arial" panose="020B0604020202020204" pitchFamily="34" charset="0"/>
              <a:buChar char="•"/>
            </a:pPr>
            <a:r>
              <a:rPr lang="en-US" sz="2000" dirty="0"/>
              <a:t>Authorize Financial Aid Director to make adjustments on a case-by-case basis to exclude ESFAG from student’s expected family contributions</a:t>
            </a:r>
          </a:p>
        </p:txBody>
      </p:sp>
    </p:spTree>
    <p:extLst>
      <p:ext uri="{BB962C8B-B14F-4D97-AF65-F5344CB8AC3E}">
        <p14:creationId xmlns:p14="http://schemas.microsoft.com/office/powerpoint/2010/main" val="131506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949792" y="76569"/>
            <a:ext cx="10480207" cy="605523"/>
          </a:xfrm>
        </p:spPr>
        <p:txBody>
          <a:bodyPr>
            <a:noAutofit/>
          </a:bodyPr>
          <a:lstStyle/>
          <a:p>
            <a:r>
              <a:rPr lang="en-US" sz="4400" b="1" dirty="0">
                <a:solidFill>
                  <a:schemeClr val="accent6">
                    <a:lumMod val="50000"/>
                  </a:schemeClr>
                </a:solidFill>
              </a:rPr>
              <a:t>HERF: Emergency Student Financial Aid Grants</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874855" y="805822"/>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11" name="TextBox 10">
            <a:extLst>
              <a:ext uri="{FF2B5EF4-FFF2-40B4-BE49-F238E27FC236}">
                <a16:creationId xmlns:a16="http://schemas.microsoft.com/office/drawing/2014/main" id="{8094D5E3-61F9-42DB-99A0-5EA5DD6434C9}"/>
              </a:ext>
            </a:extLst>
          </p:cNvPr>
          <p:cNvSpPr txBox="1"/>
          <p:nvPr/>
        </p:nvSpPr>
        <p:spPr bwMode="gray">
          <a:xfrm>
            <a:off x="7058769" y="952654"/>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Recommendations</a:t>
            </a:r>
          </a:p>
        </p:txBody>
      </p:sp>
      <p:sp>
        <p:nvSpPr>
          <p:cNvPr id="17" name="TextBox 16">
            <a:extLst>
              <a:ext uri="{FF2B5EF4-FFF2-40B4-BE49-F238E27FC236}">
                <a16:creationId xmlns:a16="http://schemas.microsoft.com/office/drawing/2014/main" id="{F4060382-F8C3-4F8E-932F-59EA469D54B4}"/>
              </a:ext>
            </a:extLst>
          </p:cNvPr>
          <p:cNvSpPr txBox="1"/>
          <p:nvPr/>
        </p:nvSpPr>
        <p:spPr bwMode="gray">
          <a:xfrm>
            <a:off x="7950101" y="3944707"/>
            <a:ext cx="3267848" cy="802784"/>
          </a:xfrm>
          <a:prstGeom prst="rect">
            <a:avLst/>
          </a:prstGeom>
          <a:noFill/>
        </p:spPr>
        <p:txBody>
          <a:bodyPr wrap="square" lIns="0" tIns="0" rIns="0" bIns="0" rtlCol="0">
            <a:spAutoFit/>
          </a:bodyPr>
          <a:lstStyle/>
          <a:p>
            <a:pPr>
              <a:spcBef>
                <a:spcPts val="500"/>
              </a:spcBef>
            </a:pPr>
            <a:r>
              <a:rPr lang="en-US" sz="1600" b="1" dirty="0">
                <a:solidFill>
                  <a:schemeClr val="bg1"/>
                </a:solidFill>
              </a:rPr>
              <a:t>Staffing Decisions</a:t>
            </a:r>
          </a:p>
          <a:p>
            <a:pPr>
              <a:spcBef>
                <a:spcPts val="500"/>
              </a:spcBef>
            </a:pPr>
            <a:r>
              <a:rPr lang="en-US" sz="1600" dirty="0">
                <a:solidFill>
                  <a:schemeClr val="bg1"/>
                </a:solidFill>
              </a:rPr>
              <a:t>Based on projected losses and revenue  develop staffing plan options</a:t>
            </a:r>
          </a:p>
        </p:txBody>
      </p:sp>
      <p:sp>
        <p:nvSpPr>
          <p:cNvPr id="20" name="TextBox 19">
            <a:extLst>
              <a:ext uri="{FF2B5EF4-FFF2-40B4-BE49-F238E27FC236}">
                <a16:creationId xmlns:a16="http://schemas.microsoft.com/office/drawing/2014/main" id="{CE0427DF-96DC-4F87-AA97-39D3F5435CD5}"/>
              </a:ext>
            </a:extLst>
          </p:cNvPr>
          <p:cNvSpPr txBox="1"/>
          <p:nvPr/>
        </p:nvSpPr>
        <p:spPr bwMode="gray">
          <a:xfrm>
            <a:off x="7950101" y="1368249"/>
            <a:ext cx="3267848" cy="802784"/>
          </a:xfrm>
          <a:prstGeom prst="rect">
            <a:avLst/>
          </a:prstGeom>
          <a:noFill/>
        </p:spPr>
        <p:txBody>
          <a:bodyPr wrap="square" lIns="0" tIns="0" rIns="0" bIns="0" rtlCol="0">
            <a:spAutoFit/>
          </a:bodyPr>
          <a:lstStyle/>
          <a:p>
            <a:pPr>
              <a:spcBef>
                <a:spcPts val="500"/>
              </a:spcBef>
            </a:pPr>
            <a:r>
              <a:rPr lang="en-US" sz="1600" b="1" dirty="0">
                <a:solidFill>
                  <a:schemeClr val="bg1"/>
                </a:solidFill>
              </a:rPr>
              <a:t>Reimbursement Process</a:t>
            </a:r>
          </a:p>
          <a:p>
            <a:pPr>
              <a:spcBef>
                <a:spcPts val="500"/>
              </a:spcBef>
            </a:pPr>
            <a:r>
              <a:rPr lang="en-US" sz="1600" dirty="0">
                <a:solidFill>
                  <a:schemeClr val="bg1"/>
                </a:solidFill>
              </a:rPr>
              <a:t>Disbursed through the mechanism used for financial aid refunds. </a:t>
            </a:r>
          </a:p>
        </p:txBody>
      </p:sp>
      <p:sp>
        <p:nvSpPr>
          <p:cNvPr id="23" name="TextBox 22">
            <a:extLst>
              <a:ext uri="{FF2B5EF4-FFF2-40B4-BE49-F238E27FC236}">
                <a16:creationId xmlns:a16="http://schemas.microsoft.com/office/drawing/2014/main" id="{7C88A33F-9DB0-4CF5-9F41-5926FF6B66B3}"/>
              </a:ext>
            </a:extLst>
          </p:cNvPr>
          <p:cNvSpPr txBox="1"/>
          <p:nvPr/>
        </p:nvSpPr>
        <p:spPr bwMode="gray">
          <a:xfrm>
            <a:off x="7980746" y="2575917"/>
            <a:ext cx="3206557" cy="1049005"/>
          </a:xfrm>
          <a:prstGeom prst="rect">
            <a:avLst/>
          </a:prstGeom>
          <a:noFill/>
        </p:spPr>
        <p:txBody>
          <a:bodyPr wrap="square" lIns="0" tIns="0" rIns="0" bIns="0" rtlCol="0">
            <a:spAutoFit/>
          </a:bodyPr>
          <a:lstStyle/>
          <a:p>
            <a:pPr>
              <a:spcBef>
                <a:spcPts val="500"/>
              </a:spcBef>
            </a:pPr>
            <a:r>
              <a:rPr lang="en-US" sz="1600" b="1" dirty="0">
                <a:solidFill>
                  <a:schemeClr val="bg1"/>
                </a:solidFill>
              </a:rPr>
              <a:t>Reimbursement Schedule</a:t>
            </a:r>
          </a:p>
          <a:p>
            <a:pPr>
              <a:spcBef>
                <a:spcPts val="500"/>
              </a:spcBef>
            </a:pPr>
            <a:r>
              <a:rPr lang="en-US" sz="1600" dirty="0">
                <a:solidFill>
                  <a:schemeClr val="bg1"/>
                </a:solidFill>
              </a:rPr>
              <a:t>Weekly until all grant funds are depleted or no new student grant applications are received.</a:t>
            </a:r>
          </a:p>
        </p:txBody>
      </p:sp>
      <p:pic>
        <p:nvPicPr>
          <p:cNvPr id="8" name="Graphic 7" descr="Daily calendar">
            <a:extLst>
              <a:ext uri="{FF2B5EF4-FFF2-40B4-BE49-F238E27FC236}">
                <a16:creationId xmlns:a16="http://schemas.microsoft.com/office/drawing/2014/main" id="{2398976B-4022-493A-889F-51CFEF9D5B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6933" y="2464322"/>
            <a:ext cx="852928" cy="852928"/>
          </a:xfrm>
          <a:prstGeom prst="rect">
            <a:avLst/>
          </a:prstGeom>
        </p:spPr>
      </p:pic>
      <p:pic>
        <p:nvPicPr>
          <p:cNvPr id="38" name="Graphic 37" descr="Workflow">
            <a:extLst>
              <a:ext uri="{FF2B5EF4-FFF2-40B4-BE49-F238E27FC236}">
                <a16:creationId xmlns:a16="http://schemas.microsoft.com/office/drawing/2014/main" id="{F7D6FA3D-D315-4A42-A702-056EF2AE07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21778" y="1414486"/>
            <a:ext cx="764667" cy="764667"/>
          </a:xfrm>
          <a:prstGeom prst="rect">
            <a:avLst/>
          </a:prstGeom>
        </p:spPr>
      </p:pic>
      <p:sp>
        <p:nvSpPr>
          <p:cNvPr id="31" name="Text Placeholder 9">
            <a:extLst>
              <a:ext uri="{FF2B5EF4-FFF2-40B4-BE49-F238E27FC236}">
                <a16:creationId xmlns:a16="http://schemas.microsoft.com/office/drawing/2014/main" id="{A4008C4A-4519-4F9F-8B40-467B4A2C8FD0}"/>
              </a:ext>
            </a:extLst>
          </p:cNvPr>
          <p:cNvSpPr>
            <a:spLocks noGrp="1"/>
          </p:cNvSpPr>
          <p:nvPr/>
        </p:nvSpPr>
        <p:spPr bwMode="gray">
          <a:xfrm>
            <a:off x="1151322" y="805822"/>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32" name="TextBox 31">
            <a:extLst>
              <a:ext uri="{FF2B5EF4-FFF2-40B4-BE49-F238E27FC236}">
                <a16:creationId xmlns:a16="http://schemas.microsoft.com/office/drawing/2014/main" id="{FAF47D32-F591-4667-A588-298BDA9193CF}"/>
              </a:ext>
            </a:extLst>
          </p:cNvPr>
          <p:cNvSpPr txBox="1"/>
          <p:nvPr/>
        </p:nvSpPr>
        <p:spPr bwMode="gray">
          <a:xfrm>
            <a:off x="1335236" y="952654"/>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Recommendations</a:t>
            </a:r>
          </a:p>
        </p:txBody>
      </p:sp>
      <p:sp>
        <p:nvSpPr>
          <p:cNvPr id="39" name="TextBox 38">
            <a:extLst>
              <a:ext uri="{FF2B5EF4-FFF2-40B4-BE49-F238E27FC236}">
                <a16:creationId xmlns:a16="http://schemas.microsoft.com/office/drawing/2014/main" id="{A0438CA4-04B6-4ADA-94AE-C32F60F9FD72}"/>
              </a:ext>
            </a:extLst>
          </p:cNvPr>
          <p:cNvSpPr txBox="1"/>
          <p:nvPr/>
        </p:nvSpPr>
        <p:spPr bwMode="gray">
          <a:xfrm>
            <a:off x="2390107" y="1375876"/>
            <a:ext cx="3316359" cy="556564"/>
          </a:xfrm>
          <a:prstGeom prst="rect">
            <a:avLst/>
          </a:prstGeom>
          <a:noFill/>
        </p:spPr>
        <p:txBody>
          <a:bodyPr wrap="square" lIns="0" tIns="0" rIns="0" bIns="0" rtlCol="0">
            <a:spAutoFit/>
          </a:bodyPr>
          <a:lstStyle/>
          <a:p>
            <a:pPr>
              <a:spcBef>
                <a:spcPts val="500"/>
              </a:spcBef>
            </a:pPr>
            <a:r>
              <a:rPr lang="en-US" sz="1600" b="1" dirty="0">
                <a:solidFill>
                  <a:schemeClr val="bg1"/>
                </a:solidFill>
              </a:rPr>
              <a:t>Grant Application</a:t>
            </a:r>
          </a:p>
          <a:p>
            <a:pPr>
              <a:spcBef>
                <a:spcPts val="500"/>
              </a:spcBef>
            </a:pPr>
            <a:r>
              <a:rPr lang="en-US" sz="1600" dirty="0">
                <a:solidFill>
                  <a:schemeClr val="bg1"/>
                </a:solidFill>
              </a:rPr>
              <a:t>Develop student grant application   </a:t>
            </a:r>
          </a:p>
        </p:txBody>
      </p:sp>
      <p:grpSp>
        <p:nvGrpSpPr>
          <p:cNvPr id="40" name="Group 39">
            <a:extLst>
              <a:ext uri="{FF2B5EF4-FFF2-40B4-BE49-F238E27FC236}">
                <a16:creationId xmlns:a16="http://schemas.microsoft.com/office/drawing/2014/main" id="{C2F81CB4-D738-4535-A49F-E97A69DFCAA7}"/>
              </a:ext>
            </a:extLst>
          </p:cNvPr>
          <p:cNvGrpSpPr/>
          <p:nvPr/>
        </p:nvGrpSpPr>
        <p:grpSpPr>
          <a:xfrm>
            <a:off x="1536061" y="2174526"/>
            <a:ext cx="4170405" cy="802783"/>
            <a:chOff x="3625357" y="2789459"/>
            <a:chExt cx="2450597" cy="466456"/>
          </a:xfrm>
        </p:grpSpPr>
        <p:sp>
          <p:nvSpPr>
            <p:cNvPr id="41" name="TextBox 40">
              <a:extLst>
                <a:ext uri="{FF2B5EF4-FFF2-40B4-BE49-F238E27FC236}">
                  <a16:creationId xmlns:a16="http://schemas.microsoft.com/office/drawing/2014/main" id="{A7789D95-3CEC-4510-A4D5-90ECF64935B8}"/>
                </a:ext>
              </a:extLst>
            </p:cNvPr>
            <p:cNvSpPr txBox="1"/>
            <p:nvPr/>
          </p:nvSpPr>
          <p:spPr bwMode="gray">
            <a:xfrm>
              <a:off x="4155714" y="2789459"/>
              <a:ext cx="1920240" cy="466456"/>
            </a:xfrm>
            <a:prstGeom prst="rect">
              <a:avLst/>
            </a:prstGeom>
            <a:noFill/>
          </p:spPr>
          <p:txBody>
            <a:bodyPr wrap="square" lIns="0" tIns="0" rIns="0" bIns="0" rtlCol="0">
              <a:spAutoFit/>
            </a:bodyPr>
            <a:lstStyle/>
            <a:p>
              <a:pPr>
                <a:spcBef>
                  <a:spcPts val="500"/>
                </a:spcBef>
              </a:pPr>
              <a:r>
                <a:rPr lang="en-US" sz="1600" b="1" dirty="0">
                  <a:solidFill>
                    <a:schemeClr val="bg1"/>
                  </a:solidFill>
                </a:rPr>
                <a:t>Grant limit</a:t>
              </a:r>
            </a:p>
            <a:p>
              <a:pPr>
                <a:spcBef>
                  <a:spcPts val="500"/>
                </a:spcBef>
              </a:pPr>
              <a:r>
                <a:rPr lang="en-US" sz="1600" dirty="0">
                  <a:solidFill>
                    <a:schemeClr val="bg1"/>
                  </a:solidFill>
                </a:rPr>
                <a:t>Cap at maximum Federal Pell Grant Amount for fiscal year 19</a:t>
              </a:r>
            </a:p>
          </p:txBody>
        </p:sp>
        <p:pic>
          <p:nvPicPr>
            <p:cNvPr id="42" name="Picture 4">
              <a:extLst>
                <a:ext uri="{FF2B5EF4-FFF2-40B4-BE49-F238E27FC236}">
                  <a16:creationId xmlns:a16="http://schemas.microsoft.com/office/drawing/2014/main" id="{883F7AF4-A383-420C-8572-C10330A87DD3}"/>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3625357" y="2900710"/>
              <a:ext cx="365760" cy="334061"/>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a:extLst>
              <a:ext uri="{FF2B5EF4-FFF2-40B4-BE49-F238E27FC236}">
                <a16:creationId xmlns:a16="http://schemas.microsoft.com/office/drawing/2014/main" id="{D8E23E13-A2B0-4A0E-94FE-F3159DFF4BE1}"/>
              </a:ext>
            </a:extLst>
          </p:cNvPr>
          <p:cNvSpPr txBox="1"/>
          <p:nvPr/>
        </p:nvSpPr>
        <p:spPr bwMode="gray">
          <a:xfrm>
            <a:off x="2356500" y="4560223"/>
            <a:ext cx="3206557" cy="1605568"/>
          </a:xfrm>
          <a:prstGeom prst="rect">
            <a:avLst/>
          </a:prstGeom>
          <a:noFill/>
        </p:spPr>
        <p:txBody>
          <a:bodyPr wrap="square" lIns="0" tIns="0" rIns="0" bIns="0" rtlCol="0">
            <a:spAutoFit/>
          </a:bodyPr>
          <a:lstStyle/>
          <a:p>
            <a:pPr>
              <a:spcBef>
                <a:spcPts val="500"/>
              </a:spcBef>
            </a:pPr>
            <a:r>
              <a:rPr lang="en-US" sz="1600" b="1" dirty="0">
                <a:solidFill>
                  <a:schemeClr val="bg1"/>
                </a:solidFill>
              </a:rPr>
              <a:t>Tracking Awards and Disbursements</a:t>
            </a:r>
          </a:p>
          <a:p>
            <a:pPr marL="285750" indent="-285750">
              <a:spcBef>
                <a:spcPts val="500"/>
              </a:spcBef>
              <a:buFont typeface="Arial" panose="020B0604020202020204" pitchFamily="34" charset="0"/>
              <a:buChar char="•"/>
            </a:pPr>
            <a:r>
              <a:rPr lang="en-US" sz="1600" dirty="0">
                <a:solidFill>
                  <a:schemeClr val="bg1"/>
                </a:solidFill>
              </a:rPr>
              <a:t>Add ESFAGs to students financial aid awards for the semester in </a:t>
            </a:r>
            <a:r>
              <a:rPr lang="en-US" sz="1600" dirty="0" err="1">
                <a:solidFill>
                  <a:schemeClr val="bg1"/>
                </a:solidFill>
              </a:rPr>
              <a:t>iRattler</a:t>
            </a:r>
            <a:endParaRPr lang="en-US" sz="1600" dirty="0">
              <a:solidFill>
                <a:schemeClr val="bg1"/>
              </a:solidFill>
            </a:endParaRPr>
          </a:p>
          <a:p>
            <a:pPr marL="285750" indent="-285750">
              <a:spcBef>
                <a:spcPts val="500"/>
              </a:spcBef>
              <a:buFont typeface="Arial" panose="020B0604020202020204" pitchFamily="34" charset="0"/>
              <a:buChar char="•"/>
            </a:pPr>
            <a:r>
              <a:rPr lang="en-US" sz="1600" dirty="0">
                <a:solidFill>
                  <a:schemeClr val="bg1"/>
                </a:solidFill>
              </a:rPr>
              <a:t>Note: FAMU can not deduct tuition owed from the grant award</a:t>
            </a:r>
          </a:p>
        </p:txBody>
      </p:sp>
      <p:pic>
        <p:nvPicPr>
          <p:cNvPr id="45" name="Graphic 44" descr="List">
            <a:extLst>
              <a:ext uri="{FF2B5EF4-FFF2-40B4-BE49-F238E27FC236}">
                <a16:creationId xmlns:a16="http://schemas.microsoft.com/office/drawing/2014/main" id="{2D8E1FD5-1F46-431E-B018-D5936ABF19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4385" y="1348250"/>
            <a:ext cx="764667" cy="764667"/>
          </a:xfrm>
          <a:prstGeom prst="rect">
            <a:avLst/>
          </a:prstGeom>
        </p:spPr>
      </p:pic>
      <p:pic>
        <p:nvPicPr>
          <p:cNvPr id="46" name="Graphic 45" descr="Daily calendar">
            <a:extLst>
              <a:ext uri="{FF2B5EF4-FFF2-40B4-BE49-F238E27FC236}">
                <a16:creationId xmlns:a16="http://schemas.microsoft.com/office/drawing/2014/main" id="{6E012D97-F457-49EF-9705-4605793C1E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4737" y="4546362"/>
            <a:ext cx="852928" cy="852928"/>
          </a:xfrm>
          <a:prstGeom prst="rect">
            <a:avLst/>
          </a:prstGeom>
        </p:spPr>
      </p:pic>
      <p:sp>
        <p:nvSpPr>
          <p:cNvPr id="48" name="TextBox 47">
            <a:extLst>
              <a:ext uri="{FF2B5EF4-FFF2-40B4-BE49-F238E27FC236}">
                <a16:creationId xmlns:a16="http://schemas.microsoft.com/office/drawing/2014/main" id="{8C500B45-E88B-4BFC-A422-1B1F368B2486}"/>
              </a:ext>
            </a:extLst>
          </p:cNvPr>
          <p:cNvSpPr txBox="1"/>
          <p:nvPr/>
        </p:nvSpPr>
        <p:spPr bwMode="gray">
          <a:xfrm>
            <a:off x="2356500" y="3353659"/>
            <a:ext cx="3267848" cy="802784"/>
          </a:xfrm>
          <a:prstGeom prst="rect">
            <a:avLst/>
          </a:prstGeom>
          <a:noFill/>
        </p:spPr>
        <p:txBody>
          <a:bodyPr wrap="square" lIns="0" tIns="0" rIns="0" bIns="0" rtlCol="0">
            <a:spAutoFit/>
          </a:bodyPr>
          <a:lstStyle/>
          <a:p>
            <a:pPr>
              <a:spcBef>
                <a:spcPts val="500"/>
              </a:spcBef>
            </a:pPr>
            <a:r>
              <a:rPr lang="en-US" sz="1600" b="1" dirty="0">
                <a:solidFill>
                  <a:schemeClr val="bg1"/>
                </a:solidFill>
              </a:rPr>
              <a:t>Category Limits</a:t>
            </a:r>
          </a:p>
          <a:p>
            <a:pPr>
              <a:spcBef>
                <a:spcPts val="500"/>
              </a:spcBef>
            </a:pPr>
            <a:r>
              <a:rPr lang="en-US" sz="1600" dirty="0">
                <a:solidFill>
                  <a:schemeClr val="bg1"/>
                </a:solidFill>
              </a:rPr>
              <a:t>Consider setting additional limits for individual categories of costs</a:t>
            </a:r>
          </a:p>
        </p:txBody>
      </p:sp>
      <p:pic>
        <p:nvPicPr>
          <p:cNvPr id="5" name="Graphic 4" descr="Pie chart">
            <a:extLst>
              <a:ext uri="{FF2B5EF4-FFF2-40B4-BE49-F238E27FC236}">
                <a16:creationId xmlns:a16="http://schemas.microsoft.com/office/drawing/2014/main" id="{873CB523-D4E6-495C-859F-C8E2C00B6F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27745" y="3418621"/>
            <a:ext cx="764668" cy="764668"/>
          </a:xfrm>
          <a:prstGeom prst="rect">
            <a:avLst/>
          </a:prstGeom>
        </p:spPr>
      </p:pic>
      <p:pic>
        <p:nvPicPr>
          <p:cNvPr id="13" name="Graphic 12" descr="Group of people">
            <a:extLst>
              <a:ext uri="{FF2B5EF4-FFF2-40B4-BE49-F238E27FC236}">
                <a16:creationId xmlns:a16="http://schemas.microsoft.com/office/drawing/2014/main" id="{C647B25A-06F2-439D-939B-6A1274E7CE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74855" y="3837653"/>
            <a:ext cx="914400" cy="914400"/>
          </a:xfrm>
          <a:prstGeom prst="rect">
            <a:avLst/>
          </a:prstGeom>
        </p:spPr>
      </p:pic>
      <p:sp>
        <p:nvSpPr>
          <p:cNvPr id="50" name="TextBox 49">
            <a:extLst>
              <a:ext uri="{FF2B5EF4-FFF2-40B4-BE49-F238E27FC236}">
                <a16:creationId xmlns:a16="http://schemas.microsoft.com/office/drawing/2014/main" id="{35299593-0C3D-43AD-BC03-DD3656D0B989}"/>
              </a:ext>
            </a:extLst>
          </p:cNvPr>
          <p:cNvSpPr txBox="1"/>
          <p:nvPr/>
        </p:nvSpPr>
        <p:spPr bwMode="gray">
          <a:xfrm>
            <a:off x="7999054" y="5067277"/>
            <a:ext cx="3267848" cy="802783"/>
          </a:xfrm>
          <a:prstGeom prst="rect">
            <a:avLst/>
          </a:prstGeom>
          <a:noFill/>
        </p:spPr>
        <p:txBody>
          <a:bodyPr wrap="square" lIns="0" tIns="0" rIns="0" bIns="0" rtlCol="0">
            <a:spAutoFit/>
          </a:bodyPr>
          <a:lstStyle/>
          <a:p>
            <a:pPr>
              <a:spcBef>
                <a:spcPts val="500"/>
              </a:spcBef>
            </a:pPr>
            <a:r>
              <a:rPr lang="en-US" sz="1600" b="1" dirty="0">
                <a:solidFill>
                  <a:schemeClr val="bg1"/>
                </a:solidFill>
              </a:rPr>
              <a:t>Reporting</a:t>
            </a:r>
          </a:p>
          <a:p>
            <a:pPr>
              <a:spcBef>
                <a:spcPts val="500"/>
              </a:spcBef>
            </a:pPr>
            <a:r>
              <a:rPr lang="en-US" sz="1600" dirty="0">
                <a:solidFill>
                  <a:schemeClr val="bg1"/>
                </a:solidFill>
              </a:rPr>
              <a:t>Develop internal dashboards and external reports</a:t>
            </a:r>
          </a:p>
        </p:txBody>
      </p:sp>
      <p:pic>
        <p:nvPicPr>
          <p:cNvPr id="19" name="Graphic 18" descr="Document">
            <a:extLst>
              <a:ext uri="{FF2B5EF4-FFF2-40B4-BE49-F238E27FC236}">
                <a16:creationId xmlns:a16="http://schemas.microsoft.com/office/drawing/2014/main" id="{C9F7954F-444C-4087-B19E-A40E5D02B02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67997" y="5076149"/>
            <a:ext cx="583969" cy="725989"/>
          </a:xfrm>
          <a:prstGeom prst="rect">
            <a:avLst/>
          </a:prstGeom>
        </p:spPr>
      </p:pic>
    </p:spTree>
    <p:extLst>
      <p:ext uri="{BB962C8B-B14F-4D97-AF65-F5344CB8AC3E}">
        <p14:creationId xmlns:p14="http://schemas.microsoft.com/office/powerpoint/2010/main" val="181818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949792" y="76569"/>
            <a:ext cx="10480207" cy="605523"/>
          </a:xfrm>
        </p:spPr>
        <p:txBody>
          <a:bodyPr>
            <a:noAutofit/>
          </a:bodyPr>
          <a:lstStyle/>
          <a:p>
            <a:r>
              <a:rPr lang="en-US" sz="4400" b="1" dirty="0">
                <a:solidFill>
                  <a:schemeClr val="accent6">
                    <a:lumMod val="50000"/>
                  </a:schemeClr>
                </a:solidFill>
              </a:rPr>
              <a:t>HERF: Institutional Discretionary Funds</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grpSp>
        <p:nvGrpSpPr>
          <p:cNvPr id="25" name="Group 24">
            <a:extLst>
              <a:ext uri="{FF2B5EF4-FFF2-40B4-BE49-F238E27FC236}">
                <a16:creationId xmlns:a16="http://schemas.microsoft.com/office/drawing/2014/main" id="{161058CB-1774-40FC-A620-9BF8BE7FD48A}"/>
              </a:ext>
            </a:extLst>
          </p:cNvPr>
          <p:cNvGrpSpPr/>
          <p:nvPr/>
        </p:nvGrpSpPr>
        <p:grpSpPr>
          <a:xfrm>
            <a:off x="441960" y="917626"/>
            <a:ext cx="4803045" cy="492443"/>
            <a:chOff x="277813" y="1093922"/>
            <a:chExt cx="2930206" cy="492443"/>
          </a:xfrm>
        </p:grpSpPr>
        <p:sp>
          <p:nvSpPr>
            <p:cNvPr id="26" name="TextBox 25">
              <a:extLst>
                <a:ext uri="{FF2B5EF4-FFF2-40B4-BE49-F238E27FC236}">
                  <a16:creationId xmlns:a16="http://schemas.microsoft.com/office/drawing/2014/main" id="{62D5D015-9337-45B8-8DFF-6B6F689C7314}"/>
                </a:ext>
              </a:extLst>
            </p:cNvPr>
            <p:cNvSpPr txBox="1"/>
            <p:nvPr/>
          </p:nvSpPr>
          <p:spPr bwMode="gray">
            <a:xfrm>
              <a:off x="277813" y="1093922"/>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1</a:t>
              </a:r>
            </a:p>
          </p:txBody>
        </p:sp>
        <p:sp>
          <p:nvSpPr>
            <p:cNvPr id="27" name="TextBox 26">
              <a:extLst>
                <a:ext uri="{FF2B5EF4-FFF2-40B4-BE49-F238E27FC236}">
                  <a16:creationId xmlns:a16="http://schemas.microsoft.com/office/drawing/2014/main" id="{05DEF1AD-C98C-4044-AAF3-6D50E18F7C5B}"/>
                </a:ext>
              </a:extLst>
            </p:cNvPr>
            <p:cNvSpPr txBox="1"/>
            <p:nvPr/>
          </p:nvSpPr>
          <p:spPr bwMode="gray">
            <a:xfrm>
              <a:off x="499753" y="1202541"/>
              <a:ext cx="2708266" cy="307777"/>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Funds Use</a:t>
              </a:r>
            </a:p>
          </p:txBody>
        </p:sp>
      </p:grpSp>
      <p:sp>
        <p:nvSpPr>
          <p:cNvPr id="28" name="TextBox 27">
            <a:extLst>
              <a:ext uri="{FF2B5EF4-FFF2-40B4-BE49-F238E27FC236}">
                <a16:creationId xmlns:a16="http://schemas.microsoft.com/office/drawing/2014/main" id="{2E309BCC-079B-4C0B-A0D1-AEA0AC7C2080}"/>
              </a:ext>
            </a:extLst>
          </p:cNvPr>
          <p:cNvSpPr txBox="1"/>
          <p:nvPr/>
        </p:nvSpPr>
        <p:spPr>
          <a:xfrm>
            <a:off x="593449" y="1421349"/>
            <a:ext cx="5605129" cy="987450"/>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2000" dirty="0"/>
              <a:t>To cover costs associated with significant changes to the delivery of instruction due to coronavirus</a:t>
            </a:r>
          </a:p>
          <a:p>
            <a:pPr>
              <a:spcBef>
                <a:spcPts val="500"/>
              </a:spcBef>
            </a:pPr>
            <a:endParaRPr lang="en-US" sz="2000" dirty="0"/>
          </a:p>
        </p:txBody>
      </p:sp>
      <p:grpSp>
        <p:nvGrpSpPr>
          <p:cNvPr id="33" name="Group 32">
            <a:extLst>
              <a:ext uri="{FF2B5EF4-FFF2-40B4-BE49-F238E27FC236}">
                <a16:creationId xmlns:a16="http://schemas.microsoft.com/office/drawing/2014/main" id="{3A400C54-C75F-427D-8535-B41590660F8F}"/>
              </a:ext>
            </a:extLst>
          </p:cNvPr>
          <p:cNvGrpSpPr/>
          <p:nvPr/>
        </p:nvGrpSpPr>
        <p:grpSpPr>
          <a:xfrm>
            <a:off x="538548" y="2286346"/>
            <a:ext cx="4803045" cy="492443"/>
            <a:chOff x="277813" y="1093922"/>
            <a:chExt cx="2930206" cy="492443"/>
          </a:xfrm>
        </p:grpSpPr>
        <p:sp>
          <p:nvSpPr>
            <p:cNvPr id="34" name="TextBox 33">
              <a:extLst>
                <a:ext uri="{FF2B5EF4-FFF2-40B4-BE49-F238E27FC236}">
                  <a16:creationId xmlns:a16="http://schemas.microsoft.com/office/drawing/2014/main" id="{119BF631-4CF6-47B4-9A72-FD970D8393FA}"/>
                </a:ext>
              </a:extLst>
            </p:cNvPr>
            <p:cNvSpPr txBox="1"/>
            <p:nvPr/>
          </p:nvSpPr>
          <p:spPr bwMode="gray">
            <a:xfrm>
              <a:off x="277813" y="1093922"/>
              <a:ext cx="237994" cy="492443"/>
            </a:xfrm>
            <a:prstGeom prst="rect">
              <a:avLst/>
            </a:prstGeom>
            <a:noFill/>
          </p:spPr>
          <p:txBody>
            <a:bodyPr wrap="square" lIns="0" tIns="0" rIns="0" bIns="0" rtlCol="0">
              <a:spAutoFit/>
            </a:bodyPr>
            <a:lstStyle/>
            <a:p>
              <a:pPr>
                <a:spcBef>
                  <a:spcPts val="500"/>
                </a:spcBef>
              </a:pPr>
              <a:r>
                <a:rPr lang="en-US" sz="3200" b="1" dirty="0">
                  <a:solidFill>
                    <a:schemeClr val="accent2"/>
                  </a:solidFill>
                  <a:latin typeface="+mj-lt"/>
                </a:rPr>
                <a:t>2</a:t>
              </a:r>
            </a:p>
          </p:txBody>
        </p:sp>
        <p:sp>
          <p:nvSpPr>
            <p:cNvPr id="35" name="TextBox 34">
              <a:extLst>
                <a:ext uri="{FF2B5EF4-FFF2-40B4-BE49-F238E27FC236}">
                  <a16:creationId xmlns:a16="http://schemas.microsoft.com/office/drawing/2014/main" id="{02642B54-9A23-46FE-9F19-472ECFF436F2}"/>
                </a:ext>
              </a:extLst>
            </p:cNvPr>
            <p:cNvSpPr txBox="1"/>
            <p:nvPr/>
          </p:nvSpPr>
          <p:spPr bwMode="gray">
            <a:xfrm>
              <a:off x="499753" y="1202541"/>
              <a:ext cx="2708266" cy="307777"/>
            </a:xfrm>
            <a:prstGeom prst="rect">
              <a:avLst/>
            </a:prstGeom>
            <a:noFill/>
          </p:spPr>
          <p:txBody>
            <a:bodyPr wrap="square" lIns="0" tIns="0" rIns="0" bIns="0" rtlCol="0">
              <a:spAutoFit/>
            </a:bodyPr>
            <a:lstStyle/>
            <a:p>
              <a:pPr>
                <a:spcBef>
                  <a:spcPts val="500"/>
                </a:spcBef>
              </a:pPr>
              <a:r>
                <a:rPr lang="en-US" sz="2000" b="1" dirty="0">
                  <a:solidFill>
                    <a:schemeClr val="accent6">
                      <a:lumMod val="50000"/>
                    </a:schemeClr>
                  </a:solidFill>
                </a:rPr>
                <a:t>Restrictions</a:t>
              </a:r>
            </a:p>
          </p:txBody>
        </p:sp>
      </p:grpSp>
      <p:sp>
        <p:nvSpPr>
          <p:cNvPr id="36" name="TextBox 35">
            <a:extLst>
              <a:ext uri="{FF2B5EF4-FFF2-40B4-BE49-F238E27FC236}">
                <a16:creationId xmlns:a16="http://schemas.microsoft.com/office/drawing/2014/main" id="{482050DA-25D3-48CD-9A7E-D2484ED3BCBA}"/>
              </a:ext>
            </a:extLst>
          </p:cNvPr>
          <p:cNvSpPr txBox="1"/>
          <p:nvPr/>
        </p:nvSpPr>
        <p:spPr>
          <a:xfrm>
            <a:off x="469173" y="2887408"/>
            <a:ext cx="5729405" cy="2782813"/>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2000" dirty="0"/>
              <a:t>Funds cannot be used for:</a:t>
            </a:r>
          </a:p>
          <a:p>
            <a:pPr marL="576072" lvl="1" indent="-118872">
              <a:spcBef>
                <a:spcPts val="500"/>
              </a:spcBef>
              <a:buFont typeface="Arial" panose="020B0604020202020204" pitchFamily="34" charset="0"/>
              <a:buChar char="•"/>
            </a:pPr>
            <a:r>
              <a:rPr lang="en-US" sz="2000" dirty="0"/>
              <a:t>Contractors for pre-enrollment recruitment activities</a:t>
            </a:r>
          </a:p>
          <a:p>
            <a:pPr marL="576072" lvl="1" indent="-118872">
              <a:spcBef>
                <a:spcPts val="500"/>
              </a:spcBef>
              <a:buFont typeface="Arial" panose="020B0604020202020204" pitchFamily="34" charset="0"/>
              <a:buChar char="•"/>
            </a:pPr>
            <a:r>
              <a:rPr lang="en-US" sz="2000" dirty="0"/>
              <a:t>Endowments</a:t>
            </a:r>
          </a:p>
          <a:p>
            <a:pPr marL="576072" lvl="1" indent="-118872">
              <a:spcBef>
                <a:spcPts val="500"/>
              </a:spcBef>
              <a:buFont typeface="Arial" panose="020B0604020202020204" pitchFamily="34" charset="0"/>
              <a:buChar char="•"/>
            </a:pPr>
            <a:r>
              <a:rPr lang="en-US" sz="2000" dirty="0"/>
              <a:t>Capital outlays associated with facilities related to athletics</a:t>
            </a:r>
          </a:p>
          <a:p>
            <a:pPr marL="576072" lvl="1" indent="-118872">
              <a:spcBef>
                <a:spcPts val="500"/>
              </a:spcBef>
              <a:buFont typeface="Arial" panose="020B0604020202020204" pitchFamily="34" charset="0"/>
              <a:buChar char="•"/>
            </a:pPr>
            <a:r>
              <a:rPr lang="en-US" sz="2000" dirty="0"/>
              <a:t>Sectarian instruction</a:t>
            </a:r>
          </a:p>
          <a:p>
            <a:pPr marL="576072" lvl="1" indent="-118872">
              <a:spcBef>
                <a:spcPts val="500"/>
              </a:spcBef>
              <a:buFont typeface="Arial" panose="020B0604020202020204" pitchFamily="34" charset="0"/>
              <a:buChar char="•"/>
            </a:pPr>
            <a:r>
              <a:rPr lang="en-US" sz="2000" dirty="0"/>
              <a:t>Religious worship</a:t>
            </a:r>
          </a:p>
        </p:txBody>
      </p:sp>
      <p:sp>
        <p:nvSpPr>
          <p:cNvPr id="17" name="Text Placeholder 9">
            <a:extLst>
              <a:ext uri="{FF2B5EF4-FFF2-40B4-BE49-F238E27FC236}">
                <a16:creationId xmlns:a16="http://schemas.microsoft.com/office/drawing/2014/main" id="{AF5BF808-9C19-4924-A6DB-C13AB4109519}"/>
              </a:ext>
            </a:extLst>
          </p:cNvPr>
          <p:cNvSpPr>
            <a:spLocks noGrp="1"/>
          </p:cNvSpPr>
          <p:nvPr/>
        </p:nvSpPr>
        <p:spPr bwMode="gray">
          <a:xfrm>
            <a:off x="6874855" y="805822"/>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18" name="TextBox 17">
            <a:extLst>
              <a:ext uri="{FF2B5EF4-FFF2-40B4-BE49-F238E27FC236}">
                <a16:creationId xmlns:a16="http://schemas.microsoft.com/office/drawing/2014/main" id="{5481E2C4-C825-474F-93F2-C70252C5F7D1}"/>
              </a:ext>
            </a:extLst>
          </p:cNvPr>
          <p:cNvSpPr txBox="1"/>
          <p:nvPr/>
        </p:nvSpPr>
        <p:spPr bwMode="gray">
          <a:xfrm>
            <a:off x="7058769" y="952654"/>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Recommendations</a:t>
            </a:r>
          </a:p>
        </p:txBody>
      </p:sp>
      <p:sp>
        <p:nvSpPr>
          <p:cNvPr id="20" name="TextBox 19">
            <a:extLst>
              <a:ext uri="{FF2B5EF4-FFF2-40B4-BE49-F238E27FC236}">
                <a16:creationId xmlns:a16="http://schemas.microsoft.com/office/drawing/2014/main" id="{34A326C7-BA84-4F88-AFB6-CA3E916BAA56}"/>
              </a:ext>
            </a:extLst>
          </p:cNvPr>
          <p:cNvSpPr txBox="1"/>
          <p:nvPr/>
        </p:nvSpPr>
        <p:spPr bwMode="gray">
          <a:xfrm>
            <a:off x="7950101" y="1368249"/>
            <a:ext cx="3267848" cy="2536592"/>
          </a:xfrm>
          <a:prstGeom prst="rect">
            <a:avLst/>
          </a:prstGeom>
          <a:noFill/>
        </p:spPr>
        <p:txBody>
          <a:bodyPr wrap="square" lIns="0" tIns="0" rIns="0" bIns="0" rtlCol="0">
            <a:spAutoFit/>
          </a:bodyPr>
          <a:lstStyle/>
          <a:p>
            <a:pPr>
              <a:spcBef>
                <a:spcPts val="500"/>
              </a:spcBef>
            </a:pPr>
            <a:r>
              <a:rPr lang="en-US" sz="1600" b="1" dirty="0">
                <a:solidFill>
                  <a:schemeClr val="bg1"/>
                </a:solidFill>
              </a:rPr>
              <a:t>Delivery Cost Identification</a:t>
            </a:r>
          </a:p>
          <a:p>
            <a:pPr marL="285750" indent="-285750">
              <a:spcBef>
                <a:spcPts val="500"/>
              </a:spcBef>
              <a:buFont typeface="Arial" panose="020B0604020202020204" pitchFamily="34" charset="0"/>
              <a:buChar char="•"/>
            </a:pPr>
            <a:r>
              <a:rPr lang="en-US" sz="1600" dirty="0">
                <a:solidFill>
                  <a:schemeClr val="bg1"/>
                </a:solidFill>
              </a:rPr>
              <a:t>Process to identify and categorize delivery costs already occurred Examples include:</a:t>
            </a:r>
          </a:p>
          <a:p>
            <a:pPr marL="742950" lvl="1" indent="-285750">
              <a:spcBef>
                <a:spcPts val="500"/>
              </a:spcBef>
              <a:buFont typeface="Arial" panose="020B0604020202020204" pitchFamily="34" charset="0"/>
              <a:buChar char="•"/>
            </a:pPr>
            <a:r>
              <a:rPr lang="en-US" sz="1600" dirty="0">
                <a:solidFill>
                  <a:schemeClr val="bg1"/>
                </a:solidFill>
              </a:rPr>
              <a:t>Hardware (laptops, mobile hotspot devices)</a:t>
            </a:r>
          </a:p>
          <a:p>
            <a:pPr marL="742950" lvl="1" indent="-285750">
              <a:spcBef>
                <a:spcPts val="500"/>
              </a:spcBef>
              <a:buFont typeface="Arial" panose="020B0604020202020204" pitchFamily="34" charset="0"/>
              <a:buChar char="•"/>
            </a:pPr>
            <a:r>
              <a:rPr lang="en-US" sz="1600" dirty="0">
                <a:solidFill>
                  <a:schemeClr val="bg1"/>
                </a:solidFill>
              </a:rPr>
              <a:t>Software</a:t>
            </a:r>
          </a:p>
          <a:p>
            <a:pPr marL="742950" lvl="1" indent="-285750">
              <a:spcBef>
                <a:spcPts val="500"/>
              </a:spcBef>
              <a:buFont typeface="Arial" panose="020B0604020202020204" pitchFamily="34" charset="0"/>
              <a:buChar char="•"/>
            </a:pPr>
            <a:r>
              <a:rPr lang="en-US" sz="1600" dirty="0">
                <a:solidFill>
                  <a:schemeClr val="bg1"/>
                </a:solidFill>
              </a:rPr>
              <a:t>VPN and Network Upgrades</a:t>
            </a:r>
          </a:p>
          <a:p>
            <a:pPr marL="742950" lvl="1" indent="-285750">
              <a:spcBef>
                <a:spcPts val="500"/>
              </a:spcBef>
              <a:buFont typeface="Arial" panose="020B0604020202020204" pitchFamily="34" charset="0"/>
              <a:buChar char="•"/>
            </a:pPr>
            <a:r>
              <a:rPr lang="en-US" sz="1600" dirty="0">
                <a:solidFill>
                  <a:schemeClr val="bg1"/>
                </a:solidFill>
              </a:rPr>
              <a:t>Remote Proctoring for Exams</a:t>
            </a:r>
          </a:p>
        </p:txBody>
      </p:sp>
      <p:sp>
        <p:nvSpPr>
          <p:cNvPr id="31" name="TextBox 30">
            <a:extLst>
              <a:ext uri="{FF2B5EF4-FFF2-40B4-BE49-F238E27FC236}">
                <a16:creationId xmlns:a16="http://schemas.microsoft.com/office/drawing/2014/main" id="{9E2F34FA-C59A-420A-A7D4-0CFA461D7AB1}"/>
              </a:ext>
            </a:extLst>
          </p:cNvPr>
          <p:cNvSpPr txBox="1"/>
          <p:nvPr/>
        </p:nvSpPr>
        <p:spPr bwMode="gray">
          <a:xfrm>
            <a:off x="8162151" y="4278814"/>
            <a:ext cx="3267848" cy="1541448"/>
          </a:xfrm>
          <a:prstGeom prst="rect">
            <a:avLst/>
          </a:prstGeom>
          <a:noFill/>
        </p:spPr>
        <p:txBody>
          <a:bodyPr wrap="square" lIns="0" tIns="0" rIns="0" bIns="0" rtlCol="0">
            <a:spAutoFit/>
          </a:bodyPr>
          <a:lstStyle/>
          <a:p>
            <a:pPr>
              <a:spcBef>
                <a:spcPts val="500"/>
              </a:spcBef>
            </a:pPr>
            <a:r>
              <a:rPr lang="en-US" sz="1600" b="1" dirty="0">
                <a:solidFill>
                  <a:schemeClr val="bg1"/>
                </a:solidFill>
              </a:rPr>
              <a:t>Long-Term Remote Learning Planning</a:t>
            </a:r>
          </a:p>
          <a:p>
            <a:pPr marL="285750" indent="-285750">
              <a:spcBef>
                <a:spcPts val="500"/>
              </a:spcBef>
              <a:buFont typeface="Arial" panose="020B0604020202020204" pitchFamily="34" charset="0"/>
              <a:buChar char="•"/>
            </a:pPr>
            <a:r>
              <a:rPr lang="en-US" sz="1600" dirty="0">
                <a:solidFill>
                  <a:schemeClr val="bg1"/>
                </a:solidFill>
              </a:rPr>
              <a:t>Workgroup to identify future costs and needs associated with maintaining remote learning or a hybrid of remote learning through FY 20.   </a:t>
            </a:r>
          </a:p>
        </p:txBody>
      </p:sp>
      <p:pic>
        <p:nvPicPr>
          <p:cNvPr id="4" name="Graphic 3" descr="Magnifying glass">
            <a:extLst>
              <a:ext uri="{FF2B5EF4-FFF2-40B4-BE49-F238E27FC236}">
                <a16:creationId xmlns:a16="http://schemas.microsoft.com/office/drawing/2014/main" id="{FB0A38F7-2D9B-405D-8E00-1E5E1F35D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7341" y="1421349"/>
            <a:ext cx="780542" cy="780542"/>
          </a:xfrm>
          <a:prstGeom prst="rect">
            <a:avLst/>
          </a:prstGeom>
        </p:spPr>
      </p:pic>
      <p:pic>
        <p:nvPicPr>
          <p:cNvPr id="8" name="Graphic 7" descr="Group brainstorm">
            <a:extLst>
              <a:ext uri="{FF2B5EF4-FFF2-40B4-BE49-F238E27FC236}">
                <a16:creationId xmlns:a16="http://schemas.microsoft.com/office/drawing/2014/main" id="{19BDDC1B-DC45-465F-879D-096B5D1DDB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69227" y="4278814"/>
            <a:ext cx="914400" cy="914400"/>
          </a:xfrm>
          <a:prstGeom prst="rect">
            <a:avLst/>
          </a:prstGeom>
        </p:spPr>
      </p:pic>
    </p:spTree>
    <p:extLst>
      <p:ext uri="{BB962C8B-B14F-4D97-AF65-F5344CB8AC3E}">
        <p14:creationId xmlns:p14="http://schemas.microsoft.com/office/powerpoint/2010/main" val="31883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115-2B07-44BA-9576-99EC53F09C3B}"/>
              </a:ext>
            </a:extLst>
          </p:cNvPr>
          <p:cNvSpPr>
            <a:spLocks noGrp="1"/>
          </p:cNvSpPr>
          <p:nvPr>
            <p:ph type="ctrTitle"/>
          </p:nvPr>
        </p:nvSpPr>
        <p:spPr>
          <a:xfrm>
            <a:off x="1567249" y="49385"/>
            <a:ext cx="9144000" cy="605523"/>
          </a:xfrm>
        </p:spPr>
        <p:txBody>
          <a:bodyPr>
            <a:noAutofit/>
          </a:bodyPr>
          <a:lstStyle/>
          <a:p>
            <a:r>
              <a:rPr lang="en-US" sz="4400" b="1" dirty="0">
                <a:solidFill>
                  <a:schemeClr val="accent6">
                    <a:lumMod val="50000"/>
                  </a:schemeClr>
                </a:solidFill>
              </a:rPr>
              <a:t>Education Policy</a:t>
            </a:r>
          </a:p>
        </p:txBody>
      </p:sp>
      <p:sp>
        <p:nvSpPr>
          <p:cNvPr id="6" name="Rectangle 5">
            <a:extLst>
              <a:ext uri="{FF2B5EF4-FFF2-40B4-BE49-F238E27FC236}">
                <a16:creationId xmlns:a16="http://schemas.microsoft.com/office/drawing/2014/main" id="{D28F5180-4231-4B91-AAFF-C3A7CBB70611}"/>
              </a:ext>
            </a:extLst>
          </p:cNvPr>
          <p:cNvSpPr/>
          <p:nvPr/>
        </p:nvSpPr>
        <p:spPr>
          <a:xfrm>
            <a:off x="538548" y="654908"/>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A098C-BCA3-4F3E-9F4B-FCAE14775625}"/>
              </a:ext>
            </a:extLst>
          </p:cNvPr>
          <p:cNvSpPr/>
          <p:nvPr/>
        </p:nvSpPr>
        <p:spPr>
          <a:xfrm>
            <a:off x="538548" y="6299887"/>
            <a:ext cx="11114903" cy="45719"/>
          </a:xfrm>
          <a:prstGeom prst="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C45EEB-5D78-4D4A-8856-870B68F77A40}"/>
              </a:ext>
            </a:extLst>
          </p:cNvPr>
          <p:cNvPicPr>
            <a:picLocks noChangeAspect="1"/>
          </p:cNvPicPr>
          <p:nvPr/>
        </p:nvPicPr>
        <p:blipFill rotWithShape="1">
          <a:blip r:embed="rId3">
            <a:extLst>
              <a:ext uri="{28A0092B-C50C-407E-A947-70E740481C1C}">
                <a14:useLocalDpi xmlns:a14="http://schemas.microsoft.com/office/drawing/2010/main" val="0"/>
              </a:ext>
            </a:extLst>
          </a:blip>
          <a:srcRect t="16412" b="15412"/>
          <a:stretch/>
        </p:blipFill>
        <p:spPr>
          <a:xfrm>
            <a:off x="4443283" y="6389305"/>
            <a:ext cx="4062992" cy="419310"/>
          </a:xfrm>
          <a:prstGeom prst="rect">
            <a:avLst/>
          </a:prstGeom>
        </p:spPr>
      </p:pic>
      <p:sp>
        <p:nvSpPr>
          <p:cNvPr id="10" name="Text Placeholder 9">
            <a:extLst>
              <a:ext uri="{FF2B5EF4-FFF2-40B4-BE49-F238E27FC236}">
                <a16:creationId xmlns:a16="http://schemas.microsoft.com/office/drawing/2014/main" id="{A83C068B-6055-4A6E-A155-394A6427A7D5}"/>
              </a:ext>
            </a:extLst>
          </p:cNvPr>
          <p:cNvSpPr>
            <a:spLocks noGrp="1"/>
          </p:cNvSpPr>
          <p:nvPr/>
        </p:nvSpPr>
        <p:spPr bwMode="gray">
          <a:xfrm>
            <a:off x="6919783" y="831197"/>
            <a:ext cx="4733668" cy="5338119"/>
          </a:xfrm>
          <a:prstGeom prst="rect">
            <a:avLst/>
          </a:prstGeom>
          <a:solidFill>
            <a:schemeClr val="accent6">
              <a:lumMod val="50000"/>
            </a:schemeClr>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b="0" i="1" dirty="0">
              <a:solidFill>
                <a:schemeClr val="bg1"/>
              </a:solidFill>
            </a:endParaRPr>
          </a:p>
        </p:txBody>
      </p:sp>
      <p:sp>
        <p:nvSpPr>
          <p:cNvPr id="11" name="TextBox 10">
            <a:extLst>
              <a:ext uri="{FF2B5EF4-FFF2-40B4-BE49-F238E27FC236}">
                <a16:creationId xmlns:a16="http://schemas.microsoft.com/office/drawing/2014/main" id="{8094D5E3-61F9-42DB-99A0-5EA5DD6434C9}"/>
              </a:ext>
            </a:extLst>
          </p:cNvPr>
          <p:cNvSpPr txBox="1"/>
          <p:nvPr/>
        </p:nvSpPr>
        <p:spPr bwMode="gray">
          <a:xfrm>
            <a:off x="7058769" y="952654"/>
            <a:ext cx="4482441" cy="276999"/>
          </a:xfrm>
          <a:prstGeom prst="rect">
            <a:avLst/>
          </a:prstGeom>
          <a:noFill/>
        </p:spPr>
        <p:txBody>
          <a:bodyPr wrap="square" lIns="0" tIns="0" rIns="0" bIns="0" rtlCol="0">
            <a:spAutoFit/>
          </a:bodyPr>
          <a:lstStyle/>
          <a:p>
            <a:pPr>
              <a:spcBef>
                <a:spcPts val="500"/>
              </a:spcBef>
            </a:pPr>
            <a:r>
              <a:rPr lang="en-US" b="1" dirty="0">
                <a:solidFill>
                  <a:schemeClr val="bg1"/>
                </a:solidFill>
              </a:rPr>
              <a:t>DoA Recommendations</a:t>
            </a:r>
          </a:p>
        </p:txBody>
      </p:sp>
      <p:sp>
        <p:nvSpPr>
          <p:cNvPr id="14" name="TextBox 13">
            <a:extLst>
              <a:ext uri="{FF2B5EF4-FFF2-40B4-BE49-F238E27FC236}">
                <a16:creationId xmlns:a16="http://schemas.microsoft.com/office/drawing/2014/main" id="{D15EB679-FACC-43F9-9CDE-B377707434FF}"/>
              </a:ext>
            </a:extLst>
          </p:cNvPr>
          <p:cNvSpPr txBox="1"/>
          <p:nvPr/>
        </p:nvSpPr>
        <p:spPr bwMode="gray">
          <a:xfrm>
            <a:off x="8113640" y="1375878"/>
            <a:ext cx="3316359" cy="1177246"/>
          </a:xfrm>
          <a:prstGeom prst="rect">
            <a:avLst/>
          </a:prstGeom>
          <a:noFill/>
        </p:spPr>
        <p:txBody>
          <a:bodyPr wrap="square" lIns="0" tIns="0" rIns="0" bIns="0" rtlCol="0">
            <a:spAutoFit/>
          </a:bodyPr>
          <a:lstStyle/>
          <a:p>
            <a:pPr>
              <a:spcBef>
                <a:spcPts val="500"/>
              </a:spcBef>
            </a:pPr>
            <a:r>
              <a:rPr lang="en-US" sz="1600" b="1" dirty="0">
                <a:solidFill>
                  <a:schemeClr val="bg1"/>
                </a:solidFill>
              </a:rPr>
              <a:t>SEOG &amp; FWS Impact Assessments</a:t>
            </a:r>
          </a:p>
          <a:p>
            <a:pPr marL="285750" indent="-285750">
              <a:spcBef>
                <a:spcPts val="500"/>
              </a:spcBef>
              <a:buFont typeface="Arial" panose="020B0604020202020204" pitchFamily="34" charset="0"/>
              <a:buChar char="•"/>
            </a:pPr>
            <a:r>
              <a:rPr lang="en-US" sz="1600" dirty="0">
                <a:solidFill>
                  <a:schemeClr val="bg1"/>
                </a:solidFill>
              </a:rPr>
              <a:t>Potential Cost Savings</a:t>
            </a:r>
          </a:p>
          <a:p>
            <a:pPr marL="285750" indent="-285750">
              <a:spcBef>
                <a:spcPts val="500"/>
              </a:spcBef>
              <a:buFont typeface="Arial" panose="020B0604020202020204" pitchFamily="34" charset="0"/>
              <a:buChar char="•"/>
            </a:pPr>
            <a:r>
              <a:rPr lang="en-US" sz="1600" dirty="0">
                <a:solidFill>
                  <a:schemeClr val="bg1"/>
                </a:solidFill>
              </a:rPr>
              <a:t>Impact to Students</a:t>
            </a:r>
          </a:p>
          <a:p>
            <a:pPr marL="285750" indent="-285750">
              <a:spcBef>
                <a:spcPts val="500"/>
              </a:spcBef>
              <a:buFont typeface="Arial" panose="020B0604020202020204" pitchFamily="34" charset="0"/>
              <a:buChar char="•"/>
            </a:pPr>
            <a:r>
              <a:rPr lang="en-US" sz="1600" dirty="0">
                <a:solidFill>
                  <a:schemeClr val="bg1"/>
                </a:solidFill>
              </a:rPr>
              <a:t>Impact to Enrollment</a:t>
            </a:r>
          </a:p>
        </p:txBody>
      </p:sp>
      <p:sp>
        <p:nvSpPr>
          <p:cNvPr id="28" name="TextBox 27">
            <a:extLst>
              <a:ext uri="{FF2B5EF4-FFF2-40B4-BE49-F238E27FC236}">
                <a16:creationId xmlns:a16="http://schemas.microsoft.com/office/drawing/2014/main" id="{2E309BCC-079B-4C0B-A0D1-AEA0AC7C2080}"/>
              </a:ext>
            </a:extLst>
          </p:cNvPr>
          <p:cNvSpPr txBox="1"/>
          <p:nvPr/>
        </p:nvSpPr>
        <p:spPr>
          <a:xfrm>
            <a:off x="410113" y="1820568"/>
            <a:ext cx="5729405" cy="2834109"/>
          </a:xfrm>
          <a:prstGeom prst="rect">
            <a:avLst/>
          </a:prstGeom>
          <a:noFill/>
        </p:spPr>
        <p:txBody>
          <a:bodyPr wrap="square" lIns="0" tIns="0" rIns="0" bIns="0" rtlCol="0">
            <a:spAutoFit/>
          </a:bodyPr>
          <a:lstStyle/>
          <a:p>
            <a:pPr marL="342900" indent="-342900">
              <a:spcBef>
                <a:spcPts val="500"/>
              </a:spcBef>
              <a:buFont typeface="Arial" panose="020B0604020202020204" pitchFamily="34" charset="0"/>
              <a:buChar char="•"/>
            </a:pPr>
            <a:r>
              <a:rPr lang="en-US" sz="2000" dirty="0"/>
              <a:t>Waives the requirement that a participating institution of higher education provide a non-Federal share to match Federal funds provided to the institution for the Federal Supplemental Educational Opportunity Grant (SEOG) and Federal Work Study (FWS) programs</a:t>
            </a:r>
          </a:p>
          <a:p>
            <a:pPr marL="342900" indent="-342900">
              <a:spcBef>
                <a:spcPts val="500"/>
              </a:spcBef>
              <a:buFont typeface="Arial" panose="020B0604020202020204" pitchFamily="34" charset="0"/>
              <a:buChar char="•"/>
            </a:pPr>
            <a:r>
              <a:rPr lang="en-US" sz="2000" dirty="0"/>
              <a:t>Allows an institution to transfer up to 100 percent of the institution’s unexpended allotment from FWS to SEOG (but not from SEOG to FWS).</a:t>
            </a:r>
          </a:p>
        </p:txBody>
      </p:sp>
      <p:sp>
        <p:nvSpPr>
          <p:cNvPr id="32" name="TextBox 31">
            <a:extLst>
              <a:ext uri="{FF2B5EF4-FFF2-40B4-BE49-F238E27FC236}">
                <a16:creationId xmlns:a16="http://schemas.microsoft.com/office/drawing/2014/main" id="{53B230B9-5F94-4809-8D88-109D10604A62}"/>
              </a:ext>
            </a:extLst>
          </p:cNvPr>
          <p:cNvSpPr txBox="1"/>
          <p:nvPr/>
        </p:nvSpPr>
        <p:spPr bwMode="gray">
          <a:xfrm>
            <a:off x="648131" y="1405517"/>
            <a:ext cx="4820705" cy="369332"/>
          </a:xfrm>
          <a:prstGeom prst="rect">
            <a:avLst/>
          </a:prstGeom>
          <a:noFill/>
        </p:spPr>
        <p:txBody>
          <a:bodyPr wrap="square" lIns="0" tIns="0" rIns="0" bIns="0" rtlCol="0">
            <a:spAutoFit/>
          </a:bodyPr>
          <a:lstStyle/>
          <a:p>
            <a:pPr>
              <a:spcBef>
                <a:spcPts val="500"/>
              </a:spcBef>
            </a:pPr>
            <a:r>
              <a:rPr lang="en-US" sz="2400" b="1" dirty="0">
                <a:solidFill>
                  <a:schemeClr val="accent6">
                    <a:lumMod val="50000"/>
                  </a:schemeClr>
                </a:solidFill>
              </a:rPr>
              <a:t>Sec. 3503. Campus-based aid waivers</a:t>
            </a:r>
          </a:p>
        </p:txBody>
      </p:sp>
      <p:sp>
        <p:nvSpPr>
          <p:cNvPr id="37" name="TextBox 36">
            <a:extLst>
              <a:ext uri="{FF2B5EF4-FFF2-40B4-BE49-F238E27FC236}">
                <a16:creationId xmlns:a16="http://schemas.microsoft.com/office/drawing/2014/main" id="{EFA0B993-EC9D-4C51-A782-C6901D2C741C}"/>
              </a:ext>
            </a:extLst>
          </p:cNvPr>
          <p:cNvSpPr txBox="1"/>
          <p:nvPr/>
        </p:nvSpPr>
        <p:spPr bwMode="gray">
          <a:xfrm>
            <a:off x="7978819" y="2774865"/>
            <a:ext cx="3316359" cy="1359346"/>
          </a:xfrm>
          <a:prstGeom prst="rect">
            <a:avLst/>
          </a:prstGeom>
          <a:noFill/>
        </p:spPr>
        <p:txBody>
          <a:bodyPr wrap="square" lIns="0" tIns="0" rIns="0" bIns="0" rtlCol="0">
            <a:spAutoFit/>
          </a:bodyPr>
          <a:lstStyle/>
          <a:p>
            <a:pPr>
              <a:spcBef>
                <a:spcPts val="500"/>
              </a:spcBef>
            </a:pPr>
            <a:r>
              <a:rPr lang="en-US" sz="1600" b="1" dirty="0">
                <a:solidFill>
                  <a:schemeClr val="bg1"/>
                </a:solidFill>
              </a:rPr>
              <a:t>Divisional FWS Survey</a:t>
            </a:r>
          </a:p>
          <a:p>
            <a:pPr marL="285750" indent="-285750">
              <a:spcBef>
                <a:spcPts val="500"/>
              </a:spcBef>
              <a:buFont typeface="Arial" panose="020B0604020202020204" pitchFamily="34" charset="0"/>
              <a:buChar char="•"/>
            </a:pPr>
            <a:r>
              <a:rPr lang="en-US" sz="1600" dirty="0">
                <a:solidFill>
                  <a:schemeClr val="bg1"/>
                </a:solidFill>
              </a:rPr>
              <a:t>Sufficient work for students remotely in Fall</a:t>
            </a:r>
          </a:p>
          <a:p>
            <a:pPr marL="285750" indent="-285750">
              <a:spcBef>
                <a:spcPts val="500"/>
              </a:spcBef>
              <a:buFont typeface="Arial" panose="020B0604020202020204" pitchFamily="34" charset="0"/>
              <a:buChar char="•"/>
            </a:pPr>
            <a:r>
              <a:rPr lang="en-US" sz="1600" dirty="0">
                <a:solidFill>
                  <a:schemeClr val="bg1"/>
                </a:solidFill>
              </a:rPr>
              <a:t>Reduce or eliminate FWS positions for the division</a:t>
            </a:r>
          </a:p>
        </p:txBody>
      </p:sp>
      <p:pic>
        <p:nvPicPr>
          <p:cNvPr id="16" name="Graphic 15" descr="List">
            <a:extLst>
              <a:ext uri="{FF2B5EF4-FFF2-40B4-BE49-F238E27FC236}">
                <a16:creationId xmlns:a16="http://schemas.microsoft.com/office/drawing/2014/main" id="{FA1783F1-C1F7-4B73-8B5E-9FC7C389B2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7162" y="2849161"/>
            <a:ext cx="723444" cy="723444"/>
          </a:xfrm>
          <a:prstGeom prst="rect">
            <a:avLst/>
          </a:prstGeom>
        </p:spPr>
      </p:pic>
      <p:pic>
        <p:nvPicPr>
          <p:cNvPr id="18" name="Graphic 17" descr="Bar chart">
            <a:extLst>
              <a:ext uri="{FF2B5EF4-FFF2-40B4-BE49-F238E27FC236}">
                <a16:creationId xmlns:a16="http://schemas.microsoft.com/office/drawing/2014/main" id="{912377D3-DBD2-4BDD-ABB4-DE9F3B8623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66743" y="1413126"/>
            <a:ext cx="723445" cy="723445"/>
          </a:xfrm>
          <a:prstGeom prst="rect">
            <a:avLst/>
          </a:prstGeom>
        </p:spPr>
      </p:pic>
    </p:spTree>
    <p:extLst>
      <p:ext uri="{BB962C8B-B14F-4D97-AF65-F5344CB8AC3E}">
        <p14:creationId xmlns:p14="http://schemas.microsoft.com/office/powerpoint/2010/main" val="3813705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2582</TotalTime>
  <Words>4988</Words>
  <Application>Microsoft Office PowerPoint</Application>
  <PresentationFormat>Widescreen</PresentationFormat>
  <Paragraphs>410</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Courier New</vt:lpstr>
      <vt:lpstr>Helvetica</vt:lpstr>
      <vt:lpstr>Helvetica Neue Medium</vt:lpstr>
      <vt:lpstr>Verdana</vt:lpstr>
      <vt:lpstr>Office Theme</vt:lpstr>
      <vt:lpstr>CARES Act Impact to FAMU</vt:lpstr>
      <vt:lpstr>High Level Overview of CARES Act</vt:lpstr>
      <vt:lpstr>Higher Education’s Stimulus Funding</vt:lpstr>
      <vt:lpstr>Governor’s Education Relief Funds</vt:lpstr>
      <vt:lpstr>Higher Education Relief Funds (HERF)</vt:lpstr>
      <vt:lpstr>HERF: Emergency Student Financial Aid Grants</vt:lpstr>
      <vt:lpstr>HERF: Emergency Student Financial Aid Grants</vt:lpstr>
      <vt:lpstr>HERF: Institutional Discretionary Funds</vt:lpstr>
      <vt:lpstr>Education Policy</vt:lpstr>
      <vt:lpstr>Education Policy</vt:lpstr>
      <vt:lpstr>Education Policy</vt:lpstr>
      <vt:lpstr>Education Policy</vt:lpstr>
      <vt:lpstr>Education Policy</vt:lpstr>
      <vt:lpstr>Education Policy</vt:lpstr>
      <vt:lpstr>Education Policy</vt:lpstr>
      <vt:lpstr>Education Policy</vt:lpstr>
      <vt:lpstr>Education Policy</vt:lpstr>
      <vt:lpstr>Tax and Business Policy</vt:lpstr>
      <vt:lpstr>Tax and Business Policy</vt:lpstr>
      <vt:lpstr>Tax and Business Policy</vt:lpstr>
      <vt:lpstr>Tax and Business Policy</vt:lpstr>
      <vt:lpstr>Tax and Business Policy</vt:lpstr>
      <vt:lpstr>Tax and Business Policy</vt:lpstr>
      <vt:lpstr>Tax and Business Policy</vt:lpstr>
      <vt:lpstr>Research</vt:lpstr>
      <vt:lpstr>Other Provisions of Interest</vt:lpstr>
      <vt:lpstr>Other Provisions of Interest</vt:lpstr>
      <vt:lpstr>CARES Act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Deidre Melton</dc:creator>
  <cp:lastModifiedBy>Melton, Deidre</cp:lastModifiedBy>
  <cp:revision>104</cp:revision>
  <dcterms:created xsi:type="dcterms:W3CDTF">2020-04-11T23:02:23Z</dcterms:created>
  <dcterms:modified xsi:type="dcterms:W3CDTF">2020-04-14T15:24:35Z</dcterms:modified>
</cp:coreProperties>
</file>