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318" r:id="rId6"/>
    <p:sldId id="319" r:id="rId7"/>
    <p:sldId id="282" r:id="rId8"/>
    <p:sldId id="288" r:id="rId9"/>
    <p:sldId id="283" r:id="rId10"/>
    <p:sldId id="284" r:id="rId11"/>
    <p:sldId id="285" r:id="rId12"/>
    <p:sldId id="286" r:id="rId13"/>
    <p:sldId id="287" r:id="rId14"/>
    <p:sldId id="291" r:id="rId15"/>
    <p:sldId id="295" r:id="rId16"/>
    <p:sldId id="323" r:id="rId17"/>
    <p:sldId id="317" r:id="rId18"/>
    <p:sldId id="294" r:id="rId19"/>
    <p:sldId id="309" r:id="rId20"/>
    <p:sldId id="299" r:id="rId21"/>
    <p:sldId id="324" r:id="rId22"/>
    <p:sldId id="307" r:id="rId23"/>
    <p:sldId id="310" r:id="rId24"/>
    <p:sldId id="308" r:id="rId25"/>
    <p:sldId id="316" r:id="rId26"/>
    <p:sldId id="306" r:id="rId27"/>
    <p:sldId id="298" r:id="rId28"/>
    <p:sldId id="311" r:id="rId29"/>
    <p:sldId id="314" r:id="rId30"/>
    <p:sldId id="292" r:id="rId31"/>
    <p:sldId id="315" r:id="rId32"/>
    <p:sldId id="312" r:id="rId33"/>
    <p:sldId id="313" r:id="rId34"/>
    <p:sldId id="321" r:id="rId35"/>
    <p:sldId id="322" r:id="rId36"/>
  </p:sldIdLst>
  <p:sldSz cx="9144000" cy="6858000" type="screen4x3"/>
  <p:notesSz cx="9309100" cy="7023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A1EDA1-524E-4DDF-ABBE-3D52A662481A}">
          <p14:sldIdLst>
            <p14:sldId id="256"/>
            <p14:sldId id="318"/>
            <p14:sldId id="319"/>
            <p14:sldId id="282"/>
            <p14:sldId id="288"/>
            <p14:sldId id="283"/>
            <p14:sldId id="284"/>
            <p14:sldId id="285"/>
            <p14:sldId id="286"/>
            <p14:sldId id="287"/>
            <p14:sldId id="291"/>
            <p14:sldId id="295"/>
            <p14:sldId id="323"/>
            <p14:sldId id="317"/>
            <p14:sldId id="294"/>
            <p14:sldId id="309"/>
            <p14:sldId id="299"/>
            <p14:sldId id="324"/>
            <p14:sldId id="307"/>
            <p14:sldId id="310"/>
            <p14:sldId id="308"/>
            <p14:sldId id="316"/>
            <p14:sldId id="306"/>
            <p14:sldId id="298"/>
            <p14:sldId id="311"/>
            <p14:sldId id="314"/>
            <p14:sldId id="292"/>
            <p14:sldId id="315"/>
            <p14:sldId id="312"/>
            <p14:sldId id="313"/>
            <p14:sldId id="321"/>
            <p14:sldId id="322"/>
          </p14:sldIdLst>
        </p14:section>
        <p14:section name="Untitled Section" id="{4D79241B-B1FE-4830-B5FA-B4E1735866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E2C"/>
    <a:srgbClr val="FFFFFF"/>
    <a:srgbClr val="3C2639"/>
    <a:srgbClr val="614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102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62" d="100"/>
          <a:sy n="162" d="100"/>
        </p:scale>
        <p:origin x="-2916" y="-90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069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6EEAA78-CCC8-4460-A586-8E9D4C458C6D}" type="datetimeFigureOut">
              <a:rPr lang="en-US" smtClean="0"/>
              <a:t>1/30/2017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527050"/>
            <a:ext cx="3509962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58A95BA-80D6-48E8-A14A-5CD6F1AE6A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4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A95BA-80D6-48E8-A14A-5CD6F1AE6A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4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A95BA-80D6-48E8-A14A-5CD6F1AE6AB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69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A95BA-80D6-48E8-A14A-5CD6F1AE6AB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89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A95BA-80D6-48E8-A14A-5CD6F1AE6AB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9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SNH_pp_p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9144000" cy="1122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122111"/>
            <a:ext cx="9144000" cy="228600"/>
          </a:xfrm>
          <a:prstGeom prst="rect">
            <a:avLst/>
          </a:prstGeom>
          <a:solidFill>
            <a:srgbClr val="3C2639">
              <a:alpha val="7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6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6110866"/>
            <a:ext cx="9144000" cy="742635"/>
            <a:chOff x="0" y="6110866"/>
            <a:chExt cx="9144000" cy="742635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0" y="6206548"/>
              <a:ext cx="9144000" cy="646953"/>
              <a:chOff x="0" y="6206548"/>
              <a:chExt cx="9144000" cy="646953"/>
            </a:xfrm>
          </p:grpSpPr>
          <p:pic>
            <p:nvPicPr>
              <p:cNvPr id="8" name="Picture 7" descr="USNH_pp_p1.jpg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6206548"/>
                <a:ext cx="1959491" cy="646953"/>
              </a:xfrm>
              <a:prstGeom prst="rect">
                <a:avLst/>
              </a:prstGeom>
            </p:spPr>
          </p:pic>
          <p:pic>
            <p:nvPicPr>
              <p:cNvPr id="9" name="Picture 8" descr="USNH_pp_p1.jpg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78105" y="6206548"/>
                <a:ext cx="3265895" cy="646953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 userDrawn="1"/>
            </p:nvSpPr>
            <p:spPr>
              <a:xfrm>
                <a:off x="1959491" y="6206548"/>
                <a:ext cx="3918614" cy="646953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" name="Rectangle 3"/>
            <p:cNvSpPr/>
            <p:nvPr userDrawn="1"/>
          </p:nvSpPr>
          <p:spPr>
            <a:xfrm>
              <a:off x="0" y="6110866"/>
              <a:ext cx="9144000" cy="117982"/>
            </a:xfrm>
            <a:prstGeom prst="rect">
              <a:avLst/>
            </a:prstGeom>
            <a:solidFill>
              <a:srgbClr val="3C263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457004"/>
            <a:ext cx="8229600" cy="466344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1215757"/>
            <a:ext cx="8229600" cy="0"/>
          </a:xfrm>
          <a:prstGeom prst="line">
            <a:avLst/>
          </a:prstGeom>
          <a:ln w="15875">
            <a:solidFill>
              <a:srgbClr val="3C26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5943600" y="63417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B14BF6-18A4-4AE4-B1CB-101AE1B779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66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USNH_pp_p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9144000" cy="1122111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54402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122111"/>
            <a:ext cx="9144000" cy="228600"/>
          </a:xfrm>
          <a:prstGeom prst="rect">
            <a:avLst/>
          </a:prstGeom>
          <a:solidFill>
            <a:srgbClr val="3C26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1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38600" cy="46634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3040"/>
            <a:ext cx="4038600" cy="46634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457200" y="1193470"/>
            <a:ext cx="8229600" cy="0"/>
          </a:xfrm>
          <a:prstGeom prst="line">
            <a:avLst/>
          </a:prstGeom>
          <a:ln w="15875">
            <a:solidFill>
              <a:srgbClr val="3C26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0" y="6110866"/>
            <a:ext cx="9144000" cy="742635"/>
            <a:chOff x="0" y="6110866"/>
            <a:chExt cx="9144000" cy="742635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0" y="6206548"/>
              <a:ext cx="9144000" cy="646953"/>
              <a:chOff x="0" y="6206548"/>
              <a:chExt cx="9144000" cy="646953"/>
            </a:xfrm>
          </p:grpSpPr>
          <p:pic>
            <p:nvPicPr>
              <p:cNvPr id="15" name="Picture 14" descr="USNH_pp_p1.jpg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6206548"/>
                <a:ext cx="1959491" cy="646953"/>
              </a:xfrm>
              <a:prstGeom prst="rect">
                <a:avLst/>
              </a:prstGeom>
            </p:spPr>
          </p:pic>
          <p:pic>
            <p:nvPicPr>
              <p:cNvPr id="16" name="Picture 15" descr="USNH_pp_p1.jpg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78105" y="6206548"/>
                <a:ext cx="3265895" cy="646953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 userDrawn="1"/>
            </p:nvSpPr>
            <p:spPr>
              <a:xfrm>
                <a:off x="1959491" y="6206548"/>
                <a:ext cx="3918614" cy="646953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Rectangle 13"/>
            <p:cNvSpPr/>
            <p:nvPr userDrawn="1"/>
          </p:nvSpPr>
          <p:spPr>
            <a:xfrm>
              <a:off x="0" y="6110866"/>
              <a:ext cx="9144000" cy="117982"/>
            </a:xfrm>
            <a:prstGeom prst="rect">
              <a:avLst/>
            </a:prstGeom>
            <a:solidFill>
              <a:srgbClr val="3C263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9855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lang="en-US" sz="18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110866"/>
            <a:ext cx="9144000" cy="742635"/>
            <a:chOff x="0" y="6110866"/>
            <a:chExt cx="9144000" cy="742635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0" y="6206548"/>
              <a:ext cx="9144000" cy="646953"/>
              <a:chOff x="0" y="6206548"/>
              <a:chExt cx="9144000" cy="646953"/>
            </a:xfrm>
          </p:grpSpPr>
          <p:pic>
            <p:nvPicPr>
              <p:cNvPr id="17" name="Picture 16" descr="USNH_pp_p1.jpg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6206548"/>
                <a:ext cx="1959491" cy="646953"/>
              </a:xfrm>
              <a:prstGeom prst="rect">
                <a:avLst/>
              </a:prstGeom>
            </p:spPr>
          </p:pic>
          <p:pic>
            <p:nvPicPr>
              <p:cNvPr id="18" name="Picture 17" descr="USNH_pp_p1.jpg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78105" y="6206548"/>
                <a:ext cx="3265895" cy="646953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 userDrawn="1"/>
            </p:nvSpPr>
            <p:spPr>
              <a:xfrm>
                <a:off x="1959491" y="6206548"/>
                <a:ext cx="3918614" cy="646953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Rectangle 15"/>
            <p:cNvSpPr/>
            <p:nvPr userDrawn="1"/>
          </p:nvSpPr>
          <p:spPr>
            <a:xfrm>
              <a:off x="0" y="6110866"/>
              <a:ext cx="9144000" cy="117982"/>
            </a:xfrm>
            <a:prstGeom prst="rect">
              <a:avLst/>
            </a:prstGeom>
            <a:solidFill>
              <a:srgbClr val="3C263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0" name="Straight Connector 19"/>
          <p:cNvCxnSpPr/>
          <p:nvPr userDrawn="1"/>
        </p:nvCxnSpPr>
        <p:spPr>
          <a:xfrm>
            <a:off x="457200" y="1193470"/>
            <a:ext cx="8229600" cy="0"/>
          </a:xfrm>
          <a:prstGeom prst="line">
            <a:avLst/>
          </a:prstGeom>
          <a:ln w="15875">
            <a:solidFill>
              <a:srgbClr val="3C26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32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110866"/>
            <a:ext cx="9144000" cy="742635"/>
            <a:chOff x="0" y="6110866"/>
            <a:chExt cx="9144000" cy="742635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0" y="6206548"/>
              <a:ext cx="9144000" cy="646953"/>
              <a:chOff x="0" y="6206548"/>
              <a:chExt cx="9144000" cy="646953"/>
            </a:xfrm>
          </p:grpSpPr>
          <p:pic>
            <p:nvPicPr>
              <p:cNvPr id="13" name="Picture 12" descr="USNH_pp_p1.jpg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6206548"/>
                <a:ext cx="1959491" cy="646953"/>
              </a:xfrm>
              <a:prstGeom prst="rect">
                <a:avLst/>
              </a:prstGeom>
            </p:spPr>
          </p:pic>
          <p:pic>
            <p:nvPicPr>
              <p:cNvPr id="14" name="Picture 13" descr="USNH_pp_p1.jpg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78105" y="6206548"/>
                <a:ext cx="3265895" cy="646953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 userDrawn="1"/>
            </p:nvSpPr>
            <p:spPr>
              <a:xfrm>
                <a:off x="1959491" y="6206548"/>
                <a:ext cx="3918614" cy="646953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ectangle 11"/>
            <p:cNvSpPr/>
            <p:nvPr userDrawn="1"/>
          </p:nvSpPr>
          <p:spPr>
            <a:xfrm>
              <a:off x="0" y="6110866"/>
              <a:ext cx="9144000" cy="117982"/>
            </a:xfrm>
            <a:prstGeom prst="rect">
              <a:avLst/>
            </a:prstGeom>
            <a:solidFill>
              <a:srgbClr val="3C263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457200" y="1193470"/>
            <a:ext cx="8229600" cy="0"/>
          </a:xfrm>
          <a:prstGeom prst="line">
            <a:avLst/>
          </a:prstGeom>
          <a:ln w="15875">
            <a:solidFill>
              <a:srgbClr val="3C26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28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110866"/>
            <a:ext cx="9144000" cy="742635"/>
            <a:chOff x="0" y="6110866"/>
            <a:chExt cx="9144000" cy="742635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0" y="6206548"/>
              <a:ext cx="9144000" cy="646953"/>
              <a:chOff x="0" y="6206548"/>
              <a:chExt cx="9144000" cy="646953"/>
            </a:xfrm>
          </p:grpSpPr>
          <p:pic>
            <p:nvPicPr>
              <p:cNvPr id="11" name="Picture 10" descr="USNH_pp_p1.jpg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6206548"/>
                <a:ext cx="1959491" cy="646953"/>
              </a:xfrm>
              <a:prstGeom prst="rect">
                <a:avLst/>
              </a:prstGeom>
            </p:spPr>
          </p:pic>
          <p:pic>
            <p:nvPicPr>
              <p:cNvPr id="12" name="Picture 11" descr="USNH_pp_p1.jpg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78105" y="6206548"/>
                <a:ext cx="3265895" cy="646953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 userDrawn="1"/>
            </p:nvSpPr>
            <p:spPr>
              <a:xfrm>
                <a:off x="1959491" y="6206548"/>
                <a:ext cx="3918614" cy="646953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ectangle 9"/>
            <p:cNvSpPr/>
            <p:nvPr userDrawn="1"/>
          </p:nvSpPr>
          <p:spPr>
            <a:xfrm>
              <a:off x="0" y="6110866"/>
              <a:ext cx="9144000" cy="117982"/>
            </a:xfrm>
            <a:prstGeom prst="rect">
              <a:avLst/>
            </a:prstGeom>
            <a:solidFill>
              <a:srgbClr val="3C263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1875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110866"/>
            <a:ext cx="9144000" cy="742635"/>
            <a:chOff x="0" y="6110866"/>
            <a:chExt cx="9144000" cy="742635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0" y="6206548"/>
              <a:ext cx="9144000" cy="646953"/>
              <a:chOff x="0" y="6206548"/>
              <a:chExt cx="9144000" cy="646953"/>
            </a:xfrm>
          </p:grpSpPr>
          <p:pic>
            <p:nvPicPr>
              <p:cNvPr id="14" name="Picture 13" descr="USNH_pp_p1.jpg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6206548"/>
                <a:ext cx="1959491" cy="646953"/>
              </a:xfrm>
              <a:prstGeom prst="rect">
                <a:avLst/>
              </a:prstGeom>
            </p:spPr>
          </p:pic>
          <p:pic>
            <p:nvPicPr>
              <p:cNvPr id="15" name="Picture 14" descr="USNH_pp_p1.jpg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78105" y="6206548"/>
                <a:ext cx="3265895" cy="646953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 userDrawn="1"/>
            </p:nvSpPr>
            <p:spPr>
              <a:xfrm>
                <a:off x="1959491" y="6206548"/>
                <a:ext cx="3918614" cy="646953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 12"/>
            <p:cNvSpPr/>
            <p:nvPr userDrawn="1"/>
          </p:nvSpPr>
          <p:spPr>
            <a:xfrm>
              <a:off x="0" y="6110866"/>
              <a:ext cx="9144000" cy="117982"/>
            </a:xfrm>
            <a:prstGeom prst="rect">
              <a:avLst/>
            </a:prstGeom>
            <a:solidFill>
              <a:srgbClr val="3C263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5748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138064"/>
            <a:ext cx="8229600" cy="1055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89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Cambria" panose="02040503050406030204" pitchFamily="18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.jain@usnh.edu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Enhancing Network Security 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27232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Ashish Jain, CPA, CIA, CISA, CA</a:t>
            </a:r>
          </a:p>
          <a:p>
            <a:r>
              <a:rPr lang="en-US" sz="2800" dirty="0">
                <a:latin typeface="Cambria" panose="02040503050406030204" pitchFamily="18" charset="0"/>
              </a:rPr>
              <a:t>Director of Internal Audit, USNH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400" dirty="0" smtClean="0">
                <a:latin typeface="Cambria" panose="02040503050406030204" pitchFamily="18" charset="0"/>
              </a:rPr>
              <a:t>January 26, 2017</a:t>
            </a: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Risk Assessment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>
                <a:latin typeface="Cambria" panose="02040503050406030204" pitchFamily="18" charset="0"/>
              </a:rPr>
              <a:t>K</a:t>
            </a:r>
            <a:r>
              <a:rPr lang="en-US" sz="4400" dirty="0" smtClean="0">
                <a:latin typeface="Cambria" panose="02040503050406030204" pitchFamily="18" charset="0"/>
              </a:rPr>
              <a:t>ey risks</a:t>
            </a:r>
            <a:endParaRPr lang="en-US" sz="4400" dirty="0"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Physical security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Configurations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Change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Access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Risk analysis and </a:t>
            </a:r>
            <a:r>
              <a:rPr lang="en-US" sz="3200" dirty="0" smtClean="0">
                <a:latin typeface="Cambria" panose="02040503050406030204" pitchFamily="18" charset="0"/>
              </a:rPr>
              <a:t>monitoring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mbria" panose="02040503050406030204" pitchFamily="18" charset="0"/>
              </a:rPr>
              <a:t>Attack vectors</a:t>
            </a:r>
            <a:endParaRPr lang="en-US" sz="3200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26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Audit Approach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Select network devices based on</a:t>
            </a:r>
          </a:p>
          <a:p>
            <a:pPr lvl="1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Sensitivity of data</a:t>
            </a:r>
          </a:p>
          <a:p>
            <a:pPr lvl="1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Location </a:t>
            </a:r>
          </a:p>
          <a:p>
            <a:pPr lvl="1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Type of device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Ask 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for configuration files (for selected devices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)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Audit Approach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Develop knowledge 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on selected device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1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NIST or vendor recommendations </a:t>
            </a:r>
          </a:p>
          <a:p>
            <a:pPr lvl="1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Federal Information Processing Standard (FIPS) 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mode</a:t>
            </a:r>
          </a:p>
          <a:p>
            <a:pPr lvl="1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Configuration guide</a:t>
            </a:r>
          </a:p>
          <a:p>
            <a:pPr lvl="1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Policies and procedures</a:t>
            </a:r>
          </a:p>
          <a:p>
            <a:pPr lvl="1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PCI-DSS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30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Poll #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Has your internal audit department audited network security at your institution?</a:t>
            </a:r>
          </a:p>
          <a:p>
            <a:pPr marL="0" indent="0">
              <a:buNone/>
            </a:pPr>
            <a:endParaRPr lang="en-US" sz="2800" dirty="0">
              <a:latin typeface="Cambria" panose="02040503050406030204" pitchFamily="18" charset="0"/>
            </a:endParaRPr>
          </a:p>
          <a:p>
            <a:pPr>
              <a:buAutoNum type="alphaLcParenR"/>
            </a:pPr>
            <a:r>
              <a:rPr lang="en-US" sz="2800" dirty="0" smtClean="0">
                <a:latin typeface="Cambria" panose="02040503050406030204" pitchFamily="18" charset="0"/>
              </a:rPr>
              <a:t>Yes</a:t>
            </a:r>
          </a:p>
          <a:p>
            <a:pPr>
              <a:buAutoNum type="alphaLcParenR"/>
            </a:pPr>
            <a:r>
              <a:rPr lang="en-US" sz="2800" dirty="0" smtClean="0">
                <a:latin typeface="Cambria" panose="02040503050406030204" pitchFamily="18" charset="0"/>
              </a:rPr>
              <a:t>No</a:t>
            </a:r>
          </a:p>
          <a:p>
            <a:pPr>
              <a:buAutoNum type="alphaLcParenR"/>
            </a:pPr>
            <a:r>
              <a:rPr lang="en-US" sz="2800" dirty="0" smtClean="0">
                <a:latin typeface="Cambria" panose="02040503050406030204" pitchFamily="18" charset="0"/>
              </a:rPr>
              <a:t>Hired a consultant to do it</a:t>
            </a:r>
          </a:p>
          <a:p>
            <a:pPr>
              <a:buAutoNum type="alphaLcParenR"/>
            </a:pPr>
            <a:r>
              <a:rPr lang="en-US" sz="2800" dirty="0" smtClean="0">
                <a:latin typeface="Cambria" panose="02040503050406030204" pitchFamily="18" charset="0"/>
              </a:rPr>
              <a:t>Not sure</a:t>
            </a: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26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Audit Focus Areas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337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sz="3600" dirty="0" smtClean="0"/>
              <a:t>. Usernames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6646"/>
            <a:ext cx="8229600" cy="3353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Look for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Generic IDs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Access justification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Privilege level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Password encryption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67" y="1356335"/>
            <a:ext cx="8019595" cy="135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08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2. Password Encryption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3538"/>
            <a:ext cx="8229600" cy="3306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Test: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Encryption settings are enabled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Proper algorithm used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05" y="1413729"/>
            <a:ext cx="5966149" cy="84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2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3. Password Policy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4246"/>
            <a:ext cx="8229600" cy="223619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Test 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Password parameter are configured in accordance with policy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89" y="1336431"/>
            <a:ext cx="4406736" cy="2547815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2722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4</a:t>
            </a:r>
            <a:r>
              <a:rPr lang="en-US" sz="3600" dirty="0" smtClean="0"/>
              <a:t>. Key Management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Shared keys are used for authentication between two network resources</a:t>
            </a: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Test: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Unencrypted keys/passwords 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in configuration files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Settings – key length, encryption 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Change protocols of keys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Who 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knows 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and 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maintains 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these?</a:t>
            </a:r>
          </a:p>
          <a:p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75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5. Clock Settings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5385"/>
            <a:ext cx="8229600" cy="338505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Appropriate settings are needed for </a:t>
            </a:r>
            <a:r>
              <a:rPr lang="en-US" sz="2800" dirty="0">
                <a:latin typeface="Cambria" panose="02040503050406030204" pitchFamily="18" charset="0"/>
              </a:rPr>
              <a:t>forensics</a:t>
            </a:r>
          </a:p>
          <a:p>
            <a:pPr marL="0" indent="0">
              <a:buNone/>
            </a:pPr>
            <a:r>
              <a:rPr lang="en-US" sz="2800" dirty="0">
                <a:latin typeface="Cambria" panose="02040503050406030204" pitchFamily="18" charset="0"/>
              </a:rPr>
              <a:t>Test: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Current time is accurate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Daylight time settings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72" y="1489496"/>
            <a:ext cx="7834039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4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Moderator</a:t>
            </a:r>
            <a:r>
              <a:rPr lang="en-US" sz="1400" dirty="0"/>
              <a:t/>
            </a:r>
            <a:br>
              <a:rPr lang="en-US" sz="1400" dirty="0"/>
            </a:br>
            <a:endParaRPr lang="en-US" dirty="0"/>
          </a:p>
        </p:txBody>
      </p:sp>
      <p:pic>
        <p:nvPicPr>
          <p:cNvPr id="4" name="Picture 3" descr="ACUA_2c_t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7" y="1626920"/>
            <a:ext cx="2063969" cy="10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65760" y="3061361"/>
            <a:ext cx="376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forget to connect with us on social media!</a:t>
            </a:r>
            <a:endParaRPr lang="en-US" dirty="0"/>
          </a:p>
        </p:txBody>
      </p:sp>
      <p:pic>
        <p:nvPicPr>
          <p:cNvPr id="6" name="Picture 5" descr="https://attachment.outlook.office.net/owa/jjoy@ksu.edu/service.svc/s/GetAttachmentThumbnail?id=AAMkADA1ODc3MmUxLWY4ZDctNGFhOC04Mjk5LTM4ZmMxMzI5NTY1ZABGAAAAAADd2CeGwk78SJzsiu%2BCBKy%2BBwDq02M0tepFT5HFRkvuPrVaAAAAAAEQAADq02M0tepFT5HFRkvuPrVaAAKLf4N6AAABEgAQAO3yohpK95pBpxkg1QYacG4%3D&amp;thumbnailType=2&amp;X-OWA-CANARY=262xtgnK4E-cag4q3JqYv3CIiBFWy9MYc4y0m9bRGG4x5OpYXfW8fpwZp6dHb6C8vOmQtthOWKA.&amp;token=5228ecbf-5717-46ed-8cd3-dc28d1be0517&amp;owa=outlook.offic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2" y="4049828"/>
            <a:ext cx="2513004" cy="12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157044" y="3938539"/>
            <a:ext cx="2452120" cy="181926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ACUA Distance Learning Director</a:t>
            </a:r>
          </a:p>
          <a:p>
            <a:pPr>
              <a:defRPr/>
            </a:pPr>
            <a:endParaRPr lang="en-US" sz="1400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4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Jana Clark</a:t>
            </a:r>
          </a:p>
          <a:p>
            <a:pPr>
              <a:defRPr/>
            </a:pPr>
            <a:endParaRPr lang="en-US" sz="1400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Senior Internal Auditor</a:t>
            </a:r>
          </a:p>
          <a:p>
            <a:pPr>
              <a:defRPr/>
            </a:pPr>
            <a:r>
              <a:rPr lang="en-US" sz="1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Kansas State University</a:t>
            </a:r>
            <a:r>
              <a:rPr lang="en-US" sz="1050" i="1" dirty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sz="1050" i="1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en-US" sz="105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43" y="1332363"/>
            <a:ext cx="1642122" cy="246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53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6</a:t>
            </a:r>
            <a:r>
              <a:rPr lang="en-US" sz="3600" dirty="0" smtClean="0"/>
              <a:t>. Patch Level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5538"/>
            <a:ext cx="8229600" cy="3814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Test: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Compare OS patch level against recommended by vendor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Understand upgrade procedures if significant security vulnerability is identified</a:t>
            </a:r>
            <a:endParaRPr lang="en-US" sz="28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027" y="1700212"/>
            <a:ext cx="2019300" cy="4095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8904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7. Remote Login Protocols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Inquire 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on existing 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practices and see policies &amp; standards</a:t>
            </a: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Test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Is activity 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logged?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Best 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Practices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Dedicated management interface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Two-factor authentication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Dedicated VPN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Procedures to confirm the integrity of device configurations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25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Poll # 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Do your organization have a formal information security architecture?</a:t>
            </a:r>
          </a:p>
          <a:p>
            <a:pPr marL="0" indent="0">
              <a:buNone/>
            </a:pPr>
            <a:endParaRPr lang="en-US" sz="2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a) Yes</a:t>
            </a:r>
          </a:p>
          <a:p>
            <a:pPr marL="0" indent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b) No</a:t>
            </a:r>
          </a:p>
          <a:p>
            <a:pPr marL="0" indent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c) Unsure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34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8. Available Services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Test: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Which 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services are really needed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Who ensures these services are appropriate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Look for common exploited services, e.g., telnet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Benchmark against 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organization’s 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policy on allowed services</a:t>
            </a: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Common 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Finding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No standards and periodic review of key configurations</a:t>
            </a:r>
          </a:p>
          <a:p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6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9</a:t>
            </a:r>
            <a:r>
              <a:rPr lang="en-US" sz="3600" dirty="0" smtClean="0"/>
              <a:t>. ICMP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94868"/>
            <a:ext cx="8229600" cy="2925576"/>
          </a:xfrm>
        </p:spPr>
        <p:txBody>
          <a:bodyPr/>
          <a:lstStyle/>
          <a:p>
            <a:r>
              <a:rPr lang="en-US" sz="2800" dirty="0" smtClean="0">
                <a:latin typeface="Cambria" panose="02040503050406030204" pitchFamily="18" charset="0"/>
              </a:rPr>
              <a:t>Used to gather information about a network device</a:t>
            </a:r>
          </a:p>
          <a:p>
            <a:pPr marL="0" indent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Test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ICMP should be limited to hosts with a business need</a:t>
            </a:r>
          </a:p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00" y="1417881"/>
            <a:ext cx="4257675" cy="15525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0790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10. Simple </a:t>
            </a:r>
            <a:r>
              <a:rPr lang="en-US" sz="3200" dirty="0"/>
              <a:t>Network Management </a:t>
            </a:r>
            <a:r>
              <a:rPr lang="en-US" sz="3200" dirty="0" smtClean="0"/>
              <a:t>Protocol (SNMP)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2031"/>
            <a:ext cx="8229600" cy="3158413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Test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Default community names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Version used – (version 3 is currently recommended</a:t>
            </a: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)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Authentication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Encryption used </a:t>
            </a:r>
          </a:p>
          <a:p>
            <a:pPr marL="0" lv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Common 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audit finding – version 1 or 2c is active while version 3 is mainly </a:t>
            </a: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used</a:t>
            </a:r>
            <a:endParaRPr lang="en-US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86252"/>
            <a:ext cx="8119821" cy="132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63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Other Areas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mbria" panose="02040503050406030204" pitchFamily="18" charset="0"/>
              </a:rPr>
              <a:t>Enable logging and log review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Anti spoofing settings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Authentication</a:t>
            </a:r>
            <a:r>
              <a:rPr lang="en-US" sz="2800" dirty="0">
                <a:latin typeface="Cambria" panose="02040503050406030204" pitchFamily="18" charset="0"/>
              </a:rPr>
              <a:t>, authorization, and </a:t>
            </a:r>
            <a:r>
              <a:rPr lang="en-US" sz="2800" dirty="0" smtClean="0">
                <a:latin typeface="Cambria" panose="02040503050406030204" pitchFamily="18" charset="0"/>
              </a:rPr>
              <a:t>accounting (AAA)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Login banners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IP fragmentation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Access Control Lists (ACL)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Session time outs</a:t>
            </a:r>
          </a:p>
        </p:txBody>
      </p:sp>
    </p:spTree>
    <p:extLst>
      <p:ext uri="{BB962C8B-B14F-4D97-AF65-F5344CB8AC3E}">
        <p14:creationId xmlns:p14="http://schemas.microsoft.com/office/powerpoint/2010/main" val="1917368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Common Issues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Default settings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Lack 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of network security policies, procedures, and standards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Generic 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IDs or shared accounts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Lack of network device inventory </a:t>
            </a:r>
            <a:endParaRPr lang="en-US" sz="280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Segregation of duties between 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maintenance and 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security authorization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77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Poll # 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Is a network security audit on your audit plan in the next year?</a:t>
            </a:r>
          </a:p>
          <a:p>
            <a:pPr marL="0" indent="0">
              <a:buNone/>
            </a:pPr>
            <a:endParaRPr lang="en-US" sz="2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a) Yes</a:t>
            </a:r>
          </a:p>
          <a:p>
            <a:pPr marL="0" indent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b) No</a:t>
            </a:r>
          </a:p>
          <a:p>
            <a:pPr marL="0" indent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c) Unsure</a:t>
            </a: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116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Security standards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Periodic 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review of key configurations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Segregation between security and maintenance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Physical security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Key management </a:t>
            </a:r>
            <a:endParaRPr lang="en-US" sz="280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Remote access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3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</a:t>
            </a:r>
            <a:r>
              <a:rPr lang="en-US" sz="1400" dirty="0"/>
              <a:t/>
            </a:r>
            <a:br>
              <a:rPr lang="en-US" sz="1400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4" y="1356402"/>
            <a:ext cx="3211917" cy="3941003"/>
          </a:xfrm>
        </p:spPr>
      </p:pic>
      <p:sp>
        <p:nvSpPr>
          <p:cNvPr id="5" name="TextBox 4"/>
          <p:cNvSpPr txBox="1"/>
          <p:nvPr/>
        </p:nvSpPr>
        <p:spPr>
          <a:xfrm>
            <a:off x="4070959" y="1986741"/>
            <a:ext cx="43340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Ashish Jain, MSA, CPA, CIA, CISA, ACDA</a:t>
            </a:r>
          </a:p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Director of Internal Audit, University System of New Hampshire</a:t>
            </a:r>
          </a:p>
          <a:p>
            <a:pPr algn="ctr"/>
            <a:endParaRPr lang="en-US" sz="2400" dirty="0">
              <a:latin typeface="Cambria" panose="02040503050406030204" pitchFamily="18" charset="0"/>
            </a:endParaRPr>
          </a:p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a.jain@usnh.edu</a:t>
            </a: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93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8063"/>
            <a:ext cx="8229600" cy="4981013"/>
          </a:xfrm>
        </p:spPr>
        <p:txBody>
          <a:bodyPr/>
          <a:lstStyle/>
          <a:p>
            <a:r>
              <a:rPr lang="en-US" sz="3200" dirty="0" smtClean="0"/>
              <a:t>Questions?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3465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r>
              <a:rPr lang="en-US" sz="1400" dirty="0"/>
              <a:t/>
            </a:r>
            <a:br>
              <a:rPr lang="en-US" sz="1400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5" y="1356402"/>
            <a:ext cx="3002884" cy="3684521"/>
          </a:xfrm>
        </p:spPr>
      </p:pic>
      <p:sp>
        <p:nvSpPr>
          <p:cNvPr id="5" name="TextBox 4"/>
          <p:cNvSpPr txBox="1"/>
          <p:nvPr/>
        </p:nvSpPr>
        <p:spPr>
          <a:xfrm>
            <a:off x="3509108" y="1986741"/>
            <a:ext cx="5259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Ashish Jain, MSA, CPA, CIA, CISA, ACDA</a:t>
            </a:r>
          </a:p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Director of Internal Audit, University System of New Hampshire</a:t>
            </a:r>
          </a:p>
          <a:p>
            <a:pPr algn="ctr"/>
            <a:endParaRPr lang="en-US" sz="2400" dirty="0">
              <a:latin typeface="Cambria" panose="02040503050406030204" pitchFamily="18" charset="0"/>
            </a:endParaRPr>
          </a:p>
          <a:p>
            <a:pPr algn="ctr"/>
            <a:r>
              <a:rPr lang="en-US" sz="2400" dirty="0" smtClean="0">
                <a:latin typeface="Cambria" panose="02040503050406030204" pitchFamily="18" charset="0"/>
                <a:hlinkClick r:id="rId3"/>
              </a:rPr>
              <a:t>a.jain@usnh.edu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algn="ctr"/>
            <a:r>
              <a:rPr lang="en-US" sz="2400" b="1" dirty="0"/>
              <a:t>http://www.usnh.edu/internal-audit</a:t>
            </a: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38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ACUA Events</a:t>
            </a:r>
          </a:p>
        </p:txBody>
      </p:sp>
      <p:pic>
        <p:nvPicPr>
          <p:cNvPr id="4" name="Content Placeholder 3" descr="ACUA_2c_ta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91" y="2047031"/>
            <a:ext cx="2432101" cy="118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228" y="1327448"/>
            <a:ext cx="712730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Internal Audit &amp; Billing Compliance/Privacy Functions Can Build a Synergistic Working </a:t>
            </a:r>
            <a:r>
              <a:rPr lang="en-US" sz="2000" dirty="0" smtClean="0"/>
              <a:t>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February </a:t>
            </a:r>
            <a:r>
              <a:rPr lang="en-US" sz="2000" dirty="0"/>
              <a:t>16, </a:t>
            </a:r>
            <a:r>
              <a:rPr lang="en-US" sz="2000" dirty="0" smtClean="0"/>
              <a:t>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Title IX Auditing (encore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March 8,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Intersection of ERM, Compliance, and Internal Audit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March 21, 2017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2017 </a:t>
            </a:r>
            <a:r>
              <a:rPr lang="en-US" sz="2000" dirty="0"/>
              <a:t>ACUA Midyear Conference – Austin, </a:t>
            </a:r>
            <a:r>
              <a:rPr lang="en-US" sz="2000" dirty="0" smtClean="0"/>
              <a:t>TX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March </a:t>
            </a:r>
            <a:r>
              <a:rPr lang="en-US" sz="2000" dirty="0"/>
              <a:t>26-29, </a:t>
            </a:r>
            <a:r>
              <a:rPr lang="en-US" sz="2000" dirty="0" smtClean="0"/>
              <a:t>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Using Interns in the Audit 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April 19, 2017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06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University System of New Hampshire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34,000 enrolled students</a:t>
            </a:r>
          </a:p>
          <a:p>
            <a:r>
              <a:rPr lang="en-US" sz="2800" dirty="0">
                <a:latin typeface="Cambria" panose="02040503050406030204" pitchFamily="18" charset="0"/>
              </a:rPr>
              <a:t>4 institutions </a:t>
            </a:r>
            <a:r>
              <a:rPr lang="en-US" sz="2800" dirty="0" smtClean="0">
                <a:latin typeface="Cambria" panose="02040503050406030204" pitchFamily="18" charset="0"/>
              </a:rPr>
              <a:t>- 15 </a:t>
            </a:r>
            <a:r>
              <a:rPr lang="en-US" sz="2800" dirty="0">
                <a:latin typeface="Cambria" panose="02040503050406030204" pitchFamily="18" charset="0"/>
              </a:rPr>
              <a:t>locations</a:t>
            </a:r>
          </a:p>
          <a:p>
            <a:r>
              <a:rPr lang="en-US" sz="2800" dirty="0">
                <a:latin typeface="Cambria" panose="02040503050406030204" pitchFamily="18" charset="0"/>
              </a:rPr>
              <a:t>Largest provider of postsecondary education in NH</a:t>
            </a:r>
          </a:p>
          <a:p>
            <a:r>
              <a:rPr lang="en-US" sz="2800" dirty="0">
                <a:latin typeface="Cambria" panose="02040503050406030204" pitchFamily="18" charset="0"/>
              </a:rPr>
              <a:t>Produces 61% of STEM graduates in state</a:t>
            </a:r>
          </a:p>
          <a:p>
            <a:r>
              <a:rPr lang="en-US" sz="2800" dirty="0">
                <a:latin typeface="Cambria" panose="02040503050406030204" pitchFamily="18" charset="0"/>
              </a:rPr>
              <a:t>Lowest student loan default rate in US</a:t>
            </a:r>
          </a:p>
          <a:p>
            <a:r>
              <a:rPr lang="en-US" sz="2800" dirty="0">
                <a:latin typeface="Cambria" panose="02040503050406030204" pitchFamily="18" charset="0"/>
              </a:rPr>
              <a:t>Degree completion 78% - US average is 63</a:t>
            </a:r>
            <a:r>
              <a:rPr lang="en-US" sz="2800" dirty="0" smtClean="0">
                <a:latin typeface="Cambria" panose="02040503050406030204" pitchFamily="18" charset="0"/>
              </a:rPr>
              <a:t>%</a:t>
            </a: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Poll #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Average number of IT audits performed by your IA department during a year</a:t>
            </a:r>
            <a:r>
              <a:rPr lang="en-US" sz="2800" dirty="0">
                <a:latin typeface="Cambria" panose="02040503050406030204" pitchFamily="18" charset="0"/>
              </a:rPr>
              <a:t>.</a:t>
            </a:r>
            <a:endParaRPr lang="en-US" sz="2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800" dirty="0">
              <a:latin typeface="Cambria" panose="02040503050406030204" pitchFamily="18" charset="0"/>
            </a:endParaRPr>
          </a:p>
          <a:p>
            <a:pPr>
              <a:buAutoNum type="alphaLcParenR"/>
            </a:pPr>
            <a:r>
              <a:rPr lang="en-US" sz="2800" dirty="0" smtClean="0">
                <a:latin typeface="Cambria" panose="02040503050406030204" pitchFamily="18" charset="0"/>
              </a:rPr>
              <a:t>None</a:t>
            </a:r>
          </a:p>
          <a:p>
            <a:pPr>
              <a:buAutoNum type="alphaLcParenR"/>
            </a:pPr>
            <a:r>
              <a:rPr lang="en-US" sz="2800" dirty="0" smtClean="0">
                <a:latin typeface="Cambria" panose="02040503050406030204" pitchFamily="18" charset="0"/>
              </a:rPr>
              <a:t>1 to 5</a:t>
            </a:r>
          </a:p>
          <a:p>
            <a:pPr>
              <a:buAutoNum type="alphaLcParenR"/>
            </a:pPr>
            <a:r>
              <a:rPr lang="en-US" sz="2800" dirty="0">
                <a:latin typeface="Cambria" panose="02040503050406030204" pitchFamily="18" charset="0"/>
              </a:rPr>
              <a:t>6</a:t>
            </a:r>
            <a:r>
              <a:rPr lang="en-US" sz="2800" dirty="0" smtClean="0">
                <a:latin typeface="Cambria" panose="02040503050406030204" pitchFamily="18" charset="0"/>
              </a:rPr>
              <a:t> to 10 </a:t>
            </a:r>
          </a:p>
          <a:p>
            <a:pPr>
              <a:buAutoNum type="alphaLcParenR"/>
            </a:pPr>
            <a:r>
              <a:rPr lang="en-US" sz="2800" dirty="0" smtClean="0">
                <a:latin typeface="Cambria" panose="02040503050406030204" pitchFamily="18" charset="0"/>
              </a:rPr>
              <a:t>11 or more</a:t>
            </a: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5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Audit Network Security?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mbria" panose="02040503050406030204" pitchFamily="18" charset="0"/>
              </a:rPr>
              <a:t>Higher </a:t>
            </a:r>
            <a:r>
              <a:rPr lang="en-US" sz="2800" dirty="0">
                <a:latin typeface="Cambria" panose="02040503050406030204" pitchFamily="18" charset="0"/>
              </a:rPr>
              <a:t>education culture </a:t>
            </a:r>
            <a:endParaRPr lang="en-US" sz="2800" dirty="0" smtClean="0">
              <a:latin typeface="Cambria" panose="02040503050406030204" pitchFamily="18" charset="0"/>
            </a:endParaRPr>
          </a:p>
          <a:p>
            <a:r>
              <a:rPr lang="en-US" sz="2800" dirty="0" smtClean="0">
                <a:latin typeface="Cambria" panose="02040503050406030204" pitchFamily="18" charset="0"/>
              </a:rPr>
              <a:t>Cybersecurity</a:t>
            </a:r>
          </a:p>
          <a:p>
            <a:r>
              <a:rPr lang="en-US" sz="2800" dirty="0">
                <a:latin typeface="Cambria" panose="02040503050406030204" pitchFamily="18" charset="0"/>
              </a:rPr>
              <a:t>Often overlooked in internal audit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Complexity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Wide scope</a:t>
            </a:r>
          </a:p>
          <a:p>
            <a:r>
              <a:rPr lang="en-US" sz="3200" dirty="0">
                <a:latin typeface="Cambria" panose="02040503050406030204" pitchFamily="18" charset="0"/>
              </a:rPr>
              <a:t>Internet of Things (</a:t>
            </a:r>
            <a:r>
              <a:rPr lang="en-US" sz="3200" dirty="0" err="1">
                <a:latin typeface="Cambria" panose="02040503050406030204" pitchFamily="18" charset="0"/>
              </a:rPr>
              <a:t>IoT</a:t>
            </a:r>
            <a:r>
              <a:rPr lang="en-US" sz="3200" dirty="0">
                <a:latin typeface="Cambria" panose="02040503050406030204" pitchFamily="18" charset="0"/>
              </a:rPr>
              <a:t>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9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Key risks</a:t>
            </a:r>
          </a:p>
          <a:p>
            <a:r>
              <a:rPr lang="en-US" sz="3600" dirty="0" smtClean="0">
                <a:latin typeface="Cambria" panose="02040503050406030204" pitchFamily="18" charset="0"/>
              </a:rPr>
              <a:t>Common design gaps and issues</a:t>
            </a:r>
          </a:p>
          <a:p>
            <a:r>
              <a:rPr lang="en-US" sz="3600" dirty="0" smtClean="0">
                <a:latin typeface="Cambria" panose="02040503050406030204" pitchFamily="18" charset="0"/>
              </a:rPr>
              <a:t>Resources</a:t>
            </a:r>
          </a:p>
          <a:p>
            <a:r>
              <a:rPr lang="en-US" sz="3600" dirty="0" smtClean="0">
                <a:latin typeface="Cambria" panose="02040503050406030204" pitchFamily="18" charset="0"/>
              </a:rPr>
              <a:t>Key areas to cover</a:t>
            </a:r>
          </a:p>
          <a:p>
            <a:r>
              <a:rPr lang="en-US" sz="3600" dirty="0" smtClean="0">
                <a:latin typeface="Cambria" panose="02040503050406030204" pitchFamily="18" charset="0"/>
              </a:rPr>
              <a:t>Common issues and hurdles</a:t>
            </a:r>
            <a:endParaRPr lang="en-US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1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Network Security?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Cambria" panose="02040503050406030204" pitchFamily="18" charset="0"/>
              </a:rPr>
              <a:t>“Network Security is the process of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</a:rPr>
              <a:t>taking physical and software preventative measures</a:t>
            </a:r>
            <a:r>
              <a:rPr lang="en-US" sz="2800" dirty="0">
                <a:latin typeface="Cambria" panose="02040503050406030204" pitchFamily="18" charset="0"/>
              </a:rPr>
              <a:t> to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</a:rPr>
              <a:t>protect</a:t>
            </a:r>
            <a:r>
              <a:rPr lang="en-US" sz="2800" dirty="0">
                <a:latin typeface="Cambria" panose="02040503050406030204" pitchFamily="18" charset="0"/>
              </a:rPr>
              <a:t> the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</a:rPr>
              <a:t>underlying networking infrastructure </a:t>
            </a:r>
            <a:r>
              <a:rPr lang="en-US" sz="2800" dirty="0">
                <a:latin typeface="Cambria" panose="02040503050406030204" pitchFamily="18" charset="0"/>
              </a:rPr>
              <a:t>from unauthorized access, misuse, malfunction, modification, destruction, or improper disclosure, thereby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</a:rPr>
              <a:t>creating a secure platform </a:t>
            </a:r>
            <a:r>
              <a:rPr lang="en-US" sz="2800" dirty="0">
                <a:latin typeface="Cambria" panose="02040503050406030204" pitchFamily="18" charset="0"/>
              </a:rPr>
              <a:t>for computers, users and programs to perform their permitted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</a:rPr>
              <a:t>critical functions</a:t>
            </a:r>
            <a:r>
              <a:rPr lang="en-US" sz="2800" dirty="0">
                <a:latin typeface="Cambria" panose="02040503050406030204" pitchFamily="18" charset="0"/>
              </a:rPr>
              <a:t> within a secure environment</a:t>
            </a:r>
            <a:r>
              <a:rPr lang="en-US" sz="2800" dirty="0" smtClean="0">
                <a:latin typeface="Cambria" panose="02040503050406030204" pitchFamily="18" charset="0"/>
              </a:rPr>
              <a:t>.”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5135" y="5659395"/>
            <a:ext cx="4489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www.sans.org/network-security</a:t>
            </a:r>
          </a:p>
        </p:txBody>
      </p:sp>
    </p:spTree>
    <p:extLst>
      <p:ext uri="{BB962C8B-B14F-4D97-AF65-F5344CB8AC3E}">
        <p14:creationId xmlns:p14="http://schemas.microsoft.com/office/powerpoint/2010/main" val="306846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Where to Start?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Network diagram</a:t>
            </a:r>
          </a:p>
          <a:p>
            <a:r>
              <a:rPr lang="en-US" sz="3200" dirty="0">
                <a:latin typeface="Cambria" panose="02040503050406030204" pitchFamily="18" charset="0"/>
              </a:rPr>
              <a:t>Inventory of network devices</a:t>
            </a:r>
          </a:p>
          <a:p>
            <a:r>
              <a:rPr lang="en-US" sz="3200" dirty="0" smtClean="0">
                <a:latin typeface="Cambria" panose="02040503050406030204" pitchFamily="18" charset="0"/>
              </a:rPr>
              <a:t>Results of </a:t>
            </a:r>
            <a:r>
              <a:rPr lang="en-US" sz="3200" dirty="0">
                <a:latin typeface="Cambria" panose="02040503050406030204" pitchFamily="18" charset="0"/>
              </a:rPr>
              <a:t>recent penetration testing</a:t>
            </a:r>
          </a:p>
          <a:p>
            <a:r>
              <a:rPr lang="en-US" sz="3200" dirty="0">
                <a:latin typeface="Cambria" panose="02040503050406030204" pitchFamily="18" charset="0"/>
              </a:rPr>
              <a:t>Organization chart</a:t>
            </a:r>
          </a:p>
          <a:p>
            <a:r>
              <a:rPr lang="en-US" sz="3200" dirty="0">
                <a:latin typeface="Cambria" panose="02040503050406030204" pitchFamily="18" charset="0"/>
              </a:rPr>
              <a:t>Network security policies, procedures, and standards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77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7B53DDC2E3AA42876208F24773D060" ma:contentTypeVersion="0" ma:contentTypeDescription="Create a new document." ma:contentTypeScope="" ma:versionID="93e8251519f5013f8374907d5e2219d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BF58D7-7BF2-4450-9C10-DA9DC5DA2962}">
  <ds:schemaRefs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25B50E5-FF35-44CA-9B32-73D3A80CB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20133B4-A36C-462B-B29D-47B8C7FA7D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Office PowerPoint</Application>
  <PresentationFormat>On-screen Show (4:3)</PresentationFormat>
  <Paragraphs>201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</vt:lpstr>
      <vt:lpstr>Open Sans</vt:lpstr>
      <vt:lpstr>Times New Roman</vt:lpstr>
      <vt:lpstr>Office Theme</vt:lpstr>
      <vt:lpstr>Enhancing Network Security </vt:lpstr>
      <vt:lpstr>Webinar Moderator </vt:lpstr>
      <vt:lpstr>Today’s Presenter </vt:lpstr>
      <vt:lpstr>University System of New Hampshire</vt:lpstr>
      <vt:lpstr>Poll # 1</vt:lpstr>
      <vt:lpstr>Why Audit Network Security?</vt:lpstr>
      <vt:lpstr> Agenda</vt:lpstr>
      <vt:lpstr>What is Network Security?</vt:lpstr>
      <vt:lpstr>Where to Start?</vt:lpstr>
      <vt:lpstr>Risk Assessment</vt:lpstr>
      <vt:lpstr>Audit Approach</vt:lpstr>
      <vt:lpstr>Audit Approach</vt:lpstr>
      <vt:lpstr>Poll # 2</vt:lpstr>
      <vt:lpstr>Audit Focus Areas</vt:lpstr>
      <vt:lpstr>1. Usernames </vt:lpstr>
      <vt:lpstr>2. Password Encryption</vt:lpstr>
      <vt:lpstr>3. Password Policy</vt:lpstr>
      <vt:lpstr>4. Key Management</vt:lpstr>
      <vt:lpstr>5. Clock Settings</vt:lpstr>
      <vt:lpstr>6. Patch Level</vt:lpstr>
      <vt:lpstr>7. Remote Login Protocols</vt:lpstr>
      <vt:lpstr>Poll # 3</vt:lpstr>
      <vt:lpstr>8. Available Services </vt:lpstr>
      <vt:lpstr>9. ICMP</vt:lpstr>
      <vt:lpstr>10. Simple Network Management Protocol (SNMP)</vt:lpstr>
      <vt:lpstr>Other Areas</vt:lpstr>
      <vt:lpstr>Common Issues</vt:lpstr>
      <vt:lpstr>Poll # 4</vt:lpstr>
      <vt:lpstr>Summary</vt:lpstr>
      <vt:lpstr>Questions?    </vt:lpstr>
      <vt:lpstr>Contact Information </vt:lpstr>
      <vt:lpstr>Upcoming ACUA Events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2015-07-16T15:56:46Z</dcterms:created>
  <dcterms:modified xsi:type="dcterms:W3CDTF">2017-01-30T20:10:49Z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0x0101002F7B53DDC2E3AA42876208F24773D060</vt:lpwstr>
  </property>
</Properties>
</file>